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1.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86" r:id="rId6"/>
    <p:sldMasterId id="2147483703" r:id="rId7"/>
    <p:sldMasterId id="2147483726" r:id="rId8"/>
    <p:sldMasterId id="2147483738" r:id="rId9"/>
    <p:sldMasterId id="2147483752" r:id="rId10"/>
    <p:sldMasterId id="2147483764" r:id="rId11"/>
    <p:sldMasterId id="2147483778" r:id="rId12"/>
    <p:sldMasterId id="2147483787" r:id="rId13"/>
    <p:sldMasterId id="2147483799" r:id="rId14"/>
    <p:sldMasterId id="2147483808" r:id="rId15"/>
  </p:sldMasterIdLst>
  <p:notesMasterIdLst>
    <p:notesMasterId r:id="rId87"/>
  </p:notesMasterIdLst>
  <p:sldIdLst>
    <p:sldId id="342" r:id="rId16"/>
    <p:sldId id="343" r:id="rId17"/>
    <p:sldId id="344"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8" r:id="rId37"/>
    <p:sldId id="279" r:id="rId38"/>
    <p:sldId id="345" r:id="rId39"/>
    <p:sldId id="346" r:id="rId40"/>
    <p:sldId id="347" r:id="rId41"/>
    <p:sldId id="348" r:id="rId42"/>
    <p:sldId id="349" r:id="rId43"/>
    <p:sldId id="350" r:id="rId44"/>
    <p:sldId id="351" r:id="rId45"/>
    <p:sldId id="352" r:id="rId46"/>
    <p:sldId id="353" r:id="rId47"/>
    <p:sldId id="354" r:id="rId48"/>
    <p:sldId id="355" r:id="rId49"/>
    <p:sldId id="356" r:id="rId50"/>
    <p:sldId id="357" r:id="rId51"/>
    <p:sldId id="358" r:id="rId52"/>
    <p:sldId id="319" r:id="rId53"/>
    <p:sldId id="320" r:id="rId54"/>
    <p:sldId id="321" r:id="rId55"/>
    <p:sldId id="322" r:id="rId56"/>
    <p:sldId id="323" r:id="rId57"/>
    <p:sldId id="324" r:id="rId58"/>
    <p:sldId id="325" r:id="rId59"/>
    <p:sldId id="326" r:id="rId60"/>
    <p:sldId id="327" r:id="rId61"/>
    <p:sldId id="328" r:id="rId62"/>
    <p:sldId id="329" r:id="rId63"/>
    <p:sldId id="330" r:id="rId64"/>
    <p:sldId id="331" r:id="rId65"/>
    <p:sldId id="332" r:id="rId66"/>
    <p:sldId id="333" r:id="rId67"/>
    <p:sldId id="334" r:id="rId68"/>
    <p:sldId id="335" r:id="rId69"/>
    <p:sldId id="336" r:id="rId70"/>
    <p:sldId id="337" r:id="rId71"/>
    <p:sldId id="338" r:id="rId72"/>
    <p:sldId id="339" r:id="rId73"/>
    <p:sldId id="340" r:id="rId74"/>
    <p:sldId id="341" r:id="rId75"/>
    <p:sldId id="305" r:id="rId76"/>
    <p:sldId id="306" r:id="rId77"/>
    <p:sldId id="307" r:id="rId78"/>
    <p:sldId id="308" r:id="rId79"/>
    <p:sldId id="309" r:id="rId80"/>
    <p:sldId id="310" r:id="rId81"/>
    <p:sldId id="311" r:id="rId82"/>
    <p:sldId id="312" r:id="rId83"/>
    <p:sldId id="313" r:id="rId84"/>
    <p:sldId id="314" r:id="rId85"/>
    <p:sldId id="315"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slide" Target="slides/slide69.xml"/><Relationship Id="rId89"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56.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theme" Target="theme/theme1.xml"/><Relationship Id="rId19" Type="http://schemas.openxmlformats.org/officeDocument/2006/relationships/slide" Target="slides/slide4.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5.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7.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C3950A-7851-4E7D-9EB4-C39AD7316229}" type="datetimeFigureOut">
              <a:rPr lang="en-GB" smtClean="0"/>
              <a:t>07/11/2014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937FA6-1CDD-47F8-8951-336EECD1EA9F}" type="slidenum">
              <a:rPr lang="en-GB" smtClean="0"/>
              <a:t>‹#›</a:t>
            </a:fld>
            <a:endParaRPr lang="en-GB"/>
          </a:p>
        </p:txBody>
      </p:sp>
    </p:spTree>
    <p:extLst>
      <p:ext uri="{BB962C8B-B14F-4D97-AF65-F5344CB8AC3E}">
        <p14:creationId xmlns:p14="http://schemas.microsoft.com/office/powerpoint/2010/main" val="3803595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Salt_dome"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en.wikipedia.org/w/index.php?title=Salt_cavern&amp;action=edit&amp;redlink=1"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xfrm>
            <a:off x="685479" y="4342518"/>
            <a:ext cx="5487044" cy="41159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published these commitments in April and we will publish an</a:t>
            </a:r>
            <a:r>
              <a:rPr lang="en-GB" baseline="0" dirty="0" smtClean="0"/>
              <a:t> interim report next month letting you know how we are progressing with our 12 commitments.  We will again consult in December and please feel free to register on our talking networks website if you want to get involved. </a:t>
            </a:r>
          </a:p>
          <a:p>
            <a:endParaRPr lang="en-GB" baseline="0" dirty="0" smtClean="0"/>
          </a:p>
          <a:p>
            <a:r>
              <a:rPr lang="en-GB" baseline="0" dirty="0" smtClean="0"/>
              <a:t>Before I hand over to Carole, who will lead you through the day, we’ve tried to make it interactive and to give you an opportunity to meet our people, see what they do and ask any questions. </a:t>
            </a:r>
            <a:endParaRPr lang="en-GB" dirty="0"/>
          </a:p>
        </p:txBody>
      </p:sp>
      <p:sp>
        <p:nvSpPr>
          <p:cNvPr id="4" name="Slide Number Placeholder 3"/>
          <p:cNvSpPr>
            <a:spLocks noGrp="1"/>
          </p:cNvSpPr>
          <p:nvPr>
            <p:ph type="sldNum" sz="quarter" idx="10"/>
          </p:nvPr>
        </p:nvSpPr>
        <p:spPr/>
        <p:txBody>
          <a:bodyPr/>
          <a:lstStyle/>
          <a:p>
            <a:fld id="{9D44B85D-6EAA-4108-B7C3-FE38AEDD7FE6}"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1301072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44B85D-6EAA-4108-B7C3-FE38AEDD7FE6}"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1454986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xfrm>
            <a:off x="928454" y="685506"/>
            <a:ext cx="5001094" cy="3429000"/>
          </a:xfrm>
          <a:ln/>
        </p:spPr>
      </p:sp>
      <p:sp>
        <p:nvSpPr>
          <p:cNvPr id="392195" name="Rectangle 3"/>
          <p:cNvSpPr>
            <a:spLocks noGrp="1" noChangeArrowheads="1"/>
          </p:cNvSpPr>
          <p:nvPr>
            <p:ph type="body" idx="1"/>
          </p:nvPr>
        </p:nvSpPr>
        <p:spPr/>
        <p:txBody>
          <a:bodyPr/>
          <a:lstStyle/>
          <a:p>
            <a:pPr>
              <a:lnSpc>
                <a:spcPct val="80000"/>
              </a:lnSpc>
              <a:spcBef>
                <a:spcPct val="0"/>
              </a:spcBef>
              <a:defRPr/>
            </a:pPr>
            <a:r>
              <a:rPr lang="en-GB" sz="1000" dirty="0"/>
              <a:t>Walk </a:t>
            </a:r>
            <a:r>
              <a:rPr lang="en-GB" sz="1000" dirty="0" smtClean="0"/>
              <a:t>through</a:t>
            </a:r>
          </a:p>
          <a:p>
            <a:pPr>
              <a:defRPr/>
            </a:pPr>
            <a:r>
              <a:rPr lang="en-GB" sz="1000" b="1" dirty="0" smtClean="0"/>
              <a:t>Salt Cavity </a:t>
            </a:r>
            <a:r>
              <a:rPr lang="en-GB" sz="1000" dirty="0" smtClean="0"/>
              <a:t>- Underground </a:t>
            </a:r>
            <a:r>
              <a:rPr lang="en-GB" sz="1000" dirty="0" smtClean="0">
                <a:hlinkClick r:id="rId3" tooltip="Salt dome"/>
              </a:rPr>
              <a:t>salt</a:t>
            </a:r>
            <a:r>
              <a:rPr lang="en-GB" sz="1000" dirty="0" smtClean="0"/>
              <a:t> formations are well suited to natural gas storage. Salt caverns allow very  little of the injected natural gas to escape from storage unless specifically extracted. </a:t>
            </a:r>
          </a:p>
          <a:p>
            <a:pPr>
              <a:defRPr/>
            </a:pPr>
            <a:r>
              <a:rPr lang="en-GB" sz="1000" dirty="0" smtClean="0"/>
              <a:t>The walls of a </a:t>
            </a:r>
            <a:r>
              <a:rPr lang="en-GB" sz="1000" dirty="0" smtClean="0">
                <a:hlinkClick r:id="rId4" tooltip="Salt cavern (page does not exist)"/>
              </a:rPr>
              <a:t>salt cavern</a:t>
            </a:r>
            <a:r>
              <a:rPr lang="en-GB" sz="1000" dirty="0" smtClean="0"/>
              <a:t> are strong and impervious to gas over the lifespan of the storage facility. </a:t>
            </a:r>
          </a:p>
          <a:p>
            <a:pPr>
              <a:defRPr/>
            </a:pPr>
            <a:r>
              <a:rPr lang="en-GB" sz="1000" dirty="0" smtClean="0"/>
              <a:t>Salt domes used as underground storage tanks</a:t>
            </a:r>
          </a:p>
          <a:p>
            <a:pPr marL="295275" lvl="2">
              <a:defRPr/>
            </a:pPr>
            <a:r>
              <a:rPr lang="en-GB" sz="1000" b="1" dirty="0" smtClean="0"/>
              <a:t>HP Bullets </a:t>
            </a:r>
            <a:r>
              <a:rPr lang="en-GB" sz="1000" dirty="0" smtClean="0"/>
              <a:t>- </a:t>
            </a:r>
            <a:r>
              <a:rPr lang="en-GB" sz="800" dirty="0" smtClean="0"/>
              <a:t>These are large cylindrical pressure vessels. An extension off of a High Pressure  pipeline. Pressure within the bullet increases overnight. Gas is released by regulating it out onto</a:t>
            </a:r>
          </a:p>
          <a:p>
            <a:pPr marL="295275" lvl="2">
              <a:defRPr/>
            </a:pPr>
            <a:r>
              <a:rPr lang="en-GB" sz="800" dirty="0" smtClean="0"/>
              <a:t> a lower pressure network during the day.</a:t>
            </a:r>
            <a:endParaRPr lang="en-GB" sz="1000" dirty="0"/>
          </a:p>
          <a:p>
            <a:pPr marL="442913" lvl="3">
              <a:defRPr/>
            </a:pPr>
            <a:r>
              <a:rPr lang="en-GB" sz="1000" b="1" dirty="0" smtClean="0"/>
              <a:t>Low Pressure Storage </a:t>
            </a:r>
            <a:r>
              <a:rPr lang="en-GB" sz="1000" dirty="0" smtClean="0"/>
              <a:t>- </a:t>
            </a:r>
            <a:r>
              <a:rPr lang="en-GB" sz="800" dirty="0" smtClean="0"/>
              <a:t>Capable of holding large volumes at low pressure. Local points of storage, gas can only be used in immediate vicinity to the holder.</a:t>
            </a:r>
          </a:p>
          <a:p>
            <a:pPr>
              <a:defRPr/>
            </a:pPr>
            <a:r>
              <a:rPr lang="en-GB" sz="1000" b="1" dirty="0" smtClean="0"/>
              <a:t>Liquefied Natural Gas </a:t>
            </a:r>
            <a:r>
              <a:rPr lang="en-GB" sz="1000" dirty="0" smtClean="0"/>
              <a:t>- Liquefied Natural Gas (LNG) is, as its name suggests, natural gas in its liquid form. LNG is formed by chilling gas to -161˚C so that it occupies</a:t>
            </a:r>
          </a:p>
          <a:p>
            <a:pPr>
              <a:defRPr/>
            </a:pPr>
            <a:r>
              <a:rPr lang="en-GB" sz="1000" dirty="0" smtClean="0"/>
              <a:t>600 times less space than in its gaseous form. This makes it an ideal way of storing and transporting large volumes of gas from countries such as Algeria, Trinidad and Qatar. </a:t>
            </a:r>
          </a:p>
          <a:p>
            <a:pPr>
              <a:defRPr/>
            </a:pPr>
            <a:r>
              <a:rPr lang="en-GB" sz="1000" dirty="0" smtClean="0"/>
              <a:t>LNG is essentially the gas used to heat our homes and businesses, cook our food and provide us with a warm shower. When it is needed as gas it is simply warmed up on site and put into the National Gas Transmission System for use in UK homes and industry.</a:t>
            </a:r>
          </a:p>
          <a:p>
            <a:pPr>
              <a:defRPr/>
            </a:pPr>
            <a:r>
              <a:rPr lang="en-GB" sz="1000" b="1" dirty="0" smtClean="0"/>
              <a:t>Compressor</a:t>
            </a:r>
            <a:r>
              <a:rPr lang="en-GB" sz="1000" dirty="0" smtClean="0"/>
              <a:t> - The purpose of a compressor station is to boost the pressure in a natural gas pipeline and move the natural gas further downstream</a:t>
            </a:r>
            <a:endParaRPr lang="en-GB" sz="1000" dirty="0"/>
          </a:p>
          <a:p>
            <a:pPr marL="0" lvl="2">
              <a:lnSpc>
                <a:spcPct val="80000"/>
              </a:lnSpc>
              <a:spcBef>
                <a:spcPct val="0"/>
              </a:spcBef>
              <a:defRPr/>
            </a:pPr>
            <a:r>
              <a:rPr lang="en-GB" sz="1000" b="1" dirty="0" smtClean="0"/>
              <a:t>LGT</a:t>
            </a:r>
            <a:r>
              <a:rPr lang="en-GB" sz="1000" dirty="0" smtClean="0"/>
              <a:t> - </a:t>
            </a:r>
            <a:r>
              <a:rPr lang="en-GB" sz="600" dirty="0" smtClean="0"/>
              <a:t>Natural gas is odourless when piped from the North Sea. Injection now takes place at the offtakes and is known as Local Gas Treatment (LGT).</a:t>
            </a:r>
          </a:p>
          <a:p>
            <a:pPr>
              <a:lnSpc>
                <a:spcPct val="80000"/>
              </a:lnSpc>
              <a:spcBef>
                <a:spcPct val="0"/>
              </a:spcBef>
              <a:defRPr/>
            </a:pPr>
            <a:endParaRPr lang="en-GB" sz="1000" dirty="0"/>
          </a:p>
          <a:p>
            <a:pPr>
              <a:lnSpc>
                <a:spcPct val="80000"/>
              </a:lnSpc>
              <a:defRPr/>
            </a:pPr>
            <a:endParaRPr lang="en-GB" sz="10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xfrm>
            <a:off x="928454" y="685506"/>
            <a:ext cx="5001094" cy="3429000"/>
          </a:xfrm>
          <a:ln/>
        </p:spPr>
      </p:sp>
      <p:sp>
        <p:nvSpPr>
          <p:cNvPr id="189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Arial" charset="0"/>
              </a:rPr>
              <a:t>To formulate an Operating Strategy: </a:t>
            </a:r>
            <a:r>
              <a:rPr lang="en-GB" b="1" smtClean="0">
                <a:latin typeface="Arial" charset="0"/>
              </a:rPr>
              <a:t>interaction is critical</a:t>
            </a:r>
            <a:r>
              <a:rPr lang="en-GB" smtClean="0">
                <a:latin typeface="Arial" charset="0"/>
              </a:rPr>
              <a:t> – </a:t>
            </a:r>
            <a:r>
              <a:rPr lang="en-GB" b="1" smtClean="0">
                <a:latin typeface="Arial" charset="0"/>
              </a:rPr>
              <a:t>awareness of forthcoming plans for major work and configuration changes</a:t>
            </a:r>
            <a:r>
              <a:rPr lang="en-GB" smtClean="0">
                <a:latin typeface="Arial" charset="0"/>
              </a:rPr>
              <a:t> ensures operators are </a:t>
            </a:r>
            <a:r>
              <a:rPr lang="en-GB" u="sng" smtClean="0">
                <a:latin typeface="Arial" charset="0"/>
              </a:rPr>
              <a:t>informed</a:t>
            </a:r>
            <a:r>
              <a:rPr lang="en-GB" smtClean="0">
                <a:latin typeface="Arial" charset="0"/>
              </a:rPr>
              <a:t> and </a:t>
            </a:r>
            <a:r>
              <a:rPr lang="en-GB" u="sng" smtClean="0">
                <a:latin typeface="Arial" charset="0"/>
              </a:rPr>
              <a:t>prepared</a:t>
            </a:r>
            <a:r>
              <a:rPr lang="en-GB" smtClean="0">
                <a:latin typeface="Arial" charset="0"/>
              </a:rPr>
              <a:t>, and </a:t>
            </a:r>
            <a:r>
              <a:rPr lang="en-GB" u="sng" smtClean="0">
                <a:latin typeface="Arial" charset="0"/>
              </a:rPr>
              <a:t>systems can be tested</a:t>
            </a:r>
            <a:r>
              <a:rPr lang="en-GB" smtClean="0">
                <a:latin typeface="Arial" charset="0"/>
              </a:rPr>
              <a:t> (in conjunction with advice from Network Planning).</a:t>
            </a:r>
          </a:p>
          <a:p>
            <a:endParaRPr lang="en-GB" smtClean="0">
              <a:latin typeface="Arial" charset="0"/>
            </a:endParaRPr>
          </a:p>
          <a:p>
            <a:r>
              <a:rPr lang="en-GB" b="1" smtClean="0">
                <a:latin typeface="Arial" charset="0"/>
              </a:rPr>
              <a:t>Commercial</a:t>
            </a:r>
            <a:r>
              <a:rPr lang="en-GB" smtClean="0">
                <a:latin typeface="Arial" charset="0"/>
              </a:rPr>
              <a:t>: decision making tools, used in real time, just add to the mix in the thought process</a:t>
            </a:r>
          </a:p>
          <a:p>
            <a:endParaRPr lang="en-GB" smtClean="0">
              <a:latin typeface="Arial" charset="0"/>
            </a:endParaRPr>
          </a:p>
          <a:p>
            <a:r>
              <a:rPr lang="en-GB" b="1" smtClean="0">
                <a:latin typeface="Arial" charset="0"/>
              </a:rPr>
              <a:t>Assurance</a:t>
            </a:r>
            <a:r>
              <a:rPr lang="en-GB" smtClean="0">
                <a:latin typeface="Arial" charset="0"/>
              </a:rPr>
              <a:t>: compliance and contingency preparedness are also part of our training to ensure the team are ready for anything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925719" y="685728"/>
            <a:ext cx="5006564" cy="3428634"/>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latin typeface="Arial" charset="0"/>
              <a:cs typeface="Arial" charset="0"/>
            </a:endParaRPr>
          </a:p>
        </p:txBody>
      </p:sp>
      <p:sp>
        <p:nvSpPr>
          <p:cNvPr id="10244" name="Slide Number Placeholder 3"/>
          <p:cNvSpPr txBox="1">
            <a:spLocks noGrp="1"/>
          </p:cNvSpPr>
          <p:nvPr/>
        </p:nvSpPr>
        <p:spPr bwMode="auto">
          <a:xfrm>
            <a:off x="3883852" y="8684899"/>
            <a:ext cx="2972547"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42E908DB-C124-4AD7-BB7F-310A947996F3}" type="slidenum">
              <a:rPr lang="en-GB" sz="1200" smtClean="0">
                <a:solidFill>
                  <a:prstClr val="black"/>
                </a:solidFill>
              </a:rPr>
              <a:pPr algn="r" eaLnBrk="1" fontAlgn="base" hangingPunct="1">
                <a:spcBef>
                  <a:spcPct val="0"/>
                </a:spcBef>
                <a:spcAft>
                  <a:spcPct val="0"/>
                </a:spcAft>
              </a:pPr>
              <a:t>24</a:t>
            </a:fld>
            <a:endParaRPr lang="en-GB" sz="1200" smtClean="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charset="0"/>
              <a:cs typeface="Arial" charset="0"/>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392122F4-E8FA-4A68-BF67-57D6B2C56D38}" type="slidenum">
              <a:rPr lang="en-GB" sz="1200">
                <a:solidFill>
                  <a:prstClr val="black"/>
                </a:solidFill>
              </a:rPr>
              <a:pPr eaLnBrk="1" hangingPunct="1"/>
              <a:t>25</a:t>
            </a:fld>
            <a:endParaRPr lang="en-GB" sz="120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charset="0"/>
              <a:cs typeface="Arial" charset="0"/>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1030F136-0113-485C-A43D-3DBEDB615C35}" type="slidenum">
              <a:rPr lang="en-GB" sz="1200">
                <a:solidFill>
                  <a:prstClr val="black"/>
                </a:solidFill>
              </a:rPr>
              <a:pPr eaLnBrk="1" hangingPunct="1"/>
              <a:t>26</a:t>
            </a:fld>
            <a:endParaRPr lang="en-GB" sz="120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charset="0"/>
              <a:cs typeface="Arial" charset="0"/>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1030F136-0113-485C-A43D-3DBEDB615C35}" type="slidenum">
              <a:rPr lang="en-GB" sz="1200">
                <a:solidFill>
                  <a:prstClr val="black"/>
                </a:solidFill>
              </a:rPr>
              <a:pPr eaLnBrk="1" hangingPunct="1"/>
              <a:t>27</a:t>
            </a:fld>
            <a:endParaRPr lang="en-GB" sz="120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charset="0"/>
              <a:cs typeface="Arial" charset="0"/>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392122F4-E8FA-4A68-BF67-57D6B2C56D38}" type="slidenum">
              <a:rPr lang="en-GB" sz="1200">
                <a:solidFill>
                  <a:prstClr val="black"/>
                </a:solidFill>
              </a:rPr>
              <a:pPr eaLnBrk="1" hangingPunct="1"/>
              <a:t>28</a:t>
            </a:fld>
            <a:endParaRPr lang="en-GB"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charset="0"/>
              <a:cs typeface="Arial" charset="0"/>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392122F4-E8FA-4A68-BF67-57D6B2C56D38}" type="slidenum">
              <a:rPr lang="en-GB" sz="1200">
                <a:solidFill>
                  <a:prstClr val="black"/>
                </a:solidFill>
              </a:rPr>
              <a:pPr eaLnBrk="1" hangingPunct="1"/>
              <a:t>29</a:t>
            </a:fld>
            <a:endParaRPr lang="en-GB" sz="120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charset="0"/>
              <a:cs typeface="Arial" charset="0"/>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392122F4-E8FA-4A68-BF67-57D6B2C56D38}" type="slidenum">
              <a:rPr lang="en-GB" sz="1200">
                <a:solidFill>
                  <a:prstClr val="black"/>
                </a:solidFill>
              </a:rPr>
              <a:pPr eaLnBrk="1" hangingPunct="1"/>
              <a:t>30</a:t>
            </a:fld>
            <a:endParaRPr lang="en-GB" sz="120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25719" y="685728"/>
            <a:ext cx="5006564" cy="3428634"/>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 typeface="Arial" panose="020B0604020202020204" pitchFamily="34" charset="0"/>
              <a:buChar char="•"/>
            </a:pPr>
            <a:r>
              <a:rPr lang="en-US" dirty="0" smtClean="0">
                <a:latin typeface="Arial" charset="0"/>
                <a:cs typeface="Arial" charset="0"/>
              </a:rPr>
              <a:t>National Grids</a:t>
            </a:r>
            <a:r>
              <a:rPr lang="en-US" baseline="0" dirty="0" smtClean="0">
                <a:latin typeface="Arial" charset="0"/>
                <a:cs typeface="Arial" charset="0"/>
              </a:rPr>
              <a:t> first commercial project connecting to above 7 barg network</a:t>
            </a:r>
            <a:endParaRPr lang="en-US" dirty="0" smtClean="0">
              <a:latin typeface="Arial" charset="0"/>
              <a:cs typeface="Arial" charset="0"/>
            </a:endParaRPr>
          </a:p>
          <a:p>
            <a:pPr marL="171450" indent="-171450" eaLnBrk="1" hangingPunct="1">
              <a:spcBef>
                <a:spcPct val="0"/>
              </a:spcBef>
              <a:buFont typeface="Arial" panose="020B0604020202020204" pitchFamily="34" charset="0"/>
              <a:buChar char="•"/>
            </a:pPr>
            <a:endParaRPr lang="en-US" dirty="0" smtClean="0">
              <a:latin typeface="Arial" charset="0"/>
              <a:cs typeface="Arial" charset="0"/>
            </a:endParaRPr>
          </a:p>
          <a:p>
            <a:pPr marL="171450" indent="-171450" eaLnBrk="1" hangingPunct="1">
              <a:spcBef>
                <a:spcPct val="0"/>
              </a:spcBef>
              <a:buFont typeface="Arial" panose="020B0604020202020204" pitchFamily="34" charset="0"/>
              <a:buChar char="•"/>
            </a:pPr>
            <a:r>
              <a:rPr lang="en-US" dirty="0" err="1" smtClean="0">
                <a:latin typeface="Arial" charset="0"/>
                <a:cs typeface="Arial" charset="0"/>
              </a:rPr>
              <a:t>Minworth</a:t>
            </a:r>
            <a:r>
              <a:rPr lang="en-US" dirty="0" smtClean="0">
                <a:latin typeface="Arial" charset="0"/>
                <a:cs typeface="Arial" charset="0"/>
              </a:rPr>
              <a:t> is STW Largest</a:t>
            </a:r>
            <a:r>
              <a:rPr lang="en-US" baseline="0" dirty="0" smtClean="0">
                <a:latin typeface="Arial" charset="0"/>
                <a:cs typeface="Arial" charset="0"/>
              </a:rPr>
              <a:t> treatment works</a:t>
            </a:r>
          </a:p>
          <a:p>
            <a:pPr marL="171450" indent="-171450" eaLnBrk="1" hangingPunct="1">
              <a:spcBef>
                <a:spcPct val="0"/>
              </a:spcBef>
              <a:buFont typeface="Arial" panose="020B0604020202020204" pitchFamily="34" charset="0"/>
              <a:buChar char="•"/>
            </a:pPr>
            <a:endParaRPr lang="en-US" baseline="0" dirty="0" smtClean="0">
              <a:latin typeface="Arial" charset="0"/>
              <a:cs typeface="Arial" charset="0"/>
            </a:endParaRPr>
          </a:p>
          <a:p>
            <a:pPr marL="171450" indent="-171450" eaLnBrk="1" hangingPunct="1">
              <a:spcBef>
                <a:spcPct val="0"/>
              </a:spcBef>
              <a:buFont typeface="Arial" panose="020B0604020202020204" pitchFamily="34" charset="0"/>
              <a:buChar char="•"/>
            </a:pPr>
            <a:r>
              <a:rPr lang="en-US" baseline="0" dirty="0" smtClean="0">
                <a:latin typeface="Arial" charset="0"/>
                <a:cs typeface="Arial" charset="0"/>
              </a:rPr>
              <a:t>STW process 4000 m3/</a:t>
            </a:r>
            <a:r>
              <a:rPr lang="en-US" baseline="0" dirty="0" err="1" smtClean="0">
                <a:latin typeface="Arial" charset="0"/>
                <a:cs typeface="Arial" charset="0"/>
              </a:rPr>
              <a:t>hr</a:t>
            </a:r>
            <a:r>
              <a:rPr lang="en-US" baseline="0" dirty="0" smtClean="0">
                <a:latin typeface="Arial" charset="0"/>
                <a:cs typeface="Arial" charset="0"/>
              </a:rPr>
              <a:t> of sewage sludge</a:t>
            </a:r>
          </a:p>
          <a:p>
            <a:pPr marL="171450" indent="-171450" eaLnBrk="1" hangingPunct="1">
              <a:spcBef>
                <a:spcPct val="0"/>
              </a:spcBef>
              <a:buFont typeface="Arial" panose="020B0604020202020204" pitchFamily="34" charset="0"/>
              <a:buChar char="•"/>
            </a:pPr>
            <a:endParaRPr lang="en-US" baseline="0" dirty="0" smtClean="0">
              <a:latin typeface="Arial" charset="0"/>
              <a:cs typeface="Arial" charset="0"/>
            </a:endParaRPr>
          </a:p>
          <a:p>
            <a:pPr marL="171450" indent="-171450" eaLnBrk="1" hangingPunct="1">
              <a:spcBef>
                <a:spcPct val="0"/>
              </a:spcBef>
              <a:buFont typeface="Arial" panose="020B0604020202020204" pitchFamily="34" charset="0"/>
              <a:buChar char="•"/>
            </a:pPr>
            <a:r>
              <a:rPr lang="en-US" baseline="0" dirty="0" smtClean="0">
                <a:latin typeface="Arial" charset="0"/>
                <a:cs typeface="Arial" charset="0"/>
              </a:rPr>
              <a:t>Sludge is from the Birmingham area</a:t>
            </a:r>
          </a:p>
          <a:p>
            <a:pPr marL="171450" indent="-171450" eaLnBrk="1" hangingPunct="1">
              <a:spcBef>
                <a:spcPct val="0"/>
              </a:spcBef>
              <a:buFont typeface="Arial" panose="020B0604020202020204" pitchFamily="34" charset="0"/>
              <a:buChar char="•"/>
            </a:pPr>
            <a:endParaRPr lang="en-US" baseline="0" dirty="0" smtClean="0">
              <a:latin typeface="Arial" charset="0"/>
              <a:cs typeface="Arial" charset="0"/>
            </a:endParaRPr>
          </a:p>
          <a:p>
            <a:pPr marL="171450" indent="-171450" eaLnBrk="1" hangingPunct="1">
              <a:spcBef>
                <a:spcPct val="0"/>
              </a:spcBef>
              <a:buFont typeface="Arial" panose="020B0604020202020204" pitchFamily="34" charset="0"/>
              <a:buChar char="•"/>
            </a:pPr>
            <a:r>
              <a:rPr lang="en-US" baseline="0" dirty="0" smtClean="0">
                <a:latin typeface="Arial" charset="0"/>
                <a:cs typeface="Arial" charset="0"/>
              </a:rPr>
              <a:t>16 AD plants on site processing the sludge</a:t>
            </a:r>
          </a:p>
          <a:p>
            <a:pPr marL="171450" indent="-171450" eaLnBrk="1" hangingPunct="1">
              <a:spcBef>
                <a:spcPct val="0"/>
              </a:spcBef>
              <a:buFont typeface="Arial" panose="020B0604020202020204" pitchFamily="34" charset="0"/>
              <a:buChar char="•"/>
            </a:pPr>
            <a:endParaRPr lang="en-US" baseline="0" dirty="0" smtClean="0">
              <a:latin typeface="Arial" charset="0"/>
              <a:cs typeface="Arial" charset="0"/>
            </a:endParaRPr>
          </a:p>
          <a:p>
            <a:pPr marL="171450" indent="-171450" eaLnBrk="1" hangingPunct="1">
              <a:spcBef>
                <a:spcPct val="0"/>
              </a:spcBef>
              <a:buFont typeface="Arial" panose="020B0604020202020204" pitchFamily="34" charset="0"/>
              <a:buChar char="•"/>
            </a:pPr>
            <a:r>
              <a:rPr lang="en-US" baseline="0" dirty="0" smtClean="0">
                <a:latin typeface="Arial" charset="0"/>
                <a:cs typeface="Arial" charset="0"/>
              </a:rPr>
              <a:t>Plant flows 900 </a:t>
            </a:r>
            <a:r>
              <a:rPr lang="en-US" baseline="0" dirty="0" err="1" smtClean="0">
                <a:latin typeface="Arial" charset="0"/>
                <a:cs typeface="Arial" charset="0"/>
              </a:rPr>
              <a:t>scm</a:t>
            </a:r>
            <a:r>
              <a:rPr lang="en-US" baseline="0" dirty="0" smtClean="0">
                <a:latin typeface="Arial" charset="0"/>
                <a:cs typeface="Arial" charset="0"/>
              </a:rPr>
              <a:t>/h of gas back into the grid</a:t>
            </a:r>
            <a:endParaRPr lang="en-US" dirty="0" smtClean="0">
              <a:latin typeface="Arial" charset="0"/>
              <a:cs typeface="Arial" charset="0"/>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392122F4-E8FA-4A68-BF67-57D6B2C56D38}" type="slidenum">
              <a:rPr lang="en-GB" sz="1200">
                <a:solidFill>
                  <a:prstClr val="black"/>
                </a:solidFill>
              </a:rPr>
              <a:pPr eaLnBrk="1" hangingPunct="1"/>
              <a:t>31</a:t>
            </a:fld>
            <a:endParaRPr lang="en-GB" sz="120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charset="0"/>
              <a:cs typeface="Arial" charset="0"/>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1030F136-0113-485C-A43D-3DBEDB615C35}" type="slidenum">
              <a:rPr lang="en-GB" sz="1200">
                <a:solidFill>
                  <a:prstClr val="black"/>
                </a:solidFill>
              </a:rPr>
              <a:pPr eaLnBrk="1" hangingPunct="1"/>
              <a:t>33</a:t>
            </a:fld>
            <a:endParaRPr lang="en-GB" sz="120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charset="0"/>
              <a:cs typeface="Arial" charset="0"/>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392122F4-E8FA-4A68-BF67-57D6B2C56D38}" type="slidenum">
              <a:rPr lang="en-GB" sz="1200">
                <a:solidFill>
                  <a:prstClr val="black"/>
                </a:solidFill>
              </a:rPr>
              <a:pPr eaLnBrk="1" hangingPunct="1"/>
              <a:t>34</a:t>
            </a:fld>
            <a:endParaRPr lang="en-GB" sz="120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charset="0"/>
              <a:cs typeface="Arial" charset="0"/>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392122F4-E8FA-4A68-BF67-57D6B2C56D38}" type="slidenum">
              <a:rPr lang="en-GB" sz="1200">
                <a:solidFill>
                  <a:prstClr val="black"/>
                </a:solidFill>
              </a:rPr>
              <a:pPr eaLnBrk="1" hangingPunct="1"/>
              <a:t>35</a:t>
            </a:fld>
            <a:endParaRPr lang="en-GB" sz="120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charset="0"/>
              <a:cs typeface="Arial" charset="0"/>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E931DE34-6042-42F5-A58B-3B00EDCA5313}" type="slidenum">
              <a:rPr lang="en-GB" sz="1200">
                <a:solidFill>
                  <a:prstClr val="black"/>
                </a:solidFill>
              </a:rPr>
              <a:pPr eaLnBrk="1" hangingPunct="1"/>
              <a:t>36</a:t>
            </a:fld>
            <a:endParaRPr lang="en-GB" sz="120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charset="0"/>
              <a:cs typeface="Arial" charset="0"/>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FA195795-E019-4C82-9D11-4C830F0F1F18}" type="slidenum">
              <a:rPr lang="en-GB" sz="1200">
                <a:solidFill>
                  <a:prstClr val="black"/>
                </a:solidFill>
              </a:rPr>
              <a:pPr eaLnBrk="1" hangingPunct="1"/>
              <a:t>37</a:t>
            </a:fld>
            <a:endParaRPr lang="en-GB" sz="120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xfrm>
            <a:off x="928688" y="685800"/>
            <a:ext cx="5002212" cy="3430588"/>
          </a:xfrm>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rPr>
              <a:t>Introduce yourself.</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p:spPr>
      </p:sp>
      <p:sp>
        <p:nvSpPr>
          <p:cNvPr id="194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p:spPr>
      </p:sp>
      <p:sp>
        <p:nvSpPr>
          <p:cNvPr id="215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latin typeface="Arial" charset="0"/>
              </a:rPr>
              <a:t>Explain what a Gas Supply Emergency is and how Firm Load Shedding is implemented.</a:t>
            </a:r>
          </a:p>
          <a:p>
            <a:pPr eaLnBrk="1" hangingPunct="1">
              <a:spcBef>
                <a:spcPct val="0"/>
              </a:spcBef>
            </a:pPr>
            <a:endParaRPr lang="en-GB" smtClean="0">
              <a:latin typeface="Arial" charset="0"/>
            </a:endParaRPr>
          </a:p>
          <a:p>
            <a:pPr eaLnBrk="1" hangingPunct="1">
              <a:spcBef>
                <a:spcPct val="0"/>
              </a:spcBef>
            </a:pPr>
            <a:r>
              <a:rPr lang="en-GB" smtClean="0">
                <a:latin typeface="Arial" charset="0"/>
              </a:rPr>
              <a:t>Firm Load Shedding is used during a Gas Supply Emergency as a means of reducing non domestic sites gas usage. A Gas Supply Emergency is caused by insufficient gas supplies being available to satisfy expected demand and could be caused by a number of factors. Although the probability of this occurring is very low, insufficient supplies could result in a loss of pressure in the Network to all types of consumers that would require prompt and appropriate action to prevent any dangerous occurrence. The Network Emergency Controller or the gas transporter can declare a Gas Supply Emergency. These emergencies can be classified in 3 groups, Critical Transporter Constraints, Emergency i.e. damage, or a Gas Deficit Emergency</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p:spPr>
      </p:sp>
      <p:sp>
        <p:nvSpPr>
          <p:cNvPr id="235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latin typeface="Arial" charset="0"/>
              </a:rPr>
              <a:t>Firm load shedding is an integral part of National Grids safety case during a Network Gas Supply Emergency. However, as you can see from this slide, it is not the first action that would be undertaken to ensure gas supplies. </a:t>
            </a:r>
          </a:p>
          <a:p>
            <a:pPr eaLnBrk="1" hangingPunct="1">
              <a:spcBef>
                <a:spcPct val="0"/>
              </a:spcBef>
            </a:pPr>
            <a:endParaRPr lang="en-GB" smtClean="0">
              <a:latin typeface="Arial" charset="0"/>
            </a:endParaRPr>
          </a:p>
          <a:p>
            <a:pPr eaLnBrk="1" hangingPunct="1">
              <a:spcBef>
                <a:spcPct val="0"/>
              </a:spcBef>
            </a:pPr>
            <a:r>
              <a:rPr lang="en-GB" smtClean="0">
                <a:latin typeface="Arial" charset="0"/>
              </a:rPr>
              <a:t>Dependant on the type of emergency, National Grid would implement the following procedures in order to safe guard supplies and the integrity of its networks.</a:t>
            </a:r>
          </a:p>
          <a:p>
            <a:pPr eaLnBrk="1" hangingPunct="1">
              <a:spcBef>
                <a:spcPct val="0"/>
              </a:spcBef>
              <a:buFontTx/>
              <a:buChar char="•"/>
            </a:pPr>
            <a:r>
              <a:rPr lang="en-GB" smtClean="0">
                <a:latin typeface="Arial" charset="0"/>
              </a:rPr>
              <a:t>Emergency Spec Gas – Widened CV values</a:t>
            </a:r>
          </a:p>
          <a:p>
            <a:pPr eaLnBrk="1" hangingPunct="1">
              <a:spcBef>
                <a:spcPct val="0"/>
              </a:spcBef>
              <a:buFontTx/>
              <a:buChar char="•"/>
            </a:pPr>
            <a:r>
              <a:rPr lang="en-GB" smtClean="0">
                <a:latin typeface="Arial" charset="0"/>
              </a:rPr>
              <a:t>NTS Line Pack – Increasing the gas stored in the national distribution network.</a:t>
            </a:r>
          </a:p>
          <a:p>
            <a:pPr eaLnBrk="1" hangingPunct="1">
              <a:spcBef>
                <a:spcPct val="0"/>
              </a:spcBef>
              <a:buFontTx/>
              <a:buChar char="•"/>
            </a:pPr>
            <a:r>
              <a:rPr lang="en-GB" smtClean="0">
                <a:latin typeface="Arial" charset="0"/>
              </a:rPr>
              <a:t>Distribution Network storage – Increasing the gas stored in the distribution networks.</a:t>
            </a:r>
          </a:p>
          <a:p>
            <a:pPr eaLnBrk="1" hangingPunct="1">
              <a:spcBef>
                <a:spcPct val="0"/>
              </a:spcBef>
              <a:buFontTx/>
              <a:buChar char="•"/>
            </a:pPr>
            <a:r>
              <a:rPr lang="en-GB" smtClean="0">
                <a:latin typeface="Arial" charset="0"/>
              </a:rPr>
              <a:t>Emergency interruption – Interrupting the remaining interruptible sites</a:t>
            </a:r>
          </a:p>
          <a:p>
            <a:pPr eaLnBrk="1" hangingPunct="1">
              <a:spcBef>
                <a:spcPct val="0"/>
              </a:spcBef>
              <a:buFontTx/>
              <a:buChar char="•"/>
            </a:pPr>
            <a:r>
              <a:rPr lang="en-GB" smtClean="0">
                <a:latin typeface="Arial" charset="0"/>
              </a:rPr>
              <a:t>Public Appeals – Asking the public to reduce the amount of gas they use</a:t>
            </a:r>
          </a:p>
          <a:p>
            <a:pPr eaLnBrk="1" hangingPunct="1">
              <a:spcBef>
                <a:spcPct val="0"/>
              </a:spcBef>
              <a:buFontTx/>
              <a:buChar char="•"/>
            </a:pPr>
            <a:r>
              <a:rPr lang="en-GB" smtClean="0">
                <a:latin typeface="Arial" charset="0"/>
              </a:rPr>
              <a:t>Suspension of OCM – National Grid would cease to trade on the on day commodity market</a:t>
            </a:r>
          </a:p>
          <a:p>
            <a:pPr eaLnBrk="1" hangingPunct="1">
              <a:spcBef>
                <a:spcPct val="0"/>
              </a:spcBef>
              <a:buFontTx/>
              <a:buChar char="•"/>
            </a:pPr>
            <a:r>
              <a:rPr lang="en-GB" smtClean="0">
                <a:latin typeface="Arial" charset="0"/>
              </a:rPr>
              <a:t>Instruct shippers and storage operators to amend storage flows.</a:t>
            </a:r>
          </a:p>
          <a:p>
            <a:pPr eaLnBrk="1" hangingPunct="1">
              <a:spcBef>
                <a:spcPct val="0"/>
              </a:spcBef>
            </a:pPr>
            <a:endParaRPr lang="en-GB"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p:spPr>
      </p:sp>
      <p:sp>
        <p:nvSpPr>
          <p:cNvPr id="256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latin typeface="Arial" charset="0"/>
              </a:rPr>
              <a:t>Interruption Reform 2011 changed the majority of interruptible contracts to firm contacts, with the majority of these customers transferring to Firm Load contracts by October 2011.</a:t>
            </a:r>
          </a:p>
          <a:p>
            <a:pPr eaLnBrk="1" hangingPunct="1">
              <a:spcBef>
                <a:spcPct val="0"/>
              </a:spcBef>
            </a:pPr>
            <a:r>
              <a:rPr lang="en-GB" smtClean="0">
                <a:latin typeface="Arial" charset="0"/>
              </a:rPr>
              <a:t>Within Distribution Networks it is needed to firm load shed 10% of Network load within 4 hours.</a:t>
            </a:r>
          </a:p>
          <a:p>
            <a:pPr eaLnBrk="1" hangingPunct="1">
              <a:spcBef>
                <a:spcPct val="0"/>
              </a:spcBef>
            </a:pPr>
            <a:endParaRPr lang="en-GB" smtClean="0">
              <a:latin typeface="Arial" charset="0"/>
            </a:endParaRPr>
          </a:p>
          <a:p>
            <a:pPr eaLnBrk="1" hangingPunct="1">
              <a:spcBef>
                <a:spcPct val="0"/>
              </a:spcBef>
            </a:pPr>
            <a:r>
              <a:rPr lang="en-GB" smtClean="0">
                <a:latin typeface="Arial" charset="0"/>
              </a:rPr>
              <a:t>Only 3 small sites which are interruptible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p:spPr>
      </p:sp>
      <p:sp>
        <p:nvSpPr>
          <p:cNvPr id="2765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latin typeface="Arial" charset="0"/>
            </a:endParaRPr>
          </a:p>
          <a:p>
            <a:pPr eaLnBrk="1" hangingPunct="1">
              <a:spcBef>
                <a:spcPct val="0"/>
              </a:spcBef>
            </a:pPr>
            <a:r>
              <a:rPr lang="en-GB" smtClean="0">
                <a:latin typeface="Arial" charset="0"/>
              </a:rPr>
              <a:t>National Grid will perform Firm Load Shedding by contacting sites directly, largest SOQ (Site Offtake Quantity) first. These contacts are made across all networks and shippers simultaneously within the target area. All sites contacted are recorded as successful or unsuccessful firm load shed.</a:t>
            </a:r>
          </a:p>
          <a:p>
            <a:pPr eaLnBrk="1" hangingPunct="1">
              <a:spcBef>
                <a:spcPct val="0"/>
              </a:spcBef>
            </a:pPr>
            <a:r>
              <a:rPr lang="en-GB" smtClean="0">
                <a:latin typeface="Arial" charset="0"/>
              </a:rPr>
              <a:t>Successful contacts during this process are customers who can turn off or initiate shutdown procedure. Unsuccessful contacts are customers who are unable to turn off their supply, have incorrect contact details, or unable to contact an authorised person who could order the turn off of the supply.</a:t>
            </a:r>
          </a:p>
          <a:p>
            <a:pPr eaLnBrk="1" hangingPunct="1">
              <a:spcBef>
                <a:spcPct val="0"/>
              </a:spcBef>
            </a:pPr>
            <a:r>
              <a:rPr lang="en-GB" smtClean="0">
                <a:latin typeface="Arial" charset="0"/>
              </a:rPr>
              <a:t>Sites unable to turn off their gas supply may be contacted a second time to ensure they understand the consequences. Failure to comply with the Direction notice could lead to physical isolation by a Distribution Network operation team. Such failures to comply with such Direction notices could lead to these customers being reported to the HSE and their suppliers. Progress of Firm Load Shedding is reported during the incident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p:spPr>
      </p:sp>
      <p:sp>
        <p:nvSpPr>
          <p:cNvPr id="2969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latin typeface="Arial" charset="0"/>
            </a:endParaRPr>
          </a:p>
          <a:p>
            <a:pPr eaLnBrk="1" hangingPunct="1">
              <a:spcBef>
                <a:spcPct val="0"/>
              </a:spcBef>
            </a:pPr>
            <a:r>
              <a:rPr lang="en-GB" smtClean="0">
                <a:latin typeface="Arial" charset="0"/>
              </a:rPr>
              <a:t>National Grid will perform Firm Load Shedding by contacting sites directly, largest SOQ (Site Offtake Quantity) first. These contacts are made across all networks and shippers simultaneously within the target area. All sites contacted are recorded as successful or unsuccessful firm load shed.</a:t>
            </a:r>
          </a:p>
          <a:p>
            <a:pPr eaLnBrk="1" hangingPunct="1">
              <a:spcBef>
                <a:spcPct val="0"/>
              </a:spcBef>
            </a:pPr>
            <a:r>
              <a:rPr lang="en-GB" smtClean="0">
                <a:latin typeface="Arial" charset="0"/>
              </a:rPr>
              <a:t>Successful contacts during this process are customers who can turn off or initiate shutdown procedure. Unsuccessful contacts are customers who are unable to turn off their supply, have incorrect contact details, or unable to contact an authorised person who could order the turn off of the supply.</a:t>
            </a:r>
          </a:p>
          <a:p>
            <a:pPr eaLnBrk="1" hangingPunct="1">
              <a:spcBef>
                <a:spcPct val="0"/>
              </a:spcBef>
            </a:pPr>
            <a:r>
              <a:rPr lang="en-GB" smtClean="0">
                <a:latin typeface="Arial" charset="0"/>
              </a:rPr>
              <a:t>Sites unable to turn off their gas supply may be contacted a second time to ensure they understand the consequences. Failure to comply with the Direction notice could lead to physical isolation by a Distribution Network operation team. Such failures to comply with such Direction notices could lead to these customers being reported to the HSE and their suppliers. Progress of Firm Load Shedding is reported during the incident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p:spPr>
      </p:sp>
      <p:sp>
        <p:nvSpPr>
          <p:cNvPr id="317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latin typeface="Arial" charset="0"/>
              </a:rPr>
              <a:t>Exercise Ulysses was the annual Network Emergency Coordinator Emergency Exercise and was performed in September 2013. </a:t>
            </a:r>
          </a:p>
          <a:p>
            <a:pPr eaLnBrk="1" hangingPunct="1">
              <a:spcBef>
                <a:spcPct val="0"/>
              </a:spcBef>
            </a:pPr>
            <a:endParaRPr lang="en-GB" smtClean="0">
              <a:latin typeface="Arial" charset="0"/>
            </a:endParaRPr>
          </a:p>
          <a:p>
            <a:pPr eaLnBrk="1" hangingPunct="1">
              <a:spcBef>
                <a:spcPct val="0"/>
              </a:spcBef>
            </a:pPr>
            <a:r>
              <a:rPr lang="en-GB" smtClean="0">
                <a:latin typeface="Arial" charset="0"/>
              </a:rPr>
              <a:t>Talk about success in green and areas that have slipped in red  </a:t>
            </a:r>
          </a:p>
          <a:p>
            <a:pPr eaLnBrk="1" hangingPunct="1">
              <a:spcBef>
                <a:spcPct val="0"/>
              </a:spcBef>
            </a:pPr>
            <a:endParaRPr lang="en-GB" smtClean="0">
              <a:latin typeface="Arial" charset="0"/>
            </a:endParaRPr>
          </a:p>
          <a:p>
            <a:pPr eaLnBrk="1" hangingPunct="1">
              <a:spcBef>
                <a:spcPct val="0"/>
              </a:spcBef>
            </a:pPr>
            <a:r>
              <a:rPr lang="en-GB" smtClean="0">
                <a:latin typeface="Arial" charset="0"/>
              </a:rPr>
              <a:t>Every site that can not cease to use gas, either because they can not be contacted or can not stop using gas, means that we have to contact more sites in-order to reduce demand. This might mean contacting an extra 5 sites per 1 site that can not cease to use gas.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p:spPr>
      </p:sp>
      <p:sp>
        <p:nvSpPr>
          <p:cNvPr id="337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rPr>
              <a:t>Exercise Titan has shown an improvement in overall results compared to Exercise Saffron. The following high level results have been identified. </a:t>
            </a:r>
            <a:endParaRPr lang="en-GB" smtClean="0">
              <a:latin typeface="Arial" charset="0"/>
            </a:endParaRPr>
          </a:p>
          <a:p>
            <a:pPr eaLnBrk="1" hangingPunct="1">
              <a:spcBef>
                <a:spcPct val="0"/>
              </a:spcBef>
            </a:pPr>
            <a:r>
              <a:rPr lang="en-US" smtClean="0">
                <a:latin typeface="Arial" charset="0"/>
              </a:rPr>
              <a:t>The number of sites being able to be contacted increased by 19.63%.</a:t>
            </a:r>
            <a:endParaRPr lang="en-GB" smtClean="0">
              <a:latin typeface="Arial" charset="0"/>
            </a:endParaRPr>
          </a:p>
          <a:p>
            <a:pPr eaLnBrk="1" hangingPunct="1">
              <a:spcBef>
                <a:spcPct val="0"/>
              </a:spcBef>
            </a:pPr>
            <a:r>
              <a:rPr lang="en-US" smtClean="0">
                <a:latin typeface="Arial" charset="0"/>
              </a:rPr>
              <a:t>On average, 3.5 calls were made per site in order to establish contact.</a:t>
            </a:r>
            <a:endParaRPr lang="en-GB" smtClean="0">
              <a:latin typeface="Arial" charset="0"/>
            </a:endParaRPr>
          </a:p>
          <a:p>
            <a:pPr eaLnBrk="1" hangingPunct="1">
              <a:spcBef>
                <a:spcPct val="0"/>
              </a:spcBef>
            </a:pPr>
            <a:r>
              <a:rPr lang="en-US" smtClean="0">
                <a:latin typeface="Arial" charset="0"/>
              </a:rPr>
              <a:t>Sites that could stop using  gas increased by 13.45%.</a:t>
            </a:r>
            <a:endParaRPr lang="en-GB" smtClean="0">
              <a:latin typeface="Arial" charset="0"/>
            </a:endParaRPr>
          </a:p>
          <a:p>
            <a:pPr eaLnBrk="1" hangingPunct="1">
              <a:spcBef>
                <a:spcPct val="0"/>
              </a:spcBef>
            </a:pPr>
            <a:r>
              <a:rPr lang="en-US" smtClean="0">
                <a:latin typeface="Arial" charset="0"/>
              </a:rPr>
              <a:t>Sites that could not/ refused to stop using gas increased by 6.31%.</a:t>
            </a:r>
            <a:endParaRPr lang="en-GB" smtClean="0">
              <a:latin typeface="Arial" charset="0"/>
            </a:endParaRPr>
          </a:p>
          <a:p>
            <a:pPr eaLnBrk="1" hangingPunct="1">
              <a:spcBef>
                <a:spcPct val="0"/>
              </a:spcBef>
            </a:pPr>
            <a:r>
              <a:rPr lang="en-US" smtClean="0">
                <a:latin typeface="Arial" charset="0"/>
              </a:rPr>
              <a:t>Sites with incorrect contact details or unavailable decreased by 19.76%.</a:t>
            </a:r>
            <a:endParaRPr lang="en-GB" smtClean="0">
              <a:latin typeface="Arial" charset="0"/>
            </a:endParaRPr>
          </a:p>
          <a:p>
            <a:pPr eaLnBrk="1" hangingPunct="1">
              <a:spcBef>
                <a:spcPct val="0"/>
              </a:spcBef>
            </a:pPr>
            <a:r>
              <a:rPr lang="en-US" smtClean="0">
                <a:latin typeface="Arial" charset="0"/>
              </a:rPr>
              <a:t>The number of sites, that were unavailable and could not turn of combined, has decreased by 13.45%</a:t>
            </a:r>
          </a:p>
          <a:p>
            <a:pPr eaLnBrk="1" hangingPunct="1">
              <a:spcBef>
                <a:spcPct val="0"/>
              </a:spcBef>
            </a:pPr>
            <a:endParaRPr lang="en-US" smtClean="0">
              <a:latin typeface="Arial" charset="0"/>
            </a:endParaRPr>
          </a:p>
          <a:p>
            <a:pPr eaLnBrk="1" hangingPunct="1">
              <a:spcBef>
                <a:spcPct val="0"/>
              </a:spcBef>
            </a:pPr>
            <a:r>
              <a:rPr lang="en-US" smtClean="0">
                <a:latin typeface="Arial" charset="0"/>
              </a:rPr>
              <a:t>Exercise Titan has highlighted certain disparages in the individual performance of Networks, with North Thames (NT) performing poorly when compared against the other Networks. However, it must be noted that NT has shown an overall improvement in successful contacts compared to Exercise Saffron. More sites were needed to be contacted in NT than previous years, due to the change in the request for load shedding being based on reducing the total Network demand, rather than a number of sites</a:t>
            </a:r>
            <a:r>
              <a:rPr lang="en-GB" smtClean="0">
                <a:latin typeface="Arial" charset="0"/>
              </a:rPr>
              <a:t> </a:t>
            </a:r>
          </a:p>
          <a:p>
            <a:pPr eaLnBrk="1" hangingPunct="1">
              <a:spcBef>
                <a:spcPct val="0"/>
              </a:spcBef>
            </a:pPr>
            <a:endParaRPr lang="en-US" smtClean="0">
              <a:latin typeface="Arial" charset="0"/>
            </a:endParaRPr>
          </a:p>
          <a:p>
            <a:pPr eaLnBrk="1" hangingPunct="1">
              <a:spcBef>
                <a:spcPct val="0"/>
              </a:spcBef>
            </a:pPr>
            <a:endParaRPr lang="en-US" smtClean="0">
              <a:latin typeface="Arial" charset="0"/>
            </a:endParaRPr>
          </a:p>
          <a:p>
            <a:pPr eaLnBrk="1" hangingPunct="1">
              <a:spcBef>
                <a:spcPct val="0"/>
              </a:spcBef>
            </a:pPr>
            <a:endParaRPr lang="en-GB" smtClean="0">
              <a:latin typeface="Arial" charset="0"/>
            </a:endParaRPr>
          </a:p>
          <a:p>
            <a:pPr eaLnBrk="1" hangingPunct="1">
              <a:spcBef>
                <a:spcPct val="0"/>
              </a:spcBef>
            </a:pPr>
            <a:endParaRPr lang="en-GB"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p:spPr>
      </p:sp>
      <p:sp>
        <p:nvSpPr>
          <p:cNvPr id="3584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latin typeface="Arial" charset="0"/>
            </a:endParaRPr>
          </a:p>
          <a:p>
            <a:pPr eaLnBrk="1" hangingPunct="1">
              <a:spcBef>
                <a:spcPct val="0"/>
              </a:spcBef>
            </a:pPr>
            <a:r>
              <a:rPr lang="en-US" smtClean="0">
                <a:solidFill>
                  <a:schemeClr val="tx2"/>
                </a:solidFill>
                <a:latin typeface="Arial" charset="0"/>
              </a:rPr>
              <a:t>Each Year NG validates the top 200 sites per Network as part of the safety case </a:t>
            </a:r>
            <a:endParaRPr lang="en-GB" smtClean="0">
              <a:latin typeface="Arial" charset="0"/>
            </a:endParaRPr>
          </a:p>
          <a:p>
            <a:pPr eaLnBrk="1" hangingPunct="1">
              <a:spcBef>
                <a:spcPct val="0"/>
              </a:spcBef>
            </a:pPr>
            <a:endParaRPr lang="en-GB" smtClean="0">
              <a:latin typeface="Arial" charset="0"/>
            </a:endParaRPr>
          </a:p>
          <a:p>
            <a:pPr eaLnBrk="1" hangingPunct="1">
              <a:spcBef>
                <a:spcPct val="0"/>
              </a:spcBef>
            </a:pPr>
            <a:r>
              <a:rPr lang="en-GB" smtClean="0">
                <a:latin typeface="Arial" charset="0"/>
              </a:rPr>
              <a:t>Some Hospitals are listed after speaking with them they thought they would be listed as priority consumers. Some MOD sites are unable to be contacted. </a:t>
            </a:r>
          </a:p>
          <a:p>
            <a:pPr eaLnBrk="1" hangingPunct="1">
              <a:spcBef>
                <a:spcPct val="0"/>
              </a:spcBef>
            </a:pPr>
            <a:endParaRPr lang="en-GB" smtClean="0">
              <a:latin typeface="Arial" charset="0"/>
            </a:endParaRPr>
          </a:p>
          <a:p>
            <a:pPr eaLnBrk="1" hangingPunct="1">
              <a:spcBef>
                <a:spcPct val="0"/>
              </a:spcBef>
            </a:pPr>
            <a:r>
              <a:rPr lang="en-GB" smtClean="0">
                <a:latin typeface="Arial" charset="0"/>
              </a:rPr>
              <a:t>During validation a site had been taken over by a smaller company however the old gas usage details were being supplied. </a:t>
            </a:r>
          </a:p>
          <a:p>
            <a:pPr eaLnBrk="1" hangingPunct="1">
              <a:spcBef>
                <a:spcPct val="0"/>
              </a:spcBef>
            </a:pPr>
            <a:endParaRPr lang="en-GB" smtClean="0">
              <a:latin typeface="Arial" charset="0"/>
            </a:endParaRPr>
          </a:p>
          <a:p>
            <a:pPr eaLnBrk="1" hangingPunct="1">
              <a:spcBef>
                <a:spcPct val="0"/>
              </a:spcBef>
            </a:pPr>
            <a:r>
              <a:rPr lang="en-GB" smtClean="0"/>
              <a:t>There were 34 sites which were successful in 2013 but unable to cease this year (interesting side note, these 34 sites use more gas than the bottom 170 which were called during the exercise)</a:t>
            </a:r>
          </a:p>
          <a:p>
            <a:pPr eaLnBrk="1" hangingPunct="1">
              <a:spcBef>
                <a:spcPct val="0"/>
              </a:spcBef>
            </a:pPr>
            <a:endParaRPr lang="en-GB" smtClean="0"/>
          </a:p>
          <a:p>
            <a:pPr eaLnBrk="1" hangingPunct="1">
              <a:spcBef>
                <a:spcPct val="0"/>
              </a:spcBef>
            </a:pPr>
            <a:endParaRPr lang="en-GB" smtClean="0">
              <a:latin typeface="Arial" charset="0"/>
            </a:endParaRPr>
          </a:p>
          <a:p>
            <a:pPr eaLnBrk="1" hangingPunct="1">
              <a:spcBef>
                <a:spcPct val="0"/>
              </a:spcBef>
            </a:pPr>
            <a:endParaRPr lang="en-GB"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p:spPr>
      </p:sp>
      <p:sp>
        <p:nvSpPr>
          <p:cNvPr id="378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000" smtClean="0">
              <a:latin typeface="Arial" charset="0"/>
            </a:endParaRPr>
          </a:p>
          <a:p>
            <a:pPr eaLnBrk="1" hangingPunct="1">
              <a:spcBef>
                <a:spcPct val="0"/>
              </a:spcBef>
            </a:pPr>
            <a:r>
              <a:rPr lang="en-GB" sz="1000" smtClean="0">
                <a:latin typeface="Arial" charset="0"/>
              </a:rPr>
              <a:t>Continual Improvement – National Grid are committed to continually improving our performance in FLS exercises, by identifying areas in which improvements can be made. we have implemented the following improvements. </a:t>
            </a:r>
          </a:p>
          <a:p>
            <a:pPr eaLnBrk="1" hangingPunct="1">
              <a:spcBef>
                <a:spcPct val="0"/>
              </a:spcBef>
            </a:pPr>
            <a:r>
              <a:rPr lang="en-GB" sz="1000" smtClean="0">
                <a:latin typeface="Arial" charset="0"/>
              </a:rPr>
              <a:t>Data Validation – Contacting the top 200 gas consumers in each network by telephone, before commencement of Exercise Ulysses in September 2013 and storing data from confirmed contact details. Over 1000 sites contacted.</a:t>
            </a:r>
          </a:p>
          <a:p>
            <a:pPr eaLnBrk="1" hangingPunct="1">
              <a:spcBef>
                <a:spcPct val="0"/>
              </a:spcBef>
            </a:pPr>
            <a:r>
              <a:rPr lang="en-GB" sz="1000" smtClean="0">
                <a:latin typeface="Arial" charset="0"/>
              </a:rPr>
              <a:t>Obtaining customers email address – To improve future data validation- </a:t>
            </a:r>
            <a:r>
              <a:rPr lang="en-GB" smtClean="0">
                <a:latin typeface="Arial" charset="0"/>
              </a:rPr>
              <a:t>so we can pre-warn of impending exercise, to clarify yearly they are still the correct contact and number correct</a:t>
            </a:r>
            <a:endParaRPr lang="en-GB" sz="1000" smtClean="0">
              <a:latin typeface="Arial" charset="0"/>
            </a:endParaRPr>
          </a:p>
          <a:p>
            <a:pPr eaLnBrk="1" hangingPunct="1">
              <a:spcBef>
                <a:spcPct val="0"/>
              </a:spcBef>
            </a:pPr>
            <a:r>
              <a:rPr lang="en-GB" sz="1000" smtClean="0">
                <a:latin typeface="Arial" charset="0"/>
              </a:rPr>
              <a:t>Making customers aware of their obligations – Providing Emergency Contact Leaflet for reference.</a:t>
            </a:r>
          </a:p>
          <a:p>
            <a:pPr eaLnBrk="1" hangingPunct="1">
              <a:spcBef>
                <a:spcPct val="0"/>
              </a:spcBef>
            </a:pPr>
            <a:r>
              <a:rPr lang="en-GB" sz="1000" smtClean="0">
                <a:latin typeface="Arial" charset="0"/>
              </a:rPr>
              <a:t>Single point of contact for FLS at National Grid – Providing support for customers questions.</a:t>
            </a:r>
          </a:p>
          <a:p>
            <a:pPr eaLnBrk="1" hangingPunct="1">
              <a:spcBef>
                <a:spcPct val="0"/>
              </a:spcBef>
            </a:pPr>
            <a:r>
              <a:rPr lang="en-GB" sz="1000" smtClean="0">
                <a:latin typeface="Arial" charset="0"/>
              </a:rPr>
              <a:t>Escalation Agents – Supporting customers during FLS. Provide more in depth knowledge of FLS procedure.</a:t>
            </a:r>
          </a:p>
          <a:p>
            <a:pPr eaLnBrk="1" hangingPunct="1">
              <a:spcBef>
                <a:spcPct val="0"/>
              </a:spcBef>
            </a:pPr>
            <a:r>
              <a:rPr lang="en-GB" sz="1000" smtClean="0">
                <a:latin typeface="Arial" charset="0"/>
              </a:rPr>
              <a:t>Informing suppliers of inaccurate data – 5 sites stated they don’t use gas. Incorrect contact details.</a:t>
            </a:r>
          </a:p>
          <a:p>
            <a:pPr eaLnBrk="1" hangingPunct="1">
              <a:spcBef>
                <a:spcPct val="0"/>
              </a:spcBef>
            </a:pPr>
            <a:r>
              <a:rPr lang="en-GB" sz="1000" smtClean="0">
                <a:latin typeface="Arial" charset="0"/>
              </a:rPr>
              <a:t>Introducing an electronic FLS system IES – To support real time data inputting, removal of manual forms, constantly calculates sites to call.</a:t>
            </a:r>
          </a:p>
          <a:p>
            <a:pPr eaLnBrk="1" hangingPunct="1">
              <a:spcBef>
                <a:spcPct val="0"/>
              </a:spcBef>
            </a:pPr>
            <a:r>
              <a:rPr lang="en-GB" sz="1000" smtClean="0">
                <a:latin typeface="Arial" charset="0"/>
              </a:rPr>
              <a:t>Introducing grouped sites – Identifying sites with multiply SPID and grouping them under 1 set of contact details.</a:t>
            </a:r>
          </a:p>
          <a:p>
            <a:pPr eaLnBrk="1" hangingPunct="1">
              <a:spcBef>
                <a:spcPct val="0"/>
              </a:spcBef>
            </a:pPr>
            <a:endParaRPr lang="en-GB" sz="1000" smtClean="0">
              <a:latin typeface="Arial" charset="0"/>
            </a:endParaRPr>
          </a:p>
          <a:p>
            <a:pPr eaLnBrk="1" hangingPunct="1">
              <a:spcBef>
                <a:spcPct val="0"/>
              </a:spcBef>
            </a:pPr>
            <a:r>
              <a:rPr lang="en-GB" sz="1000" smtClean="0">
                <a:latin typeface="Arial" charset="0"/>
              </a:rPr>
              <a: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p:spPr>
      </p:sp>
      <p:sp>
        <p:nvSpPr>
          <p:cNvPr id="399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endParaRPr lang="en-GB" sz="1000" smtClean="0">
              <a:latin typeface="Arial" charset="0"/>
            </a:endParaRPr>
          </a:p>
          <a:p>
            <a:pPr eaLnBrk="1" hangingPunct="1">
              <a:lnSpc>
                <a:spcPct val="90000"/>
              </a:lnSpc>
              <a:spcBef>
                <a:spcPct val="0"/>
              </a:spcBef>
            </a:pPr>
            <a:r>
              <a:rPr lang="en-GB" sz="1000" smtClean="0">
                <a:latin typeface="Arial" charset="0"/>
              </a:rPr>
              <a:t>Continual Improvement – National Grid are committed to continually improving our performance in FLS exercises, by identifying areas in which improvements can be made. we have implemented the following improvements. </a:t>
            </a:r>
          </a:p>
          <a:p>
            <a:pPr eaLnBrk="1" hangingPunct="1">
              <a:lnSpc>
                <a:spcPct val="90000"/>
              </a:lnSpc>
              <a:spcBef>
                <a:spcPct val="0"/>
              </a:spcBef>
            </a:pPr>
            <a:r>
              <a:rPr lang="en-GB" sz="1000" smtClean="0">
                <a:latin typeface="Arial" charset="0"/>
              </a:rPr>
              <a:t>Data Validation – Contacting the top 200 gas consumers in each network by telephone, before commencement of Exercise Ulysses in September 2013 and storing data from confirmed contact details. Over 1000 sites contacted.</a:t>
            </a:r>
          </a:p>
          <a:p>
            <a:pPr eaLnBrk="1" hangingPunct="1">
              <a:lnSpc>
                <a:spcPct val="90000"/>
              </a:lnSpc>
              <a:spcBef>
                <a:spcPct val="0"/>
              </a:spcBef>
            </a:pPr>
            <a:r>
              <a:rPr lang="en-GB" sz="1000" smtClean="0">
                <a:latin typeface="Arial" charset="0"/>
              </a:rPr>
              <a:t>Obtaining customers email address – To improve future data validation- </a:t>
            </a:r>
            <a:r>
              <a:rPr lang="en-GB" smtClean="0">
                <a:latin typeface="Arial" charset="0"/>
              </a:rPr>
              <a:t>so we can pre-warn of impending exercise, to clarify yearly they are still the correct contact and number correct</a:t>
            </a:r>
            <a:endParaRPr lang="en-GB" sz="1000" smtClean="0">
              <a:latin typeface="Arial" charset="0"/>
            </a:endParaRPr>
          </a:p>
          <a:p>
            <a:pPr eaLnBrk="1" hangingPunct="1">
              <a:lnSpc>
                <a:spcPct val="90000"/>
              </a:lnSpc>
              <a:spcBef>
                <a:spcPct val="0"/>
              </a:spcBef>
            </a:pPr>
            <a:r>
              <a:rPr lang="en-GB" sz="1000" smtClean="0">
                <a:latin typeface="Arial" charset="0"/>
              </a:rPr>
              <a:t>Making customers aware of their obligations – Providing Emergency Contact Leaflet for reference.</a:t>
            </a:r>
          </a:p>
          <a:p>
            <a:pPr eaLnBrk="1" hangingPunct="1">
              <a:lnSpc>
                <a:spcPct val="90000"/>
              </a:lnSpc>
              <a:spcBef>
                <a:spcPct val="0"/>
              </a:spcBef>
            </a:pPr>
            <a:r>
              <a:rPr lang="en-GB" sz="1000" smtClean="0">
                <a:latin typeface="Arial" charset="0"/>
              </a:rPr>
              <a:t>Single point of contact for FLS at National Grid – Providing support for customers questions.</a:t>
            </a:r>
          </a:p>
          <a:p>
            <a:pPr eaLnBrk="1" hangingPunct="1">
              <a:lnSpc>
                <a:spcPct val="90000"/>
              </a:lnSpc>
              <a:spcBef>
                <a:spcPct val="0"/>
              </a:spcBef>
            </a:pPr>
            <a:r>
              <a:rPr lang="en-GB" sz="1000" smtClean="0">
                <a:latin typeface="Arial" charset="0"/>
              </a:rPr>
              <a:t>Escalation Agents – Supporting customers during FLS. Provide more in depth knowledge of FLS procedure.</a:t>
            </a:r>
          </a:p>
          <a:p>
            <a:pPr eaLnBrk="1" hangingPunct="1">
              <a:lnSpc>
                <a:spcPct val="90000"/>
              </a:lnSpc>
              <a:spcBef>
                <a:spcPct val="0"/>
              </a:spcBef>
            </a:pPr>
            <a:r>
              <a:rPr lang="en-GB" sz="1000" smtClean="0">
                <a:latin typeface="Arial" charset="0"/>
              </a:rPr>
              <a:t>Informing suppliers of inaccurate data – 37 sites unable to contact before exercise Titan. Shippers informed of incorrect data and asked for clarification, with shippers not responding. Shippers asking National Grid for their clients contact details.</a:t>
            </a:r>
          </a:p>
          <a:p>
            <a:pPr eaLnBrk="1" hangingPunct="1">
              <a:lnSpc>
                <a:spcPct val="90000"/>
              </a:lnSpc>
              <a:spcBef>
                <a:spcPct val="0"/>
              </a:spcBef>
            </a:pPr>
            <a:r>
              <a:rPr lang="en-GB" sz="1000" smtClean="0">
                <a:latin typeface="Arial" charset="0"/>
              </a:rPr>
              <a:t>Introducing an electronic FLS system IES – To support real time data inputting, removal of manual forms, constantly calculates sites to call.</a:t>
            </a:r>
          </a:p>
          <a:p>
            <a:pPr eaLnBrk="1" hangingPunct="1">
              <a:lnSpc>
                <a:spcPct val="90000"/>
              </a:lnSpc>
              <a:spcBef>
                <a:spcPct val="0"/>
              </a:spcBef>
            </a:pPr>
            <a:r>
              <a:rPr lang="en-GB" sz="1000" smtClean="0">
                <a:latin typeface="Arial" charset="0"/>
              </a:rPr>
              <a:t>Introducing grouped sites – Identifying sites with multiply SPID and grouping them under 1 set of contact details.</a:t>
            </a:r>
          </a:p>
          <a:p>
            <a:pPr eaLnBrk="1" hangingPunct="1">
              <a:lnSpc>
                <a:spcPct val="90000"/>
              </a:lnSpc>
              <a:spcBef>
                <a:spcPct val="0"/>
              </a:spcBef>
            </a:pPr>
            <a:endParaRPr lang="en-GB" sz="1000" smtClean="0">
              <a:latin typeface="Arial" charset="0"/>
            </a:endParaRPr>
          </a:p>
          <a:p>
            <a:pPr eaLnBrk="1" hangingPunct="1">
              <a:lnSpc>
                <a:spcPct val="90000"/>
              </a:lnSpc>
              <a:spcBef>
                <a:spcPct val="0"/>
              </a:spcBef>
            </a:pPr>
            <a:r>
              <a:rPr lang="en-GB" sz="1000" smtClean="0">
                <a:latin typeface="Arial" charset="0"/>
              </a:rPr>
              <a:t>Success of Firm Load Shedding – We need suppliers to ensure they undertake regular updates of sites contact details as we have some data information that is currently inaccurate. The results we have achieved during exercise Titan has highlighted the effect of accurate contact details. However, these details on the whole were obtained by National Grid.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charset="0"/>
              </a:rPr>
              <a:t>Gas is delivered to nine reception points, or </a:t>
            </a:r>
            <a:r>
              <a:rPr lang="en-GB" sz="1200" i="1" dirty="0" smtClean="0">
                <a:latin typeface="Arial" charset="0"/>
              </a:rPr>
              <a:t>terminals</a:t>
            </a:r>
            <a:r>
              <a:rPr lang="en-GB" sz="1200" dirty="0" smtClean="0">
                <a:latin typeface="Arial" charset="0"/>
              </a:rPr>
              <a:t>, by gas producers. </a:t>
            </a:r>
          </a:p>
          <a:p>
            <a:pPr eaLnBrk="1" hangingPunct="1"/>
            <a:r>
              <a:rPr lang="en-GB" dirty="0" smtClean="0">
                <a:latin typeface="Arial" charset="0"/>
              </a:rPr>
              <a:t>For decades, gas has been delivered to homes and businesses throughout Great Britain. It has become the country's most dependable form of energy.</a:t>
            </a:r>
          </a:p>
          <a:p>
            <a:pPr eaLnBrk="1" hangingPunct="1"/>
            <a:r>
              <a:rPr lang="en-GB" dirty="0" smtClean="0">
                <a:latin typeface="Arial" charset="0"/>
              </a:rPr>
              <a:t>During recent years the gas supply industry has virtually reinvented itself. Thanks to the dependability of supply, these changes have largely gone unnoticed.</a:t>
            </a:r>
          </a:p>
          <a:p>
            <a:pPr eaLnBrk="1" hangingPunct="1"/>
            <a:r>
              <a:rPr lang="en-GB" dirty="0" smtClean="0">
                <a:latin typeface="Arial" charset="0"/>
              </a:rPr>
              <a:t>They have resulted in the introduction of a 'level playing field' for all participants in the gas supply industry and the introduction of competition in domestic gas supply.</a:t>
            </a:r>
          </a:p>
          <a:p>
            <a:pPr eaLnBrk="1" hangingPunct="1"/>
            <a:r>
              <a:rPr lang="en-GB" dirty="0" smtClean="0">
                <a:latin typeface="Arial" charset="0"/>
              </a:rPr>
              <a:t>As Transco, our company played a vital, central role in the development of the modern gas industry.  As National Grid, we continue to provide high quality systems and services, transporting gas in the safest, most secure and reliable way.</a:t>
            </a:r>
          </a:p>
          <a:p>
            <a:pPr eaLnBrk="1" hangingPunct="1"/>
            <a:r>
              <a:rPr lang="en-GB" dirty="0" smtClean="0">
                <a:latin typeface="Arial" charset="0"/>
              </a:rPr>
              <a:t>There are now 8 separate gas networks owned by 4</a:t>
            </a:r>
            <a:r>
              <a:rPr lang="en-GB" baseline="0" dirty="0" smtClean="0">
                <a:latin typeface="Arial" charset="0"/>
              </a:rPr>
              <a:t> companies – NGG (4), SGN (2), NGN (1), WWU (1)</a:t>
            </a:r>
            <a:endParaRPr lang="en-GB" dirty="0"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p:spPr>
      </p:sp>
      <p:sp>
        <p:nvSpPr>
          <p:cNvPr id="4198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latin typeface="Arial" charset="0"/>
              </a:rPr>
              <a:t>Any Questions?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995E771-728D-4C39-91CE-F8FF9298D1D5}" type="slidenum">
              <a:rPr lang="en-GB">
                <a:solidFill>
                  <a:prstClr val="black"/>
                </a:solidFill>
              </a:rPr>
              <a:pPr eaLnBrk="1" hangingPunct="1"/>
              <a:t>51</a:t>
            </a:fld>
            <a:endParaRPr lang="en-GB">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GB" dirty="0" smtClean="0"/>
              <a:t>Welcome, Who I am, what is GT</a:t>
            </a:r>
          </a:p>
          <a:p>
            <a:pPr>
              <a:defRPr/>
            </a:pPr>
            <a:r>
              <a:rPr lang="en-GB" dirty="0" smtClean="0"/>
              <a:t>We have various elements to our customer centre </a:t>
            </a:r>
          </a:p>
          <a:p>
            <a:pPr>
              <a:defRPr/>
            </a:pPr>
            <a:r>
              <a:rPr lang="en-GB" dirty="0" smtClean="0"/>
              <a:t>- Complaints and Enquiries – Ensure when we don’t get it quite right we have a team who understand to help out customers and rectify the problem </a:t>
            </a:r>
          </a:p>
          <a:p>
            <a:pPr>
              <a:defRPr/>
            </a:pPr>
            <a:r>
              <a:rPr lang="en-GB" dirty="0" smtClean="0"/>
              <a:t>- Plant Protection – Helping people who need to check if any of our assets are where they want to dig/build</a:t>
            </a:r>
          </a:p>
          <a:p>
            <a:pPr marL="171450" indent="-171450">
              <a:buFontTx/>
              <a:buChar char="-"/>
              <a:defRPr/>
            </a:pPr>
            <a:r>
              <a:rPr lang="en-GB" dirty="0" smtClean="0"/>
              <a:t>SOBO – providing a service to our engineers to ensure they have everything they need to deliver a great service to our customers</a:t>
            </a:r>
          </a:p>
          <a:p>
            <a:pPr marL="171450" indent="-171450">
              <a:buFontTx/>
              <a:buChar char="-"/>
              <a:defRPr/>
            </a:pPr>
            <a:r>
              <a:rPr lang="en-GB" dirty="0" smtClean="0"/>
              <a:t>SSR provides a safety reporting for our teams to ensure we are investigating and sharing best practice </a:t>
            </a:r>
          </a:p>
          <a:p>
            <a:pPr marL="171450" indent="-171450">
              <a:buFontTx/>
              <a:buChar char="-"/>
              <a:defRPr/>
            </a:pPr>
            <a:endParaRPr lang="en-GB" dirty="0" smtClean="0"/>
          </a:p>
          <a:p>
            <a:pPr>
              <a:defRPr/>
            </a:pPr>
            <a:endParaRPr lang="en-GB" dirty="0" smtClean="0"/>
          </a:p>
          <a:p>
            <a:pPr>
              <a:defRPr/>
            </a:pPr>
            <a:endParaRPr lang="en-GB"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188DC8D-2447-4AB4-A16E-F79BDC3E9D4E}" type="slidenum">
              <a:rPr lang="en-GB">
                <a:solidFill>
                  <a:prstClr val="black"/>
                </a:solidFill>
              </a:rPr>
              <a:pPr eaLnBrk="1" hangingPunct="1"/>
              <a:t>52</a:t>
            </a:fld>
            <a:endParaRPr lang="en-GB">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On the Emergency GT team last year we answered 2.4 million calls. SO far this year we have answered 1.1 million. </a:t>
            </a:r>
          </a:p>
          <a:p>
            <a:pPr lvl="1">
              <a:lnSpc>
                <a:spcPts val="1800"/>
              </a:lnSpc>
              <a:spcBef>
                <a:spcPts val="288"/>
              </a:spcBef>
              <a:spcAft>
                <a:spcPts val="563"/>
              </a:spcAft>
              <a:buClr>
                <a:schemeClr val="tx2"/>
              </a:buClr>
              <a:buFont typeface="Arial" pitchFamily="34" charset="0"/>
              <a:buChar char="–"/>
            </a:pPr>
            <a:r>
              <a:rPr lang="en-GB" sz="1600" smtClean="0">
                <a:solidFill>
                  <a:srgbClr val="0C3B60"/>
                </a:solidFill>
                <a:ea typeface="ヒラギノ角ゴ Pro W3" pitchFamily="-108" charset="-128"/>
              </a:rPr>
              <a:t>Answered 1.1 million calls against a forecast of</a:t>
            </a:r>
          </a:p>
          <a:p>
            <a:pPr lvl="1">
              <a:lnSpc>
                <a:spcPts val="1800"/>
              </a:lnSpc>
              <a:spcBef>
                <a:spcPts val="288"/>
              </a:spcBef>
              <a:spcAft>
                <a:spcPts val="563"/>
              </a:spcAft>
              <a:buClr>
                <a:schemeClr val="tx2"/>
              </a:buClr>
              <a:buFont typeface="Arial" pitchFamily="34" charset="0"/>
              <a:buChar char="–"/>
            </a:pPr>
            <a:r>
              <a:rPr lang="en-GB" sz="1600" smtClean="0">
                <a:solidFill>
                  <a:srgbClr val="0C3B60"/>
                </a:solidFill>
                <a:ea typeface="ヒラギノ角ゴ Pro W3" pitchFamily="-108" charset="-128"/>
              </a:rPr>
              <a:t>Emergency Line 692,000</a:t>
            </a:r>
          </a:p>
          <a:p>
            <a:pPr lvl="1">
              <a:lnSpc>
                <a:spcPts val="1800"/>
              </a:lnSpc>
              <a:spcBef>
                <a:spcPts val="288"/>
              </a:spcBef>
              <a:spcAft>
                <a:spcPts val="563"/>
              </a:spcAft>
              <a:buClr>
                <a:schemeClr val="tx2"/>
              </a:buClr>
              <a:buFont typeface="Arial" pitchFamily="34" charset="0"/>
              <a:buChar char="–"/>
            </a:pPr>
            <a:r>
              <a:rPr lang="en-GB" sz="1600" smtClean="0">
                <a:solidFill>
                  <a:srgbClr val="0C3B60"/>
                </a:solidFill>
                <a:ea typeface="ヒラギノ角ゴ Pro W3" pitchFamily="-108" charset="-128"/>
              </a:rPr>
              <a:t>8.5 seconds ASA on the Emergency Line</a:t>
            </a:r>
          </a:p>
          <a:p>
            <a:pPr lvl="1">
              <a:lnSpc>
                <a:spcPts val="1800"/>
              </a:lnSpc>
              <a:spcBef>
                <a:spcPts val="288"/>
              </a:spcBef>
              <a:spcAft>
                <a:spcPts val="563"/>
              </a:spcAft>
              <a:buClr>
                <a:schemeClr val="tx2"/>
              </a:buClr>
              <a:buFont typeface="Arial" pitchFamily="34" charset="0"/>
              <a:buChar char="–"/>
            </a:pPr>
            <a:r>
              <a:rPr lang="en-GB" sz="1600" smtClean="0">
                <a:solidFill>
                  <a:srgbClr val="0C3B60"/>
                </a:solidFill>
                <a:ea typeface="ヒラギノ角ゴ Pro W3" pitchFamily="-108" charset="-128"/>
              </a:rPr>
              <a:t>Enquiry Line 73,001</a:t>
            </a:r>
          </a:p>
          <a:p>
            <a:pPr lvl="1">
              <a:lnSpc>
                <a:spcPts val="1800"/>
              </a:lnSpc>
              <a:spcBef>
                <a:spcPts val="288"/>
              </a:spcBef>
              <a:spcAft>
                <a:spcPts val="563"/>
              </a:spcAft>
              <a:buClr>
                <a:schemeClr val="tx2"/>
              </a:buClr>
              <a:buFont typeface="Arial" pitchFamily="34" charset="0"/>
              <a:buChar char="–"/>
            </a:pPr>
            <a:r>
              <a:rPr lang="en-GB" sz="1600" smtClean="0">
                <a:solidFill>
                  <a:srgbClr val="0C3B60"/>
                </a:solidFill>
                <a:ea typeface="ヒラギノ角ゴ Pro W3" pitchFamily="-108" charset="-128"/>
              </a:rPr>
              <a:t>M Number 397,323</a:t>
            </a:r>
          </a:p>
          <a:p>
            <a:pPr lvl="1">
              <a:lnSpc>
                <a:spcPts val="1800"/>
              </a:lnSpc>
              <a:spcBef>
                <a:spcPts val="288"/>
              </a:spcBef>
              <a:spcAft>
                <a:spcPts val="563"/>
              </a:spcAft>
              <a:buClr>
                <a:schemeClr val="tx2"/>
              </a:buClr>
              <a:buFont typeface="Arial" pitchFamily="34" charset="0"/>
              <a:buChar char="–"/>
            </a:pPr>
            <a:r>
              <a:rPr lang="en-GB" sz="1600" smtClean="0">
                <a:solidFill>
                  <a:srgbClr val="0C3B60"/>
                </a:solidFill>
                <a:ea typeface="ヒラギノ角ゴ Pro W3" pitchFamily="-108" charset="-128"/>
              </a:rPr>
              <a:t>93.74% SOS on our regulated lines against a target of 90% for the year</a:t>
            </a:r>
          </a:p>
          <a:p>
            <a:pPr lvl="1">
              <a:lnSpc>
                <a:spcPts val="1800"/>
              </a:lnSpc>
              <a:spcBef>
                <a:spcPts val="288"/>
              </a:spcBef>
              <a:spcAft>
                <a:spcPts val="563"/>
              </a:spcAft>
              <a:buClr>
                <a:schemeClr val="tx2"/>
              </a:buClr>
              <a:buFont typeface="Arial" pitchFamily="34" charset="0"/>
              <a:buChar char="–"/>
            </a:pPr>
            <a:r>
              <a:rPr lang="en-GB" sz="1600" smtClean="0">
                <a:solidFill>
                  <a:srgbClr val="0C3B60"/>
                </a:solidFill>
                <a:ea typeface="ヒラギノ角ゴ Pro W3" pitchFamily="-108" charset="-128"/>
              </a:rPr>
              <a:t>GT ID &amp; ARH 15,606</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2A9F19D-7B9D-4135-87C1-5656DCE0CAA2}" type="slidenum">
              <a:rPr lang="en-GB">
                <a:solidFill>
                  <a:prstClr val="black"/>
                </a:solidFill>
              </a:rPr>
              <a:pPr eaLnBrk="1" hangingPunct="1"/>
              <a:t>53</a:t>
            </a:fld>
            <a:endParaRPr lang="en-GB">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Preparation for Winter including making sure all back office staff are skilled to take emergencies, utilising our telephony system to allow us to overflow emergency calls. 4x4 vehicles are available to move staff to and from site and new starters have flexible contracts to meet Customer demand.</a:t>
            </a:r>
          </a:p>
          <a:p>
            <a:r>
              <a:rPr lang="en-GB" smtClean="0"/>
              <a:t>Health and Wellbeing programme – Moving away form the traditional vending machines and encouraging our teams to live a healthy lifestyle. We have a  fruity Friday, ’, health kiosk in the canteen and suitable healthy recipes.</a:t>
            </a:r>
          </a:p>
          <a:p>
            <a:r>
              <a:rPr lang="en-GB" smtClean="0"/>
              <a:t>Performance Excellence – truly understanding our Customer and Stakeholder requirements, measuring our performance and driving continuous improvement will talk more about this on the next slides </a:t>
            </a:r>
          </a:p>
          <a:p>
            <a:r>
              <a:rPr lang="en-GB" smtClean="0"/>
              <a:t>Working with the other GDN’s to provide the best service for our customers, this includes sending our surveys to get an open and honest communication to improve our relationship and service </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F48D804-1C27-4435-8A22-080DC178EA67}" type="slidenum">
              <a:rPr lang="en-GB">
                <a:solidFill>
                  <a:prstClr val="black"/>
                </a:solidFill>
              </a:rPr>
              <a:pPr eaLnBrk="1" hangingPunct="1"/>
              <a:t>54</a:t>
            </a:fld>
            <a:endParaRPr lang="en-GB">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3B7EE95-13E6-4468-8069-FC5FC7B97A80}" type="slidenum">
              <a:rPr lang="en-GB">
                <a:solidFill>
                  <a:prstClr val="black"/>
                </a:solidFill>
              </a:rPr>
              <a:pPr eaLnBrk="1" hangingPunct="1"/>
              <a:t>55</a:t>
            </a:fld>
            <a:endParaRPr lang="en-GB">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 typeface="Arial" charset="0"/>
              <a:buChar char="•"/>
              <a:defRPr/>
            </a:pPr>
            <a:r>
              <a:rPr lang="en-GB" dirty="0" smtClean="0">
                <a:solidFill>
                  <a:srgbClr val="0C3B60"/>
                </a:solidFill>
                <a:ea typeface="ヒラギノ角ゴ Pro W3" pitchFamily="-108" charset="-128"/>
              </a:rPr>
              <a:t>Daily conversation across all teams help us identify ways to share best practice and improve our performance for our Customers</a:t>
            </a:r>
          </a:p>
          <a:p>
            <a:pPr marL="342900" indent="-342900">
              <a:buFont typeface="Arial" charset="0"/>
              <a:buChar char="•"/>
              <a:defRPr/>
            </a:pPr>
            <a:endParaRPr lang="en-GB" dirty="0" smtClean="0">
              <a:solidFill>
                <a:srgbClr val="0C3B60"/>
              </a:solidFill>
              <a:ea typeface="ヒラギノ角ゴ Pro W3" pitchFamily="-108" charset="-128"/>
            </a:endParaRPr>
          </a:p>
          <a:p>
            <a:pPr marL="342900" indent="-342900">
              <a:buFont typeface="Arial" charset="0"/>
              <a:buChar char="•"/>
              <a:defRPr/>
            </a:pPr>
            <a:r>
              <a:rPr lang="en-GB" dirty="0" smtClean="0">
                <a:solidFill>
                  <a:srgbClr val="0C3B60"/>
                </a:solidFill>
                <a:ea typeface="ヒラギノ角ゴ Pro W3" pitchFamily="-108" charset="-128"/>
              </a:rPr>
              <a:t>All performance measures are made visual</a:t>
            </a:r>
          </a:p>
          <a:p>
            <a:pPr marL="342900" indent="-342900">
              <a:buFont typeface="Arial" charset="0"/>
              <a:buChar char="•"/>
              <a:defRPr/>
            </a:pPr>
            <a:endParaRPr lang="en-GB" dirty="0" smtClean="0">
              <a:solidFill>
                <a:srgbClr val="0C3B60"/>
              </a:solidFill>
              <a:ea typeface="ヒラギノ角ゴ Pro W3" pitchFamily="-108" charset="-128"/>
            </a:endParaRPr>
          </a:p>
          <a:p>
            <a:pPr marL="342900" indent="-342900">
              <a:buFont typeface="Arial" charset="0"/>
              <a:buChar char="•"/>
              <a:defRPr/>
            </a:pPr>
            <a:r>
              <a:rPr lang="en-GB" dirty="0" smtClean="0">
                <a:solidFill>
                  <a:srgbClr val="0C3B60"/>
                </a:solidFill>
                <a:ea typeface="ヒラギノ角ゴ Pro W3" pitchFamily="-108" charset="-128"/>
              </a:rPr>
              <a:t>Each Team has people skilled in problem solving</a:t>
            </a:r>
          </a:p>
          <a:p>
            <a:pPr marL="342900" indent="-342900">
              <a:buFont typeface="Arial" charset="0"/>
              <a:buChar char="•"/>
              <a:defRPr/>
            </a:pPr>
            <a:endParaRPr lang="en-GB" dirty="0" smtClean="0">
              <a:solidFill>
                <a:srgbClr val="0C3B60"/>
              </a:solidFill>
              <a:ea typeface="ヒラギノ角ゴ Pro W3" pitchFamily="-108" charset="-128"/>
            </a:endParaRPr>
          </a:p>
          <a:p>
            <a:pPr marL="342900" indent="-342900">
              <a:buFont typeface="Arial" charset="0"/>
              <a:buChar char="•"/>
              <a:defRPr/>
            </a:pPr>
            <a:r>
              <a:rPr lang="en-GB" dirty="0" smtClean="0">
                <a:solidFill>
                  <a:srgbClr val="0C3B60"/>
                </a:solidFill>
                <a:ea typeface="ヒラギノ角ゴ Pro W3" pitchFamily="-108" charset="-128"/>
              </a:rPr>
              <a:t>Workplace audit is carried out by all levels to ensure our teams are receiving the right level of support and coaching.</a:t>
            </a:r>
            <a:endParaRPr lang="en-GB" dirty="0" smtClean="0"/>
          </a:p>
          <a:p>
            <a:pPr eaLnBrk="1" hangingPunct="1">
              <a:spcBef>
                <a:spcPct val="0"/>
              </a:spcBef>
              <a:defRPr/>
            </a:pPr>
            <a:endParaRPr lang="en-US" dirty="0" smtClean="0">
              <a:latin typeface="Arial" charset="0"/>
              <a:cs typeface="Arial" charset="0"/>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FD9C50F-B227-4EB8-9CD8-81C939F64325}" type="slidenum">
              <a:rPr lang="en-GB">
                <a:solidFill>
                  <a:prstClr val="black"/>
                </a:solidFill>
              </a:rPr>
              <a:pPr eaLnBrk="1" hangingPunct="1"/>
              <a:t>56</a:t>
            </a:fld>
            <a:endParaRPr lang="en-GB">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 typeface="Arial" charset="0"/>
              <a:buChar char="•"/>
              <a:defRPr/>
            </a:pPr>
            <a:r>
              <a:rPr lang="en-GB" dirty="0" smtClean="0">
                <a:solidFill>
                  <a:srgbClr val="0C3B60"/>
                </a:solidFill>
                <a:ea typeface="ヒラギノ角ゴ Pro W3" pitchFamily="-108" charset="-128"/>
              </a:rPr>
              <a:t>We have a structured approach to problem solving to make sure we get to the root cause of the problem</a:t>
            </a:r>
          </a:p>
          <a:p>
            <a:pPr marL="342900" indent="-342900">
              <a:buFont typeface="Arial" charset="0"/>
              <a:buChar char="•"/>
              <a:defRPr/>
            </a:pPr>
            <a:endParaRPr lang="en-GB" dirty="0" smtClean="0">
              <a:solidFill>
                <a:srgbClr val="0C3B60"/>
              </a:solidFill>
              <a:ea typeface="ヒラギノ角ゴ Pro W3" pitchFamily="-108" charset="-128"/>
            </a:endParaRPr>
          </a:p>
          <a:p>
            <a:pPr marL="342900" indent="-342900">
              <a:buFont typeface="Arial" charset="0"/>
              <a:buChar char="•"/>
              <a:defRPr/>
            </a:pPr>
            <a:r>
              <a:rPr lang="en-GB" dirty="0" smtClean="0">
                <a:solidFill>
                  <a:srgbClr val="0C3B60"/>
                </a:solidFill>
                <a:ea typeface="ヒラギノ角ゴ Pro W3" pitchFamily="-108" charset="-128"/>
              </a:rPr>
              <a:t>We use a formal CPS approach to departmental problem</a:t>
            </a:r>
          </a:p>
          <a:p>
            <a:pPr marL="342900" indent="-342900">
              <a:buFont typeface="Arial" charset="0"/>
              <a:buChar char="•"/>
              <a:defRPr/>
            </a:pPr>
            <a:endParaRPr lang="en-GB" dirty="0" smtClean="0">
              <a:solidFill>
                <a:srgbClr val="0C3B60"/>
              </a:solidFill>
              <a:ea typeface="ヒラギノ角ゴ Pro W3" pitchFamily="-108" charset="-128"/>
            </a:endParaRPr>
          </a:p>
          <a:p>
            <a:pPr marL="342900" indent="-342900">
              <a:buFont typeface="Arial" charset="0"/>
              <a:buChar char="•"/>
              <a:defRPr/>
            </a:pPr>
            <a:r>
              <a:rPr lang="en-GB" dirty="0" smtClean="0">
                <a:solidFill>
                  <a:srgbClr val="0C3B60"/>
                </a:solidFill>
                <a:ea typeface="ヒラギノ角ゴ Pro W3" pitchFamily="-108" charset="-128"/>
              </a:rPr>
              <a:t>For cross functional problems we use the A3 document </a:t>
            </a:r>
          </a:p>
          <a:p>
            <a:pPr marL="342900" indent="-342900">
              <a:buFont typeface="Arial" charset="0"/>
              <a:buChar char="•"/>
              <a:defRPr/>
            </a:pPr>
            <a:endParaRPr lang="en-GB" dirty="0" smtClean="0">
              <a:solidFill>
                <a:srgbClr val="0C3B60"/>
              </a:solidFill>
              <a:ea typeface="ヒラギノ角ゴ Pro W3" pitchFamily="-108" charset="-128"/>
            </a:endParaRPr>
          </a:p>
          <a:p>
            <a:pPr marL="342900" indent="-342900">
              <a:buFont typeface="Arial" charset="0"/>
              <a:buChar char="•"/>
              <a:defRPr/>
            </a:pPr>
            <a:r>
              <a:rPr lang="en-GB" dirty="0" smtClean="0">
                <a:solidFill>
                  <a:srgbClr val="0C3B60"/>
                </a:solidFill>
                <a:ea typeface="ヒラギノ角ゴ Pro W3" pitchFamily="-108" charset="-128"/>
              </a:rPr>
              <a:t>All benefits from problem solving events are tracked through our daily conversations to make sure we deliver the expected performance and deliver the customer benefits.</a:t>
            </a:r>
            <a:endParaRPr lang="en-GB" dirty="0" smtClean="0"/>
          </a:p>
          <a:p>
            <a:pPr eaLnBrk="1" hangingPunct="1">
              <a:spcBef>
                <a:spcPct val="0"/>
              </a:spcBef>
              <a:defRPr/>
            </a:pPr>
            <a:endParaRPr lang="en-US" dirty="0" smtClean="0">
              <a:latin typeface="Arial" charset="0"/>
              <a:cs typeface="Arial" charset="0"/>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E5AF96E-80B9-4439-8093-F7FF4B2DF553}" type="slidenum">
              <a:rPr lang="en-GB">
                <a:solidFill>
                  <a:prstClr val="black"/>
                </a:solidFill>
              </a:rPr>
              <a:pPr eaLnBrk="1" hangingPunct="1"/>
              <a:t>57</a:t>
            </a:fld>
            <a:endParaRPr lang="en-GB">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38F9573-7A55-40F8-9541-0869035A69A9}" type="slidenum">
              <a:rPr lang="en-GB">
                <a:solidFill>
                  <a:prstClr val="black"/>
                </a:solidFill>
              </a:rPr>
              <a:pPr eaLnBrk="1" hangingPunct="1"/>
              <a:t>58</a:t>
            </a:fld>
            <a:endParaRPr lang="en-GB">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GB" sz="2000" dirty="0" smtClean="0"/>
              <a:t>Our Role:-</a:t>
            </a:r>
          </a:p>
          <a:p>
            <a:pPr lvl="1" eaLnBrk="1" hangingPunct="1">
              <a:defRPr/>
            </a:pPr>
            <a:r>
              <a:rPr lang="en-GB" sz="2000" dirty="0" smtClean="0"/>
              <a:t>We are a Customer facing department within the Customer Centre that offers a service to anyone who wants to know the location of apparatus at a proposed site.</a:t>
            </a:r>
          </a:p>
          <a:p>
            <a:pPr lvl="1" eaLnBrk="1" hangingPunct="1">
              <a:defRPr/>
            </a:pPr>
            <a:r>
              <a:rPr lang="en-GB" sz="2000" dirty="0" smtClean="0"/>
              <a:t>This is a safety critical process</a:t>
            </a:r>
          </a:p>
          <a:p>
            <a:pPr eaLnBrk="1" hangingPunct="1">
              <a:defRPr/>
            </a:pPr>
            <a:endParaRPr lang="en-GB" sz="2000" dirty="0" smtClean="0"/>
          </a:p>
          <a:p>
            <a:pPr>
              <a:defRPr/>
            </a:pPr>
            <a:r>
              <a:rPr lang="en-GB" sz="2000" dirty="0" smtClean="0"/>
              <a:t>Our Objective:-</a:t>
            </a:r>
          </a:p>
          <a:p>
            <a:pPr lvl="1">
              <a:defRPr/>
            </a:pPr>
            <a:r>
              <a:rPr lang="en-GB" sz="2000" dirty="0" smtClean="0"/>
              <a:t>To communicate accurate information of National Grid’s Transmission and Distribution assets in a clear, timely manner, while safeguarding our customers and communities to the highest standard</a:t>
            </a:r>
          </a:p>
          <a:p>
            <a:pPr lvl="1">
              <a:defRPr/>
            </a:pPr>
            <a:endParaRPr lang="en-GB" sz="2000" dirty="0" smtClean="0"/>
          </a:p>
          <a:p>
            <a:pPr lvl="1">
              <a:defRPr/>
            </a:pPr>
            <a:r>
              <a:rPr lang="en-GB" sz="2000" dirty="0" smtClean="0"/>
              <a:t>EAGLES </a:t>
            </a:r>
          </a:p>
          <a:p>
            <a:pPr lvl="1">
              <a:defRPr/>
            </a:pPr>
            <a:endParaRPr lang="en-GB" sz="2000" dirty="0" smtClean="0"/>
          </a:p>
          <a:p>
            <a:pPr lvl="1">
              <a:defRPr/>
            </a:pPr>
            <a:endParaRPr lang="en-GB" sz="2000" dirty="0" smtClean="0"/>
          </a:p>
          <a:p>
            <a:pPr>
              <a:lnSpc>
                <a:spcPct val="80000"/>
              </a:lnSpc>
              <a:spcBef>
                <a:spcPts val="850"/>
              </a:spcBef>
              <a:buClr>
                <a:schemeClr val="tx2"/>
              </a:buClr>
              <a:buFont typeface="Arial" charset="0"/>
              <a:buChar char="•"/>
              <a:defRPr/>
            </a:pPr>
            <a:r>
              <a:rPr lang="en-US" sz="2000" dirty="0" smtClean="0">
                <a:solidFill>
                  <a:srgbClr val="0C3B60"/>
                </a:solidFill>
                <a:ea typeface="ヒラギノ角ゴ Pro W3" pitchFamily="-108" charset="-128"/>
              </a:rPr>
              <a:t>EAGLES (Electricity and Gas Location Enquiry System)</a:t>
            </a:r>
          </a:p>
          <a:p>
            <a:pPr>
              <a:lnSpc>
                <a:spcPct val="80000"/>
              </a:lnSpc>
              <a:spcBef>
                <a:spcPts val="850"/>
              </a:spcBef>
              <a:buClr>
                <a:schemeClr val="tx2"/>
              </a:buClr>
              <a:buFont typeface="Arial" charset="0"/>
              <a:buChar char="•"/>
              <a:defRPr/>
            </a:pPr>
            <a:r>
              <a:rPr lang="en-US" sz="2000" dirty="0" smtClean="0">
                <a:solidFill>
                  <a:srgbClr val="0C3B60"/>
                </a:solidFill>
                <a:ea typeface="ヒラギノ角ゴ Pro W3" pitchFamily="-108" charset="-128"/>
              </a:rPr>
              <a:t>Each enquiry submitted generates a formal response</a:t>
            </a:r>
          </a:p>
          <a:p>
            <a:pPr lvl="1">
              <a:lnSpc>
                <a:spcPct val="80000"/>
              </a:lnSpc>
              <a:spcBef>
                <a:spcPts val="288"/>
              </a:spcBef>
              <a:spcAft>
                <a:spcPts val="563"/>
              </a:spcAft>
              <a:buClr>
                <a:schemeClr val="tx2"/>
              </a:buClr>
              <a:buFont typeface="Arial" charset="0"/>
              <a:buChar char="–"/>
              <a:defRPr/>
            </a:pPr>
            <a:r>
              <a:rPr lang="en-US" sz="2000" dirty="0" smtClean="0">
                <a:solidFill>
                  <a:srgbClr val="0C3B60"/>
                </a:solidFill>
                <a:ea typeface="ヒラギノ角ゴ Pro W3" pitchFamily="-108" charset="-128"/>
              </a:rPr>
              <a:t>Risk Score – High, Moderate or Low</a:t>
            </a:r>
          </a:p>
          <a:p>
            <a:pPr lvl="1">
              <a:lnSpc>
                <a:spcPct val="80000"/>
              </a:lnSpc>
              <a:spcBef>
                <a:spcPts val="288"/>
              </a:spcBef>
              <a:spcAft>
                <a:spcPts val="563"/>
              </a:spcAft>
              <a:buClr>
                <a:schemeClr val="tx2"/>
              </a:buClr>
              <a:buFont typeface="Arial" charset="0"/>
              <a:buChar char="–"/>
              <a:defRPr/>
            </a:pPr>
            <a:r>
              <a:rPr lang="en-US" sz="2000" dirty="0" smtClean="0">
                <a:solidFill>
                  <a:srgbClr val="0C3B60"/>
                </a:solidFill>
                <a:ea typeface="ヒラギノ角ゴ Pro W3" pitchFamily="-108" charset="-128"/>
              </a:rPr>
              <a:t>Guidance and Regulations</a:t>
            </a:r>
          </a:p>
          <a:p>
            <a:pPr lvl="1">
              <a:lnSpc>
                <a:spcPct val="80000"/>
              </a:lnSpc>
              <a:spcBef>
                <a:spcPts val="288"/>
              </a:spcBef>
              <a:spcAft>
                <a:spcPts val="563"/>
              </a:spcAft>
              <a:buClr>
                <a:schemeClr val="tx2"/>
              </a:buClr>
              <a:buFont typeface="Arial" charset="0"/>
              <a:buChar char="–"/>
              <a:defRPr/>
            </a:pPr>
            <a:r>
              <a:rPr lang="en-US" sz="2000" dirty="0" smtClean="0">
                <a:solidFill>
                  <a:srgbClr val="0C3B60"/>
                </a:solidFill>
                <a:ea typeface="ヒラギノ角ゴ Pro W3" pitchFamily="-108" charset="-128"/>
              </a:rPr>
              <a:t>Map of Asset Affected</a:t>
            </a:r>
          </a:p>
          <a:p>
            <a:pPr lvl="1">
              <a:lnSpc>
                <a:spcPct val="80000"/>
              </a:lnSpc>
              <a:spcBef>
                <a:spcPts val="288"/>
              </a:spcBef>
              <a:spcAft>
                <a:spcPts val="563"/>
              </a:spcAft>
              <a:buClr>
                <a:schemeClr val="tx2"/>
              </a:buClr>
              <a:buFont typeface="Arial" charset="0"/>
              <a:buChar char="–"/>
              <a:defRPr/>
            </a:pPr>
            <a:r>
              <a:rPr lang="en-US" sz="2000" dirty="0" smtClean="0">
                <a:solidFill>
                  <a:srgbClr val="0C3B60"/>
                </a:solidFill>
                <a:ea typeface="ヒラギノ角ゴ Pro W3" pitchFamily="-108" charset="-128"/>
              </a:rPr>
              <a:t>National Grid Team Contacts</a:t>
            </a:r>
          </a:p>
          <a:p>
            <a:pPr lvl="1">
              <a:lnSpc>
                <a:spcPct val="80000"/>
              </a:lnSpc>
              <a:spcBef>
                <a:spcPts val="288"/>
              </a:spcBef>
              <a:spcAft>
                <a:spcPts val="563"/>
              </a:spcAft>
              <a:buClr>
                <a:schemeClr val="tx2"/>
              </a:buClr>
              <a:buFont typeface="Arial" charset="0"/>
              <a:buChar char="–"/>
              <a:defRPr/>
            </a:pPr>
            <a:endParaRPr lang="en-US" sz="2000" dirty="0" smtClean="0">
              <a:solidFill>
                <a:srgbClr val="0C3B60"/>
              </a:solidFill>
              <a:ea typeface="ヒラギノ角ゴ Pro W3" pitchFamily="-108" charset="-128"/>
            </a:endParaRPr>
          </a:p>
          <a:p>
            <a:pPr marL="342900" indent="-342900">
              <a:lnSpc>
                <a:spcPct val="80000"/>
              </a:lnSpc>
              <a:spcAft>
                <a:spcPct val="50000"/>
              </a:spcAft>
              <a:buClr>
                <a:srgbClr val="0079C1"/>
              </a:buClr>
              <a:buFont typeface="Arial" panose="020B0604020202020204" pitchFamily="34" charset="0"/>
              <a:buChar char="•"/>
              <a:defRPr/>
            </a:pPr>
            <a:r>
              <a:rPr lang="en-US" sz="2000" dirty="0" smtClean="0">
                <a:solidFill>
                  <a:schemeClr val="tx2">
                    <a:lumMod val="75000"/>
                  </a:schemeClr>
                </a:solidFill>
              </a:rPr>
              <a:t>September 2013 EAGLES went external allowing customers to self serve</a:t>
            </a:r>
          </a:p>
          <a:p>
            <a:pPr marL="342900" indent="-342900">
              <a:lnSpc>
                <a:spcPct val="80000"/>
              </a:lnSpc>
              <a:spcAft>
                <a:spcPct val="50000"/>
              </a:spcAft>
              <a:buClr>
                <a:srgbClr val="0079C1"/>
              </a:buClr>
              <a:buFont typeface="Arial" panose="020B0604020202020204" pitchFamily="34" charset="0"/>
              <a:buChar char="•"/>
              <a:defRPr/>
            </a:pPr>
            <a:r>
              <a:rPr lang="en-US" sz="2000" dirty="0" smtClean="0">
                <a:solidFill>
                  <a:schemeClr val="tx2">
                    <a:lumMod val="75000"/>
                  </a:schemeClr>
                </a:solidFill>
              </a:rPr>
              <a:t>2168 Organizations consisting of 5493 customers have registered to use the system</a:t>
            </a:r>
          </a:p>
          <a:p>
            <a:pPr marL="342900" indent="-342900">
              <a:lnSpc>
                <a:spcPct val="80000"/>
              </a:lnSpc>
              <a:spcAft>
                <a:spcPct val="50000"/>
              </a:spcAft>
              <a:buClr>
                <a:srgbClr val="0079C1"/>
              </a:buClr>
              <a:buFont typeface="Arial" panose="020B0604020202020204" pitchFamily="34" charset="0"/>
              <a:buChar char="•"/>
              <a:defRPr/>
            </a:pPr>
            <a:r>
              <a:rPr lang="en-US" sz="2000" dirty="0" smtClean="0">
                <a:solidFill>
                  <a:schemeClr val="tx2">
                    <a:lumMod val="75000"/>
                  </a:schemeClr>
                </a:solidFill>
              </a:rPr>
              <a:t>September 2014 saw the highest number of enquiries inputted by external customers 8901</a:t>
            </a:r>
          </a:p>
          <a:p>
            <a:pPr marL="342900" indent="-342900">
              <a:lnSpc>
                <a:spcPct val="80000"/>
              </a:lnSpc>
              <a:spcAft>
                <a:spcPct val="50000"/>
              </a:spcAft>
              <a:buClr>
                <a:srgbClr val="0079C1"/>
              </a:buClr>
              <a:buFont typeface="Arial" panose="020B0604020202020204" pitchFamily="34" charset="0"/>
              <a:buChar char="•"/>
              <a:defRPr/>
            </a:pPr>
            <a:endParaRPr lang="en-US" sz="2000" dirty="0" smtClean="0">
              <a:solidFill>
                <a:schemeClr val="tx2">
                  <a:lumMod val="75000"/>
                </a:schemeClr>
              </a:solidFill>
            </a:endParaRPr>
          </a:p>
          <a:p>
            <a:pPr marL="342900" indent="-342900">
              <a:lnSpc>
                <a:spcPct val="80000"/>
              </a:lnSpc>
              <a:spcAft>
                <a:spcPct val="50000"/>
              </a:spcAft>
              <a:buClr>
                <a:srgbClr val="0079C1"/>
              </a:buClr>
              <a:buFont typeface="Arial" panose="020B0604020202020204" pitchFamily="34" charset="0"/>
              <a:buChar char="•"/>
              <a:defRPr/>
            </a:pPr>
            <a:r>
              <a:rPr lang="en-US" sz="2000" dirty="0" smtClean="0">
                <a:solidFill>
                  <a:schemeClr val="tx2">
                    <a:lumMod val="75000"/>
                  </a:schemeClr>
                </a:solidFill>
              </a:rPr>
              <a:t>You may have noticed throughout this presentation there is a picture of ‘</a:t>
            </a:r>
            <a:r>
              <a:rPr lang="en-US" sz="2000" dirty="0" err="1" smtClean="0">
                <a:solidFill>
                  <a:schemeClr val="tx2">
                    <a:lumMod val="75000"/>
                  </a:schemeClr>
                </a:solidFill>
              </a:rPr>
              <a:t>Mrs</a:t>
            </a:r>
            <a:r>
              <a:rPr lang="en-US" sz="2000" dirty="0" smtClean="0">
                <a:solidFill>
                  <a:schemeClr val="tx2">
                    <a:lumMod val="75000"/>
                  </a:schemeClr>
                </a:solidFill>
              </a:rPr>
              <a:t> </a:t>
            </a:r>
            <a:r>
              <a:rPr lang="en-US" sz="2000" dirty="0" err="1" smtClean="0">
                <a:solidFill>
                  <a:schemeClr val="tx2">
                    <a:lumMod val="75000"/>
                  </a:schemeClr>
                </a:solidFill>
              </a:rPr>
              <a:t>Miggins</a:t>
            </a:r>
            <a:r>
              <a:rPr lang="en-US" sz="2000" dirty="0" smtClean="0">
                <a:solidFill>
                  <a:schemeClr val="tx2">
                    <a:lumMod val="75000"/>
                  </a:schemeClr>
                </a:solidFill>
              </a:rPr>
              <a:t>’. </a:t>
            </a:r>
            <a:r>
              <a:rPr lang="en-US" sz="2000" dirty="0" err="1" smtClean="0">
                <a:solidFill>
                  <a:schemeClr val="tx2">
                    <a:lumMod val="75000"/>
                  </a:schemeClr>
                </a:solidFill>
              </a:rPr>
              <a:t>Mrs</a:t>
            </a:r>
            <a:r>
              <a:rPr lang="en-US" sz="2000" dirty="0" smtClean="0">
                <a:solidFill>
                  <a:schemeClr val="tx2">
                    <a:lumMod val="75000"/>
                  </a:schemeClr>
                </a:solidFill>
              </a:rPr>
              <a:t> </a:t>
            </a:r>
            <a:r>
              <a:rPr lang="en-US" sz="2000" dirty="0" err="1" smtClean="0">
                <a:solidFill>
                  <a:schemeClr val="tx2">
                    <a:lumMod val="75000"/>
                  </a:schemeClr>
                </a:solidFill>
              </a:rPr>
              <a:t>miggins</a:t>
            </a:r>
            <a:r>
              <a:rPr lang="en-US" sz="2000" dirty="0" smtClean="0">
                <a:solidFill>
                  <a:schemeClr val="tx2">
                    <a:lumMod val="75000"/>
                  </a:schemeClr>
                </a:solidFill>
              </a:rPr>
              <a:t> is our customer, we have several initiatives in the Customer Centre to help our teams improve the service the provide to the customer. Please take a look when you go upstairs </a:t>
            </a:r>
          </a:p>
          <a:p>
            <a:pPr lvl="1">
              <a:lnSpc>
                <a:spcPct val="80000"/>
              </a:lnSpc>
              <a:spcBef>
                <a:spcPts val="288"/>
              </a:spcBef>
              <a:spcAft>
                <a:spcPts val="563"/>
              </a:spcAft>
              <a:buClr>
                <a:schemeClr val="tx2"/>
              </a:buClr>
              <a:buFont typeface="Arial" charset="0"/>
              <a:buChar char="–"/>
              <a:defRPr/>
            </a:pPr>
            <a:endParaRPr lang="en-US" sz="2000" dirty="0" smtClean="0">
              <a:solidFill>
                <a:srgbClr val="0C3B60"/>
              </a:solidFill>
              <a:ea typeface="ヒラギノ角ゴ Pro W3" pitchFamily="-108" charset="-128"/>
            </a:endParaRPr>
          </a:p>
          <a:p>
            <a:pPr lvl="1">
              <a:defRPr/>
            </a:pPr>
            <a:endParaRPr lang="en-GB" sz="2000" dirty="0" smtClean="0"/>
          </a:p>
          <a:p>
            <a:pPr lvl="1">
              <a:defRPr/>
            </a:pPr>
            <a:endParaRPr lang="en-US" sz="2000" dirty="0" smtClean="0"/>
          </a:p>
          <a:p>
            <a:pPr>
              <a:defRPr/>
            </a:pPr>
            <a:endParaRPr lang="en-GB"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FE56D50-D7DC-47A3-AF81-56BB91913BA6}" type="slidenum">
              <a:rPr lang="en-GB">
                <a:solidFill>
                  <a:prstClr val="black"/>
                </a:solidFill>
              </a:rPr>
              <a:pPr eaLnBrk="1" hangingPunct="1"/>
              <a:t>59</a:t>
            </a:fld>
            <a:endParaRPr lang="en-GB">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Aft>
                <a:spcPct val="50000"/>
              </a:spcAft>
              <a:buClr>
                <a:srgbClr val="0079C1"/>
              </a:buClr>
              <a:buFont typeface="Arial" panose="020B0604020202020204" pitchFamily="34" charset="0"/>
              <a:buChar char="•"/>
              <a:defRPr/>
            </a:pPr>
            <a:r>
              <a:rPr lang="en-US" sz="2000" dirty="0" smtClean="0">
                <a:solidFill>
                  <a:schemeClr val="tx2">
                    <a:lumMod val="75000"/>
                  </a:schemeClr>
                </a:solidFill>
              </a:rPr>
              <a:t>You may have noticed throughout this presentation there is a picture of ‘</a:t>
            </a:r>
            <a:r>
              <a:rPr lang="en-US" sz="2000" dirty="0" err="1" smtClean="0">
                <a:solidFill>
                  <a:schemeClr val="tx2">
                    <a:lumMod val="75000"/>
                  </a:schemeClr>
                </a:solidFill>
              </a:rPr>
              <a:t>Mrs</a:t>
            </a:r>
            <a:r>
              <a:rPr lang="en-US" sz="2000" dirty="0" smtClean="0">
                <a:solidFill>
                  <a:schemeClr val="tx2">
                    <a:lumMod val="75000"/>
                  </a:schemeClr>
                </a:solidFill>
              </a:rPr>
              <a:t> </a:t>
            </a:r>
            <a:r>
              <a:rPr lang="en-US" sz="2000" dirty="0" err="1" smtClean="0">
                <a:solidFill>
                  <a:schemeClr val="tx2">
                    <a:lumMod val="75000"/>
                  </a:schemeClr>
                </a:solidFill>
              </a:rPr>
              <a:t>Miggins</a:t>
            </a:r>
            <a:r>
              <a:rPr lang="en-US" sz="2000" dirty="0" smtClean="0">
                <a:solidFill>
                  <a:schemeClr val="tx2">
                    <a:lumMod val="75000"/>
                  </a:schemeClr>
                </a:solidFill>
              </a:rPr>
              <a:t>’. </a:t>
            </a:r>
            <a:r>
              <a:rPr lang="en-US" sz="2000" dirty="0" err="1" smtClean="0">
                <a:solidFill>
                  <a:schemeClr val="tx2">
                    <a:lumMod val="75000"/>
                  </a:schemeClr>
                </a:solidFill>
              </a:rPr>
              <a:t>Mrs</a:t>
            </a:r>
            <a:r>
              <a:rPr lang="en-US" sz="2000" dirty="0" smtClean="0">
                <a:solidFill>
                  <a:schemeClr val="tx2">
                    <a:lumMod val="75000"/>
                  </a:schemeClr>
                </a:solidFill>
              </a:rPr>
              <a:t> </a:t>
            </a:r>
            <a:r>
              <a:rPr lang="en-US" sz="2000" dirty="0" err="1" smtClean="0">
                <a:solidFill>
                  <a:schemeClr val="tx2">
                    <a:lumMod val="75000"/>
                  </a:schemeClr>
                </a:solidFill>
              </a:rPr>
              <a:t>miggins</a:t>
            </a:r>
            <a:r>
              <a:rPr lang="en-US" sz="2000" dirty="0" smtClean="0">
                <a:solidFill>
                  <a:schemeClr val="tx2">
                    <a:lumMod val="75000"/>
                  </a:schemeClr>
                </a:solidFill>
              </a:rPr>
              <a:t> is our customer, we have several initiatives in the Customer Centre to help our teams improve the service the provide to the customer. Please take a look when you go upstairs </a:t>
            </a:r>
          </a:p>
          <a:p>
            <a:pPr lvl="1">
              <a:lnSpc>
                <a:spcPct val="80000"/>
              </a:lnSpc>
              <a:spcBef>
                <a:spcPts val="288"/>
              </a:spcBef>
              <a:spcAft>
                <a:spcPts val="563"/>
              </a:spcAft>
              <a:buClr>
                <a:schemeClr val="tx2"/>
              </a:buClr>
              <a:buFont typeface="Arial" charset="0"/>
              <a:buChar char="–"/>
              <a:defRPr/>
            </a:pPr>
            <a:endParaRPr lang="en-US" sz="2000" dirty="0" smtClean="0">
              <a:solidFill>
                <a:srgbClr val="0C3B60"/>
              </a:solidFill>
              <a:ea typeface="ヒラギノ角ゴ Pro W3" pitchFamily="-108" charset="-128"/>
            </a:endParaRPr>
          </a:p>
          <a:p>
            <a:pPr eaLnBrk="1" hangingPunct="1">
              <a:spcBef>
                <a:spcPct val="0"/>
              </a:spcBef>
              <a:defRPr/>
            </a:pPr>
            <a:endParaRPr lang="en-US" dirty="0" smtClean="0">
              <a:latin typeface="Arial" charset="0"/>
              <a:cs typeface="Arial" charset="0"/>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FCFDB0F-4627-4885-BEC9-0B255AD17BF2}" type="slidenum">
              <a:rPr lang="en-GB">
                <a:solidFill>
                  <a:prstClr val="black"/>
                </a:solidFill>
              </a:rPr>
              <a:pPr eaLnBrk="1" hangingPunct="1"/>
              <a:t>60</a:t>
            </a:fld>
            <a:endParaRPr lang="en-GB">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xfrm>
            <a:off x="928454" y="685506"/>
            <a:ext cx="5002703" cy="3430471"/>
          </a:xfrm>
          <a:ln/>
        </p:spPr>
      </p:sp>
      <p:sp>
        <p:nvSpPr>
          <p:cNvPr id="231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232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sz="2800" b="1">
                <a:solidFill>
                  <a:srgbClr val="0079C1"/>
                </a:solidFill>
                <a:latin typeface="Arial" charset="0"/>
                <a:ea typeface="ＭＳ Ｐゴシック" pitchFamily="34" charset="-128"/>
              </a:defRPr>
            </a:lvl1pPr>
            <a:lvl2pPr marL="742950" indent="-285750" defTabSz="898525" eaLnBrk="0" hangingPunct="0">
              <a:defRPr sz="2800" b="1">
                <a:solidFill>
                  <a:srgbClr val="0079C1"/>
                </a:solidFill>
                <a:latin typeface="Arial" charset="0"/>
                <a:ea typeface="ＭＳ Ｐゴシック" pitchFamily="34" charset="-128"/>
              </a:defRPr>
            </a:lvl2pPr>
            <a:lvl3pPr marL="1143000" indent="-228600" defTabSz="898525" eaLnBrk="0" hangingPunct="0">
              <a:defRPr sz="2800" b="1">
                <a:solidFill>
                  <a:srgbClr val="0079C1"/>
                </a:solidFill>
                <a:latin typeface="Arial" charset="0"/>
                <a:ea typeface="ＭＳ Ｐゴシック" pitchFamily="34" charset="-128"/>
              </a:defRPr>
            </a:lvl3pPr>
            <a:lvl4pPr marL="1600200" indent="-228600" defTabSz="898525" eaLnBrk="0" hangingPunct="0">
              <a:defRPr sz="2800" b="1">
                <a:solidFill>
                  <a:srgbClr val="0079C1"/>
                </a:solidFill>
                <a:latin typeface="Arial" charset="0"/>
                <a:ea typeface="ＭＳ Ｐゴシック" pitchFamily="34" charset="-128"/>
              </a:defRPr>
            </a:lvl4pPr>
            <a:lvl5pPr marL="2057400" indent="-228600" defTabSz="898525" eaLnBrk="0" hangingPunct="0">
              <a:defRPr sz="2800" b="1">
                <a:solidFill>
                  <a:srgbClr val="0079C1"/>
                </a:solidFill>
                <a:latin typeface="Arial" charset="0"/>
                <a:ea typeface="ＭＳ Ｐゴシック" pitchFamily="34" charset="-128"/>
              </a:defRPr>
            </a:lvl5pPr>
            <a:lvl6pPr marL="2514600" indent="-228600" defTabSz="898525"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defTabSz="898525"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defTabSz="898525"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defTabSz="898525"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fld id="{F5231FC6-0E04-40F0-A4F5-A470BA0D7396}" type="slidenum">
              <a:rPr lang="en-GB" sz="1200"/>
              <a:pPr eaLnBrk="1" hangingPunct="1"/>
              <a:t>70</a:t>
            </a:fld>
            <a:endParaRPr lang="en-GB"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a very broad range of stakeholders from domestic customers, gas shippers and suppliers, to fuel poverty groups, biomethane produces, electricity distribution networks,</a:t>
            </a:r>
            <a:r>
              <a:rPr lang="en-GB" baseline="0" dirty="0" smtClean="0"/>
              <a:t> </a:t>
            </a:r>
            <a:r>
              <a:rPr lang="en-GB" dirty="0" smtClean="0"/>
              <a:t> Local Authorities, Highways</a:t>
            </a:r>
            <a:r>
              <a:rPr lang="en-GB" baseline="0" dirty="0" smtClean="0"/>
              <a:t> Authorities – some of you are in this room today</a:t>
            </a:r>
          </a:p>
          <a:p>
            <a:endParaRPr lang="en-GB" baseline="0" dirty="0" smtClean="0"/>
          </a:p>
          <a:p>
            <a:r>
              <a:rPr lang="en-GB" baseline="0" dirty="0" smtClean="0"/>
              <a:t>To establish our 5 priorities we engaged over a 2 year period to understand what was important to our stakeholders and we now have an 8 year contract known as RIIO to deliver the things that are important.</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D44B85D-6EAA-4108-B7C3-FE38AEDD7FE6}"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531868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r>
              <a:rPr lang="en-GB" dirty="0" smtClean="0"/>
              <a:t>Although we have an eight year plan we recognise that our stakeholders priorities change over time.</a:t>
            </a:r>
            <a:r>
              <a:rPr lang="en-GB" baseline="0" dirty="0" smtClean="0"/>
              <a:t>  So we consult every year, starting in December and consult for three months.</a:t>
            </a:r>
          </a:p>
          <a:p>
            <a:pPr>
              <a:defRPr/>
            </a:pPr>
            <a:r>
              <a:rPr lang="en-GB" baseline="0" dirty="0" smtClean="0"/>
              <a:t>We ask how you think we are doing and how we can improve, whether you want to continue engaging with us and what are you priorities for the next 12 months.</a:t>
            </a:r>
          </a:p>
          <a:p>
            <a:pPr>
              <a:defRPr/>
            </a:pPr>
            <a:r>
              <a:rPr lang="en-GB" baseline="0" dirty="0" smtClean="0"/>
              <a:t>This year we had over 70 responses.  We had some really positive responses that we can build upon.  We also know that we have to improve our relationships in some areas – and Local Authorities is one area we need to work on.</a:t>
            </a:r>
            <a:endParaRPr lang="en-GB" dirty="0"/>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sz="2800" b="1">
                <a:solidFill>
                  <a:srgbClr val="0079C1"/>
                </a:solidFill>
                <a:latin typeface="Arial" charset="0"/>
                <a:ea typeface="ＭＳ Ｐゴシック" pitchFamily="34" charset="-128"/>
              </a:defRPr>
            </a:lvl1pPr>
            <a:lvl2pPr marL="742950" indent="-285750" defTabSz="898525" eaLnBrk="0" hangingPunct="0">
              <a:defRPr sz="2800" b="1">
                <a:solidFill>
                  <a:srgbClr val="0079C1"/>
                </a:solidFill>
                <a:latin typeface="Arial" charset="0"/>
                <a:ea typeface="ＭＳ Ｐゴシック" pitchFamily="34" charset="-128"/>
              </a:defRPr>
            </a:lvl2pPr>
            <a:lvl3pPr marL="1143000" indent="-228600" defTabSz="898525" eaLnBrk="0" hangingPunct="0">
              <a:defRPr sz="2800" b="1">
                <a:solidFill>
                  <a:srgbClr val="0079C1"/>
                </a:solidFill>
                <a:latin typeface="Arial" charset="0"/>
                <a:ea typeface="ＭＳ Ｐゴシック" pitchFamily="34" charset="-128"/>
              </a:defRPr>
            </a:lvl3pPr>
            <a:lvl4pPr marL="1600200" indent="-228600" defTabSz="898525" eaLnBrk="0" hangingPunct="0">
              <a:defRPr sz="2800" b="1">
                <a:solidFill>
                  <a:srgbClr val="0079C1"/>
                </a:solidFill>
                <a:latin typeface="Arial" charset="0"/>
                <a:ea typeface="ＭＳ Ｐゴシック" pitchFamily="34" charset="-128"/>
              </a:defRPr>
            </a:lvl4pPr>
            <a:lvl5pPr marL="2057400" indent="-228600" defTabSz="898525" eaLnBrk="0" hangingPunct="0">
              <a:defRPr sz="2800" b="1">
                <a:solidFill>
                  <a:srgbClr val="0079C1"/>
                </a:solidFill>
                <a:latin typeface="Arial" charset="0"/>
                <a:ea typeface="ＭＳ Ｐゴシック" pitchFamily="34" charset="-128"/>
              </a:defRPr>
            </a:lvl5pPr>
            <a:lvl6pPr marL="2514600" indent="-228600" defTabSz="898525"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defTabSz="898525"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defTabSz="898525"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defTabSz="898525"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fld id="{B1A2537C-6E8D-4500-953C-4C86B9A1CC93}" type="slidenum">
              <a:rPr lang="en-GB" sz="1200"/>
              <a:pPr eaLnBrk="1" hangingPunct="1"/>
              <a:t>13</a:t>
            </a:fld>
            <a:endParaRPr lang="en-GB"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snapshot of some</a:t>
            </a:r>
            <a:r>
              <a:rPr lang="en-GB" baseline="0" dirty="0" smtClean="0"/>
              <a:t> of the feedback we received and from this we have made 12 broad commitments </a:t>
            </a:r>
            <a:endParaRPr lang="en-GB" dirty="0"/>
          </a:p>
        </p:txBody>
      </p:sp>
      <p:sp>
        <p:nvSpPr>
          <p:cNvPr id="4" name="Slide Number Placeholder 3"/>
          <p:cNvSpPr>
            <a:spLocks noGrp="1"/>
          </p:cNvSpPr>
          <p:nvPr>
            <p:ph type="sldNum" sz="quarter" idx="10"/>
          </p:nvPr>
        </p:nvSpPr>
        <p:spPr/>
        <p:txBody>
          <a:bodyPr/>
          <a:lstStyle/>
          <a:p>
            <a:fld id="{9D44B85D-6EAA-4108-B7C3-FE38AEDD7FE6}"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309451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our 12 commitments –</a:t>
            </a:r>
            <a:r>
              <a:rPr lang="en-GB" baseline="0" dirty="0" smtClean="0"/>
              <a:t> I won’t go them all individually as we have copies of the documents for you but please feel free to ask us questions as we go through the day.</a:t>
            </a:r>
            <a:endParaRPr lang="en-GB" dirty="0"/>
          </a:p>
        </p:txBody>
      </p:sp>
      <p:sp>
        <p:nvSpPr>
          <p:cNvPr id="4" name="Slide Number Placeholder 3"/>
          <p:cNvSpPr>
            <a:spLocks noGrp="1"/>
          </p:cNvSpPr>
          <p:nvPr>
            <p:ph type="sldNum" sz="quarter" idx="10"/>
          </p:nvPr>
        </p:nvSpPr>
        <p:spPr/>
        <p:txBody>
          <a:bodyPr/>
          <a:lstStyle/>
          <a:p>
            <a:fld id="{9D44B85D-6EAA-4108-B7C3-FE38AEDD7FE6}"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3083889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2800" b="1">
              <a:solidFill>
                <a:srgbClr val="0079C1"/>
              </a:solidFill>
            </a:endParaRPr>
          </a:p>
        </p:txBody>
      </p:sp>
      <p:sp>
        <p:nvSpPr>
          <p:cNvPr id="5" name="Line 36"/>
          <p:cNvSpPr>
            <a:spLocks noChangeShapeType="1"/>
          </p:cNvSpPr>
          <p:nvPr userDrawn="1"/>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6" name="Line 39"/>
          <p:cNvSpPr>
            <a:spLocks noChangeShapeType="1"/>
          </p:cNvSpPr>
          <p:nvPr userDrawn="1"/>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7" name="Line 40"/>
          <p:cNvSpPr>
            <a:spLocks noChangeShapeType="1"/>
          </p:cNvSpPr>
          <p:nvPr userDrawn="1"/>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8" name="Line 41"/>
          <p:cNvSpPr>
            <a:spLocks noChangeShapeType="1"/>
          </p:cNvSpPr>
          <p:nvPr userDrawn="1"/>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9" name="Text Box 7"/>
          <p:cNvSpPr txBox="1">
            <a:spLocks noChangeArrowheads="1"/>
          </p:cNvSpPr>
          <p:nvPr userDrawn="1"/>
        </p:nvSpPr>
        <p:spPr bwMode="auto">
          <a:xfrm>
            <a:off x="1028700" y="3216275"/>
            <a:ext cx="1439863" cy="1241425"/>
          </a:xfrm>
          <a:prstGeom prst="rect">
            <a:avLst/>
          </a:prstGeom>
          <a:solidFill>
            <a:schemeClr val="bg1"/>
          </a:solidFill>
          <a:ln>
            <a:noFill/>
          </a:ln>
          <a:ex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defRPr/>
            </a:pPr>
            <a:r>
              <a:rPr lang="en-GB" sz="1000" dirty="0" smtClean="0">
                <a:solidFill>
                  <a:srgbClr val="000000"/>
                </a:solidFill>
              </a:rPr>
              <a:t>Place your chosen image here. The four corners must just cover the arrow tips. For covers, the three pictures should be the same size and in a straight line.   </a:t>
            </a:r>
            <a:endParaRPr lang="en-GB" dirty="0" smtClean="0"/>
          </a:p>
        </p:txBody>
      </p:sp>
      <p:pic>
        <p:nvPicPr>
          <p:cNvPr id="10" name="Picture 44" descr="National_Grid_logo_blu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smtClean="0"/>
              <a:t>Click to edit Master title style</a:t>
            </a:r>
          </a:p>
        </p:txBody>
      </p:sp>
      <p:sp>
        <p:nvSpPr>
          <p:cNvPr id="43023" name="Rectangle 15"/>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3859897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fld id="{3E1E4C43-129B-40EA-AB0A-A6272B8D7EBB}" type="datetime1">
              <a:rPr lang="en-US"/>
              <a:pPr>
                <a:defRPr/>
              </a:pPr>
              <a:t>11/7/2014</a:t>
            </a:fld>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6BEE6089-3508-4404-ACB4-12E5B72B560E}" type="slidenum">
              <a:rPr lang="en-US"/>
              <a:pPr>
                <a:defRPr/>
              </a:pPr>
              <a:t>‹#›</a:t>
            </a:fld>
            <a:endParaRPr lang="en-US" dirty="0"/>
          </a:p>
        </p:txBody>
      </p:sp>
    </p:spTree>
    <p:extLst>
      <p:ext uri="{BB962C8B-B14F-4D97-AF65-F5344CB8AC3E}">
        <p14:creationId xmlns:p14="http://schemas.microsoft.com/office/powerpoint/2010/main" val="10251698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1487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fld id="{A3AA334C-FD6A-4364-9DB0-1CF3F84D9FA6}" type="datetime1">
              <a:rPr lang="en-US">
                <a:solidFill>
                  <a:srgbClr val="000000"/>
                </a:solidFill>
              </a:rPr>
              <a:pPr>
                <a:defRPr/>
              </a:pPr>
              <a:t>11/7/2014</a:t>
            </a:fld>
            <a:endParaRPr lang="en-US">
              <a:solidFill>
                <a:srgbClr val="000000"/>
              </a:solidFill>
            </a:endParaRPr>
          </a:p>
        </p:txBody>
      </p:sp>
      <p:sp>
        <p:nvSpPr>
          <p:cNvPr id="6" name="Rectangle 5"/>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406360A4-1EBA-4D24-A268-3AF2CEB5F8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0074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593725" y="1485900"/>
            <a:ext cx="8089900" cy="4648200"/>
          </a:xfrm>
        </p:spPr>
        <p:txBody>
          <a:bodyPr/>
          <a:lstStyle/>
          <a:p>
            <a:pPr lvl="0"/>
            <a:endParaRPr lang="en-GB" noProof="0" smtClean="0"/>
          </a:p>
        </p:txBody>
      </p:sp>
      <p:sp>
        <p:nvSpPr>
          <p:cNvPr id="4" name="Rectangle 4"/>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fld id="{A77B6346-4958-4CF3-B93C-A5C1A40364B8}" type="datetime1">
              <a:rPr lang="en-US">
                <a:solidFill>
                  <a:srgbClr val="000000"/>
                </a:solidFill>
              </a:rPr>
              <a:pPr>
                <a:defRPr/>
              </a:pPr>
              <a:t>11/7/2014</a:t>
            </a:fld>
            <a:endParaRPr lang="en-US">
              <a:solidFill>
                <a:srgbClr val="000000"/>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1A10A00B-849A-4344-87FC-5686E60AD9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329307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p:bg>
      <p:bgPr>
        <a:solidFill>
          <a:schemeClr val="bg1"/>
        </a:solidFill>
        <a:effectLst/>
      </p:bgPr>
    </p:bg>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print">
            <a:extLst>
              <a:ext uri="{28A0092B-C50C-407E-A947-70E740481C1C}">
                <a14:useLocalDpi xmlns:a14="http://schemas.microsoft.com/office/drawing/2010/main" val="0"/>
              </a:ext>
            </a:extLst>
          </a:blip>
          <a:srcRect r="50000"/>
          <a:stretch>
            <a:fillRect/>
          </a:stretch>
        </p:blipFill>
        <p:spPr bwMode="auto">
          <a:xfrm>
            <a:off x="6492875" y="2143125"/>
            <a:ext cx="2651125"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3713" y="341313"/>
            <a:ext cx="194151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1"/>
          <p:cNvSpPr txBox="1">
            <a:spLocks noChangeArrowheads="1"/>
          </p:cNvSpPr>
          <p:nvPr/>
        </p:nvSpPr>
        <p:spPr bwMode="auto">
          <a:xfrm>
            <a:off x="649288" y="6334125"/>
            <a:ext cx="2884487" cy="300038"/>
          </a:xfrm>
          <a:prstGeom prst="rect">
            <a:avLst/>
          </a:prstGeom>
          <a:noFill/>
          <a:ln w="9525">
            <a:noFill/>
            <a:miter lim="800000"/>
            <a:headEnd/>
            <a:tailEnd/>
          </a:ln>
        </p:spPr>
        <p:txBody>
          <a:bodyPr lIns="0" tIns="0" rIns="0" bIns="144000">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defRPr/>
            </a:pPr>
            <a:r>
              <a:rPr lang="en-GB" sz="1000" b="1" smtClean="0">
                <a:solidFill>
                  <a:srgbClr val="000000"/>
                </a:solidFill>
              </a:rPr>
              <a:t>UK GAS DISTRIBUTION</a:t>
            </a:r>
          </a:p>
        </p:txBody>
      </p:sp>
      <p:sp>
        <p:nvSpPr>
          <p:cNvPr id="2" name="Title 1"/>
          <p:cNvSpPr>
            <a:spLocks noGrp="1"/>
          </p:cNvSpPr>
          <p:nvPr>
            <p:ph type="ctrTitle"/>
          </p:nvPr>
        </p:nvSpPr>
        <p:spPr>
          <a:xfrm>
            <a:off x="649288" y="2302934"/>
            <a:ext cx="5590645" cy="1382180"/>
          </a:xfrm>
        </p:spPr>
        <p:txBody>
          <a:bodyPr anchor="b"/>
          <a:lstStyle>
            <a:lvl1pPr algn="l">
              <a:lnSpc>
                <a:spcPts val="3800"/>
              </a:lnSpc>
              <a:defRPr sz="3600">
                <a:solidFill>
                  <a:schemeClr val="tx2"/>
                </a:solidFill>
              </a:defRPr>
            </a:lvl1pPr>
          </a:lstStyle>
          <a:p>
            <a:r>
              <a:rPr lang="en-US" smtClean="0"/>
              <a:t>Click to edit Master title style</a:t>
            </a:r>
            <a:endParaRPr lang="en-GB"/>
          </a:p>
        </p:txBody>
      </p:sp>
      <p:sp>
        <p:nvSpPr>
          <p:cNvPr id="3" name="Subtitle 2"/>
          <p:cNvSpPr>
            <a:spLocks noGrp="1"/>
          </p:cNvSpPr>
          <p:nvPr>
            <p:ph type="subTitle" idx="1"/>
          </p:nvPr>
        </p:nvSpPr>
        <p:spPr>
          <a:xfrm>
            <a:off x="649288" y="3742269"/>
            <a:ext cx="5591953" cy="685801"/>
          </a:xfrm>
        </p:spPr>
        <p:txBody>
          <a:bodyPr/>
          <a:lstStyle>
            <a:lvl1pPr marL="0" indent="0" algn="l">
              <a:lnSpc>
                <a:spcPts val="3600"/>
              </a:lnSpc>
              <a:spcBef>
                <a:spcPts val="0"/>
              </a:spcBef>
              <a:buNone/>
              <a:defRPr sz="33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395095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Divider">
    <p:bg>
      <p:bgPr>
        <a:solidFill>
          <a:schemeClr val="tx2"/>
        </a:solidFill>
        <a:effectLst/>
      </p:bgPr>
    </p:bg>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3713" y="341313"/>
            <a:ext cx="1941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p:nvPicPr>
        <p:blipFill>
          <a:blip r:embed="rId3" cstate="print">
            <a:extLst>
              <a:ext uri="{28A0092B-C50C-407E-A947-70E740481C1C}">
                <a14:useLocalDpi xmlns:a14="http://schemas.microsoft.com/office/drawing/2010/main" val="0"/>
              </a:ext>
            </a:extLst>
          </a:blip>
          <a:srcRect r="50000"/>
          <a:stretch>
            <a:fillRect/>
          </a:stretch>
        </p:blipFill>
        <p:spPr bwMode="auto">
          <a:xfrm>
            <a:off x="6492875" y="2143125"/>
            <a:ext cx="2651125"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1"/>
          <p:cNvSpPr txBox="1">
            <a:spLocks noChangeArrowheads="1"/>
          </p:cNvSpPr>
          <p:nvPr/>
        </p:nvSpPr>
        <p:spPr bwMode="auto">
          <a:xfrm>
            <a:off x="649288" y="6334125"/>
            <a:ext cx="2884487" cy="300038"/>
          </a:xfrm>
          <a:prstGeom prst="rect">
            <a:avLst/>
          </a:prstGeom>
          <a:noFill/>
          <a:ln w="9525">
            <a:noFill/>
            <a:miter lim="800000"/>
            <a:headEnd/>
            <a:tailEnd/>
          </a:ln>
        </p:spPr>
        <p:txBody>
          <a:bodyPr lIns="0" tIns="0" rIns="0" bIns="144000">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defRPr/>
            </a:pPr>
            <a:r>
              <a:rPr lang="en-GB" sz="1000" b="1" smtClean="0">
                <a:solidFill>
                  <a:srgbClr val="FFFFFF"/>
                </a:solidFill>
              </a:rPr>
              <a:t>UK GAS DISTRIBUTION</a:t>
            </a:r>
          </a:p>
        </p:txBody>
      </p:sp>
      <p:sp>
        <p:nvSpPr>
          <p:cNvPr id="2" name="Title 1"/>
          <p:cNvSpPr>
            <a:spLocks noGrp="1"/>
          </p:cNvSpPr>
          <p:nvPr>
            <p:ph type="ctrTitle"/>
          </p:nvPr>
        </p:nvSpPr>
        <p:spPr>
          <a:xfrm>
            <a:off x="649288" y="2277530"/>
            <a:ext cx="6928379" cy="865717"/>
          </a:xfrm>
        </p:spPr>
        <p:txBody>
          <a:bodyPr anchor="b"/>
          <a:lstStyle>
            <a:lvl1pPr algn="l">
              <a:lnSpc>
                <a:spcPts val="3800"/>
              </a:lnSpc>
              <a:defRPr sz="3600">
                <a:solidFill>
                  <a:schemeClr val="bg1"/>
                </a:solidFill>
              </a:defRPr>
            </a:lvl1pPr>
          </a:lstStyle>
          <a:p>
            <a:r>
              <a:rPr lang="en-US" smtClean="0"/>
              <a:t>Click to edit Master title style</a:t>
            </a:r>
            <a:endParaRPr lang="en-GB"/>
          </a:p>
        </p:txBody>
      </p:sp>
      <p:sp>
        <p:nvSpPr>
          <p:cNvPr id="3" name="Subtitle 2"/>
          <p:cNvSpPr>
            <a:spLocks noGrp="1"/>
          </p:cNvSpPr>
          <p:nvPr>
            <p:ph type="subTitle" idx="1"/>
          </p:nvPr>
        </p:nvSpPr>
        <p:spPr>
          <a:xfrm>
            <a:off x="649288" y="3217332"/>
            <a:ext cx="6930000" cy="685801"/>
          </a:xfrm>
        </p:spPr>
        <p:txBody>
          <a:bodyPr/>
          <a:lstStyle>
            <a:lvl1pPr marL="0" indent="0" algn="l">
              <a:lnSpc>
                <a:spcPts val="3600"/>
              </a:lnSpc>
              <a:spcBef>
                <a:spcPts val="0"/>
              </a:spcBef>
              <a:buNone/>
              <a:defRPr sz="33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13841439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Aft>
                <a:spcPts val="0"/>
              </a:spcAft>
              <a:defRPr/>
            </a:lvl1pPr>
          </a:lstStyle>
          <a:p>
            <a:pPr lvl="0"/>
            <a:r>
              <a:rPr lang="en-US" dirty="0" smtClean="0"/>
              <a:t>Click to edit Master text styles</a:t>
            </a:r>
          </a:p>
          <a:p>
            <a:pPr lvl="1"/>
            <a:r>
              <a:rPr lang="en-US" dirty="0" smtClean="0"/>
              <a:t>Second level</a:t>
            </a:r>
          </a:p>
          <a:p>
            <a:pPr lvl="2"/>
            <a:r>
              <a:rPr lang="en-US" smtClean="0"/>
              <a:t>Third level</a:t>
            </a:r>
            <a:endParaRPr lang="en-GB" dirty="0"/>
          </a:p>
        </p:txBody>
      </p:sp>
      <p:sp>
        <p:nvSpPr>
          <p:cNvPr id="4" name="Slide Number Placeholder 5"/>
          <p:cNvSpPr>
            <a:spLocks noGrp="1"/>
          </p:cNvSpPr>
          <p:nvPr>
            <p:ph type="sldNum" sz="quarter" idx="10"/>
          </p:nvPr>
        </p:nvSpPr>
        <p:spPr/>
        <p:txBody>
          <a:bodyPr/>
          <a:lstStyle>
            <a:lvl1pPr>
              <a:defRPr/>
            </a:lvl1pPr>
          </a:lstStyle>
          <a:p>
            <a:pPr>
              <a:defRPr/>
            </a:pPr>
            <a:fld id="{07C3E237-7CA2-4C57-AC81-C2205E9B3D46}" type="slidenum">
              <a:rPr lang="en-GB">
                <a:solidFill>
                  <a:srgbClr val="0C3B60"/>
                </a:solidFill>
              </a:rPr>
              <a:pPr>
                <a:defRPr/>
              </a:pPr>
              <a:t>‹#›</a:t>
            </a:fld>
            <a:endParaRPr lang="en-GB">
              <a:solidFill>
                <a:srgbClr val="0C3B60"/>
              </a:solidFill>
            </a:endParaRPr>
          </a:p>
        </p:txBody>
      </p:sp>
    </p:spTree>
    <p:extLst>
      <p:ext uri="{BB962C8B-B14F-4D97-AF65-F5344CB8AC3E}">
        <p14:creationId xmlns:p14="http://schemas.microsoft.com/office/powerpoint/2010/main" val="156588969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49288" y="1989667"/>
            <a:ext cx="4392000" cy="3869265"/>
          </a:xfrm>
        </p:spPr>
        <p:txBody>
          <a:bodyPr/>
          <a:lstStyle>
            <a:lvl2pPr>
              <a:spcAft>
                <a:spcPts val="283"/>
              </a:spcAft>
              <a:defRPr/>
            </a:lvl2pPr>
          </a:lstStyle>
          <a:p>
            <a:pPr lvl="0"/>
            <a:r>
              <a:rPr lang="en-US" dirty="0" smtClean="0"/>
              <a:t>Click to edit Master text styles</a:t>
            </a:r>
          </a:p>
          <a:p>
            <a:pPr lvl="1"/>
            <a:r>
              <a:rPr lang="en-US" dirty="0" smtClean="0"/>
              <a:t>Second level</a:t>
            </a:r>
          </a:p>
          <a:p>
            <a:pPr lvl="2"/>
            <a:r>
              <a:rPr lang="en-US" smtClean="0"/>
              <a:t>Third level</a:t>
            </a:r>
            <a:endParaRPr lang="en-GB" dirty="0"/>
          </a:p>
        </p:txBody>
      </p:sp>
      <p:sp>
        <p:nvSpPr>
          <p:cNvPr id="5" name="Picture Placeholder 4"/>
          <p:cNvSpPr>
            <a:spLocks noGrp="1"/>
          </p:cNvSpPr>
          <p:nvPr>
            <p:ph type="pic" sz="quarter" idx="13"/>
          </p:nvPr>
        </p:nvSpPr>
        <p:spPr>
          <a:xfrm>
            <a:off x="5365225" y="1989138"/>
            <a:ext cx="3420000" cy="3528000"/>
          </a:xfrm>
          <a:solidFill>
            <a:schemeClr val="bg1">
              <a:lumMod val="85000"/>
            </a:schemeClr>
          </a:solidFill>
        </p:spPr>
        <p:txBody>
          <a:bodyPr tIns="1080000" rtlCol="0">
            <a:noAutofit/>
          </a:bodyPr>
          <a:lstStyle>
            <a:lvl1pPr marL="0" indent="0" algn="ctr">
              <a:buNone/>
              <a:defRPr sz="1200"/>
            </a:lvl1pPr>
          </a:lstStyle>
          <a:p>
            <a:pPr lvl="0"/>
            <a:r>
              <a:rPr lang="en-US" noProof="0" smtClean="0"/>
              <a:t>Click icon to add picture</a:t>
            </a:r>
            <a:endParaRPr lang="en-GB" noProof="0" dirty="0"/>
          </a:p>
        </p:txBody>
      </p:sp>
      <p:sp>
        <p:nvSpPr>
          <p:cNvPr id="6" name="Slide Number Placeholder 5"/>
          <p:cNvSpPr>
            <a:spLocks noGrp="1"/>
          </p:cNvSpPr>
          <p:nvPr>
            <p:ph type="sldNum" sz="quarter" idx="14"/>
          </p:nvPr>
        </p:nvSpPr>
        <p:spPr/>
        <p:txBody>
          <a:bodyPr/>
          <a:lstStyle>
            <a:lvl1pPr>
              <a:defRPr/>
            </a:lvl1pPr>
          </a:lstStyle>
          <a:p>
            <a:pPr>
              <a:defRPr/>
            </a:pPr>
            <a:fld id="{5F0F054F-7806-45CC-A2D3-B15BAE4F151C}" type="slidenum">
              <a:rPr lang="en-GB">
                <a:solidFill>
                  <a:srgbClr val="0C3B60"/>
                </a:solidFill>
              </a:rPr>
              <a:pPr>
                <a:defRPr/>
              </a:pPr>
              <a:t>‹#›</a:t>
            </a:fld>
            <a:endParaRPr lang="en-GB">
              <a:solidFill>
                <a:srgbClr val="0C3B60"/>
              </a:solidFill>
            </a:endParaRPr>
          </a:p>
        </p:txBody>
      </p:sp>
    </p:spTree>
    <p:extLst>
      <p:ext uri="{BB962C8B-B14F-4D97-AF65-F5344CB8AC3E}">
        <p14:creationId xmlns:p14="http://schemas.microsoft.com/office/powerpoint/2010/main" val="20358265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2" name="Title 1"/>
          <p:cNvSpPr>
            <a:spLocks noGrp="1"/>
          </p:cNvSpPr>
          <p:nvPr>
            <p:ph type="title"/>
          </p:nvPr>
        </p:nvSpPr>
        <p:spPr>
          <a:xfrm>
            <a:off x="649288" y="909270"/>
            <a:ext cx="7300912" cy="546997"/>
          </a:xfrm>
        </p:spPr>
        <p:txBody>
          <a:bodyPr/>
          <a:lstStyle/>
          <a:p>
            <a:r>
              <a:rPr lang="en-US" smtClean="0"/>
              <a:t>Click to edit Master title style</a:t>
            </a:r>
            <a:endParaRPr lang="en-GB"/>
          </a:p>
        </p:txBody>
      </p:sp>
      <p:sp>
        <p:nvSpPr>
          <p:cNvPr id="3" name="Content Placeholder 2"/>
          <p:cNvSpPr>
            <a:spLocks noGrp="1"/>
          </p:cNvSpPr>
          <p:nvPr>
            <p:ph idx="1"/>
          </p:nvPr>
        </p:nvSpPr>
        <p:spPr>
          <a:xfrm>
            <a:off x="649288" y="1667933"/>
            <a:ext cx="5268912" cy="3869265"/>
          </a:xfrm>
        </p:spPr>
        <p:txBody>
          <a:bodyPr/>
          <a:lstStyle>
            <a:lvl1pPr marL="0" indent="0">
              <a:spcBef>
                <a:spcPts val="1134"/>
              </a:spcBef>
              <a:spcAft>
                <a:spcPts val="283"/>
              </a:spcAft>
              <a:buNone/>
              <a:defRPr b="1">
                <a:solidFill>
                  <a:schemeClr val="accent2"/>
                </a:solidFill>
              </a:defRPr>
            </a:lvl1pPr>
            <a:lvl2pPr marL="0" indent="0">
              <a:spcAft>
                <a:spcPts val="283"/>
              </a:spcAft>
              <a:buNone/>
              <a:defRPr b="1" i="1"/>
            </a:lvl2pPr>
            <a:lvl3pPr marL="134938" indent="-134938">
              <a:lnSpc>
                <a:spcPts val="2100"/>
              </a:lnSpc>
              <a:buFont typeface="Arial" panose="020B0604020202020204" pitchFamily="34" charset="0"/>
              <a:buChar char="•"/>
              <a:defRPr sz="1500"/>
            </a:lvl3pPr>
          </a:lstStyle>
          <a:p>
            <a:pPr lvl="0"/>
            <a:r>
              <a:rPr lang="en-US" dirty="0" smtClean="0"/>
              <a:t>Click to edit Master text styles</a:t>
            </a:r>
          </a:p>
          <a:p>
            <a:pPr lvl="1"/>
            <a:r>
              <a:rPr lang="en-US" dirty="0" smtClean="0"/>
              <a:t>Second level</a:t>
            </a:r>
          </a:p>
          <a:p>
            <a:pPr lvl="2"/>
            <a:r>
              <a:rPr lang="en-US" smtClean="0"/>
              <a:t>Third level</a:t>
            </a:r>
            <a:endParaRPr lang="en-GB" dirty="0"/>
          </a:p>
        </p:txBody>
      </p:sp>
      <p:sp>
        <p:nvSpPr>
          <p:cNvPr id="5" name="Picture Placeholder 4"/>
          <p:cNvSpPr>
            <a:spLocks noGrp="1"/>
          </p:cNvSpPr>
          <p:nvPr>
            <p:ph type="pic" sz="quarter" idx="13"/>
          </p:nvPr>
        </p:nvSpPr>
        <p:spPr>
          <a:xfrm>
            <a:off x="6229225" y="1731963"/>
            <a:ext cx="2556000" cy="1800000"/>
          </a:xfrm>
          <a:solidFill>
            <a:schemeClr val="bg1">
              <a:lumMod val="85000"/>
            </a:schemeClr>
          </a:solidFill>
        </p:spPr>
        <p:txBody>
          <a:bodyPr tIns="576000" rtlCol="0">
            <a:noAutofit/>
          </a:bodyPr>
          <a:lstStyle>
            <a:lvl1pPr marL="0" indent="0" algn="ctr">
              <a:buNone/>
              <a:defRPr sz="1200"/>
            </a:lvl1pPr>
          </a:lstStyle>
          <a:p>
            <a:pPr lvl="0"/>
            <a:r>
              <a:rPr lang="en-US" noProof="0" smtClean="0"/>
              <a:t>Click icon to add picture</a:t>
            </a:r>
            <a:endParaRPr lang="en-GB" noProof="0" dirty="0"/>
          </a:p>
        </p:txBody>
      </p:sp>
      <p:sp>
        <p:nvSpPr>
          <p:cNvPr id="8" name="Picture Placeholder 4"/>
          <p:cNvSpPr>
            <a:spLocks noGrp="1"/>
          </p:cNvSpPr>
          <p:nvPr>
            <p:ph type="pic" sz="quarter" idx="14"/>
          </p:nvPr>
        </p:nvSpPr>
        <p:spPr>
          <a:xfrm>
            <a:off x="6229225" y="3772430"/>
            <a:ext cx="2556000" cy="1800000"/>
          </a:xfrm>
          <a:solidFill>
            <a:schemeClr val="bg1">
              <a:lumMod val="85000"/>
            </a:schemeClr>
          </a:solidFill>
        </p:spPr>
        <p:txBody>
          <a:bodyPr tIns="576000" rtlCol="0">
            <a:noAutofit/>
          </a:bodyPr>
          <a:lstStyle>
            <a:lvl1pPr marL="0" indent="0" algn="ctr">
              <a:buNone/>
              <a:defRPr sz="1200"/>
            </a:lvl1pPr>
          </a:lstStyle>
          <a:p>
            <a:pPr lvl="0"/>
            <a:r>
              <a:rPr lang="en-US" noProof="0" smtClean="0"/>
              <a:t>Click icon to add picture</a:t>
            </a:r>
            <a:endParaRPr lang="en-GB" noProof="0" dirty="0"/>
          </a:p>
        </p:txBody>
      </p:sp>
      <p:sp>
        <p:nvSpPr>
          <p:cNvPr id="6" name="Slide Number Placeholder 5"/>
          <p:cNvSpPr>
            <a:spLocks noGrp="1"/>
          </p:cNvSpPr>
          <p:nvPr>
            <p:ph type="sldNum" sz="quarter" idx="15"/>
          </p:nvPr>
        </p:nvSpPr>
        <p:spPr/>
        <p:txBody>
          <a:bodyPr/>
          <a:lstStyle>
            <a:lvl1pPr>
              <a:defRPr/>
            </a:lvl1pPr>
          </a:lstStyle>
          <a:p>
            <a:pPr>
              <a:defRPr/>
            </a:pPr>
            <a:fld id="{B7F420D7-5C1D-40F4-88AD-7DB2988206EE}" type="slidenum">
              <a:rPr lang="en-GB">
                <a:solidFill>
                  <a:srgbClr val="0C3B60"/>
                </a:solidFill>
              </a:rPr>
              <a:pPr>
                <a:defRPr/>
              </a:pPr>
              <a:t>‹#›</a:t>
            </a:fld>
            <a:endParaRPr lang="en-GB">
              <a:solidFill>
                <a:srgbClr val="0C3B60"/>
              </a:solidFill>
            </a:endParaRPr>
          </a:p>
        </p:txBody>
      </p:sp>
    </p:spTree>
    <p:extLst>
      <p:ext uri="{BB962C8B-B14F-4D97-AF65-F5344CB8AC3E}">
        <p14:creationId xmlns:p14="http://schemas.microsoft.com/office/powerpoint/2010/main" val="19397974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Content &amp; Image v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49288" y="1989667"/>
            <a:ext cx="3132000" cy="3869265"/>
          </a:xfrm>
        </p:spPr>
        <p:txBody>
          <a:bodyPr/>
          <a:lstStyle/>
          <a:p>
            <a:pPr lvl="0"/>
            <a:r>
              <a:rPr lang="en-US" dirty="0" smtClean="0"/>
              <a:t>Click to edit Master text styles</a:t>
            </a:r>
          </a:p>
          <a:p>
            <a:pPr lvl="1"/>
            <a:r>
              <a:rPr lang="en-US" dirty="0" smtClean="0"/>
              <a:t>Second level</a:t>
            </a:r>
          </a:p>
          <a:p>
            <a:pPr lvl="2"/>
            <a:r>
              <a:rPr lang="en-US" smtClean="0"/>
              <a:t>Third level</a:t>
            </a:r>
            <a:endParaRPr lang="en-GB" dirty="0"/>
          </a:p>
        </p:txBody>
      </p:sp>
      <p:sp>
        <p:nvSpPr>
          <p:cNvPr id="4" name="Slide Number Placeholder 5"/>
          <p:cNvSpPr>
            <a:spLocks noGrp="1"/>
          </p:cNvSpPr>
          <p:nvPr>
            <p:ph type="sldNum" sz="quarter" idx="10"/>
          </p:nvPr>
        </p:nvSpPr>
        <p:spPr/>
        <p:txBody>
          <a:bodyPr/>
          <a:lstStyle>
            <a:lvl1pPr>
              <a:defRPr/>
            </a:lvl1pPr>
          </a:lstStyle>
          <a:p>
            <a:pPr>
              <a:defRPr/>
            </a:pPr>
            <a:fld id="{D4E036FC-CC4A-4E45-ABAC-848526F4F6AC}" type="slidenum">
              <a:rPr lang="en-GB">
                <a:solidFill>
                  <a:srgbClr val="0C3B60"/>
                </a:solidFill>
              </a:rPr>
              <a:pPr>
                <a:defRPr/>
              </a:pPr>
              <a:t>‹#›</a:t>
            </a:fld>
            <a:endParaRPr lang="en-GB">
              <a:solidFill>
                <a:srgbClr val="0C3B60"/>
              </a:solidFill>
            </a:endParaRPr>
          </a:p>
        </p:txBody>
      </p:sp>
    </p:spTree>
    <p:extLst>
      <p:ext uri="{BB962C8B-B14F-4D97-AF65-F5344CB8AC3E}">
        <p14:creationId xmlns:p14="http://schemas.microsoft.com/office/powerpoint/2010/main" val="9317562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5"/>
          <p:cNvSpPr>
            <a:spLocks noGrp="1"/>
          </p:cNvSpPr>
          <p:nvPr>
            <p:ph type="sldNum" sz="quarter" idx="10"/>
          </p:nvPr>
        </p:nvSpPr>
        <p:spPr/>
        <p:txBody>
          <a:bodyPr/>
          <a:lstStyle>
            <a:lvl1pPr>
              <a:defRPr/>
            </a:lvl1pPr>
          </a:lstStyle>
          <a:p>
            <a:pPr>
              <a:defRPr/>
            </a:pPr>
            <a:fld id="{939003F1-EF70-479D-975A-BC35975A1FF2}" type="slidenum">
              <a:rPr lang="en-GB">
                <a:solidFill>
                  <a:srgbClr val="0C3B60"/>
                </a:solidFill>
              </a:rPr>
              <a:pPr>
                <a:defRPr/>
              </a:pPr>
              <a:t>‹#›</a:t>
            </a:fld>
            <a:endParaRPr lang="en-GB">
              <a:solidFill>
                <a:srgbClr val="0C3B60"/>
              </a:solidFill>
            </a:endParaRPr>
          </a:p>
        </p:txBody>
      </p:sp>
    </p:spTree>
    <p:extLst>
      <p:ext uri="{BB962C8B-B14F-4D97-AF65-F5344CB8AC3E}">
        <p14:creationId xmlns:p14="http://schemas.microsoft.com/office/powerpoint/2010/main" val="32535696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572CD72-3D83-4309-9FEA-1CCF475EFD3C}" type="slidenum">
              <a:rPr lang="en-GB">
                <a:solidFill>
                  <a:srgbClr val="0C3B60"/>
                </a:solidFill>
              </a:rPr>
              <a:pPr>
                <a:defRPr/>
              </a:pPr>
              <a:t>‹#›</a:t>
            </a:fld>
            <a:endParaRPr lang="en-GB">
              <a:solidFill>
                <a:srgbClr val="0C3B60"/>
              </a:solidFill>
            </a:endParaRPr>
          </a:p>
        </p:txBody>
      </p:sp>
    </p:spTree>
    <p:extLst>
      <p:ext uri="{BB962C8B-B14F-4D97-AF65-F5344CB8AC3E}">
        <p14:creationId xmlns:p14="http://schemas.microsoft.com/office/powerpoint/2010/main" val="2963828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fld id="{51C11A3D-FC0B-4A97-9D8B-B85BD8128D28}" type="datetime1">
              <a:rPr lang="en-US"/>
              <a:pPr>
                <a:defRPr/>
              </a:pPr>
              <a:t>11/7/2014</a:t>
            </a:fld>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6126EB82-47C2-4C0E-BB0E-8213C48B5E67}" type="slidenum">
              <a:rPr lang="en-US"/>
              <a:pPr>
                <a:defRPr/>
              </a:pPr>
              <a:t>‹#›</a:t>
            </a:fld>
            <a:endParaRPr lang="en-US" dirty="0"/>
          </a:p>
        </p:txBody>
      </p:sp>
    </p:spTree>
    <p:extLst>
      <p:ext uri="{BB962C8B-B14F-4D97-AF65-F5344CB8AC3E}">
        <p14:creationId xmlns:p14="http://schemas.microsoft.com/office/powerpoint/2010/main" val="108681997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84610094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371938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6856878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49288" y="1989138"/>
            <a:ext cx="3505200" cy="387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306888" y="1989138"/>
            <a:ext cx="3506787" cy="387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9136080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8669600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5852313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91603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3673927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709678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99931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593725" y="1485900"/>
            <a:ext cx="396875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93725" y="3886200"/>
            <a:ext cx="396875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71487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fld id="{9272D82C-5076-47E4-B842-F5D1B163019A}" type="datetime1">
              <a:rPr lang="en-US"/>
              <a:pPr>
                <a:defRPr/>
              </a:pPr>
              <a:t>11/7/2014</a:t>
            </a:fld>
            <a:endParaRPr lang="en-US" dirty="0"/>
          </a:p>
        </p:txBody>
      </p:sp>
      <p:sp>
        <p:nvSpPr>
          <p:cNvPr id="7" name="Rectangle 5"/>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8" name="Rectangle 6"/>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6F706C0B-551B-484A-A69F-E42E28FF8B7F}" type="slidenum">
              <a:rPr lang="en-US"/>
              <a:pPr>
                <a:defRPr/>
              </a:pPr>
              <a:t>‹#›</a:t>
            </a:fld>
            <a:endParaRPr lang="en-US" dirty="0"/>
          </a:p>
        </p:txBody>
      </p:sp>
    </p:spTree>
    <p:extLst>
      <p:ext uri="{BB962C8B-B14F-4D97-AF65-F5344CB8AC3E}">
        <p14:creationId xmlns:p14="http://schemas.microsoft.com/office/powerpoint/2010/main" val="262328741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22975" y="909638"/>
            <a:ext cx="1790700" cy="49498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49288" y="909638"/>
            <a:ext cx="5221287" cy="4949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1763900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Title">
    <p:bg>
      <p:bgPr>
        <a:solidFill>
          <a:schemeClr val="bg1"/>
        </a:solidFill>
        <a:effectLst/>
      </p:bgPr>
    </p:bg>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print">
            <a:extLst>
              <a:ext uri="{28A0092B-C50C-407E-A947-70E740481C1C}">
                <a14:useLocalDpi xmlns:a14="http://schemas.microsoft.com/office/drawing/2010/main" val="0"/>
              </a:ext>
            </a:extLst>
          </a:blip>
          <a:srcRect r="50000"/>
          <a:stretch>
            <a:fillRect/>
          </a:stretch>
        </p:blipFill>
        <p:spPr bwMode="auto">
          <a:xfrm>
            <a:off x="6492875" y="2143125"/>
            <a:ext cx="2651125"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3713" y="341313"/>
            <a:ext cx="194151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1"/>
          <p:cNvSpPr txBox="1">
            <a:spLocks noChangeArrowheads="1"/>
          </p:cNvSpPr>
          <p:nvPr/>
        </p:nvSpPr>
        <p:spPr bwMode="auto">
          <a:xfrm>
            <a:off x="649288" y="6334125"/>
            <a:ext cx="2884487" cy="300038"/>
          </a:xfrm>
          <a:prstGeom prst="rect">
            <a:avLst/>
          </a:prstGeom>
          <a:noFill/>
          <a:ln w="9525">
            <a:noFill/>
            <a:miter lim="800000"/>
            <a:headEnd/>
            <a:tailEnd/>
          </a:ln>
        </p:spPr>
        <p:txBody>
          <a:bodyPr lIns="0" tIns="0" rIns="0" bIns="144000">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GB" sz="1000" b="1">
                <a:solidFill>
                  <a:srgbClr val="000000"/>
                </a:solidFill>
              </a:rPr>
              <a:t>UK GAS DISTRIBUTION</a:t>
            </a:r>
          </a:p>
        </p:txBody>
      </p:sp>
      <p:sp>
        <p:nvSpPr>
          <p:cNvPr id="2" name="Title 1"/>
          <p:cNvSpPr>
            <a:spLocks noGrp="1"/>
          </p:cNvSpPr>
          <p:nvPr>
            <p:ph type="ctrTitle"/>
          </p:nvPr>
        </p:nvSpPr>
        <p:spPr>
          <a:xfrm>
            <a:off x="649288" y="2302934"/>
            <a:ext cx="5590645" cy="1382180"/>
          </a:xfrm>
        </p:spPr>
        <p:txBody>
          <a:bodyPr anchor="b"/>
          <a:lstStyle>
            <a:lvl1pPr algn="l">
              <a:lnSpc>
                <a:spcPts val="3800"/>
              </a:lnSpc>
              <a:defRPr sz="3600">
                <a:solidFill>
                  <a:schemeClr val="tx2"/>
                </a:solidFill>
              </a:defRPr>
            </a:lvl1pPr>
          </a:lstStyle>
          <a:p>
            <a:r>
              <a:rPr lang="en-US" smtClean="0"/>
              <a:t>Click to edit Master title style</a:t>
            </a:r>
            <a:endParaRPr lang="en-GB"/>
          </a:p>
        </p:txBody>
      </p:sp>
      <p:sp>
        <p:nvSpPr>
          <p:cNvPr id="3" name="Subtitle 2"/>
          <p:cNvSpPr>
            <a:spLocks noGrp="1"/>
          </p:cNvSpPr>
          <p:nvPr>
            <p:ph type="subTitle" idx="1"/>
          </p:nvPr>
        </p:nvSpPr>
        <p:spPr>
          <a:xfrm>
            <a:off x="649288" y="3742269"/>
            <a:ext cx="5591953" cy="685801"/>
          </a:xfrm>
        </p:spPr>
        <p:txBody>
          <a:bodyPr/>
          <a:lstStyle>
            <a:lvl1pPr marL="0" indent="0" algn="l">
              <a:lnSpc>
                <a:spcPts val="3600"/>
              </a:lnSpc>
              <a:spcBef>
                <a:spcPts val="0"/>
              </a:spcBef>
              <a:buNone/>
              <a:defRPr sz="33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32915137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Divider">
    <p:bg>
      <p:bgPr>
        <a:solidFill>
          <a:schemeClr val="tx2"/>
        </a:solidFill>
        <a:effectLst/>
      </p:bgPr>
    </p:bg>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3713" y="341313"/>
            <a:ext cx="1941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p:nvPicPr>
        <p:blipFill>
          <a:blip r:embed="rId3" cstate="print">
            <a:extLst>
              <a:ext uri="{28A0092B-C50C-407E-A947-70E740481C1C}">
                <a14:useLocalDpi xmlns:a14="http://schemas.microsoft.com/office/drawing/2010/main" val="0"/>
              </a:ext>
            </a:extLst>
          </a:blip>
          <a:srcRect r="50000"/>
          <a:stretch>
            <a:fillRect/>
          </a:stretch>
        </p:blipFill>
        <p:spPr bwMode="auto">
          <a:xfrm>
            <a:off x="6492875" y="2143125"/>
            <a:ext cx="2651125"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1"/>
          <p:cNvSpPr txBox="1">
            <a:spLocks noChangeArrowheads="1"/>
          </p:cNvSpPr>
          <p:nvPr/>
        </p:nvSpPr>
        <p:spPr bwMode="auto">
          <a:xfrm>
            <a:off x="649288" y="6334125"/>
            <a:ext cx="2884487" cy="300038"/>
          </a:xfrm>
          <a:prstGeom prst="rect">
            <a:avLst/>
          </a:prstGeom>
          <a:noFill/>
          <a:ln w="9525">
            <a:noFill/>
            <a:miter lim="800000"/>
            <a:headEnd/>
            <a:tailEnd/>
          </a:ln>
        </p:spPr>
        <p:txBody>
          <a:bodyPr lIns="0" tIns="0" rIns="0" bIns="144000">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GB" sz="1000" b="1">
                <a:solidFill>
                  <a:srgbClr val="FFFFFF"/>
                </a:solidFill>
              </a:rPr>
              <a:t>UK GAS DISTRIBUTION</a:t>
            </a:r>
          </a:p>
        </p:txBody>
      </p:sp>
      <p:sp>
        <p:nvSpPr>
          <p:cNvPr id="2" name="Title 1"/>
          <p:cNvSpPr>
            <a:spLocks noGrp="1"/>
          </p:cNvSpPr>
          <p:nvPr>
            <p:ph type="ctrTitle"/>
          </p:nvPr>
        </p:nvSpPr>
        <p:spPr>
          <a:xfrm>
            <a:off x="649288" y="2277530"/>
            <a:ext cx="6928379" cy="865717"/>
          </a:xfrm>
        </p:spPr>
        <p:txBody>
          <a:bodyPr anchor="b"/>
          <a:lstStyle>
            <a:lvl1pPr algn="l">
              <a:lnSpc>
                <a:spcPts val="3800"/>
              </a:lnSpc>
              <a:defRPr sz="3600">
                <a:solidFill>
                  <a:schemeClr val="bg1"/>
                </a:solidFill>
              </a:defRPr>
            </a:lvl1pPr>
          </a:lstStyle>
          <a:p>
            <a:r>
              <a:rPr lang="en-US" smtClean="0"/>
              <a:t>Click to edit Master title style</a:t>
            </a:r>
            <a:endParaRPr lang="en-GB"/>
          </a:p>
        </p:txBody>
      </p:sp>
      <p:sp>
        <p:nvSpPr>
          <p:cNvPr id="3" name="Subtitle 2"/>
          <p:cNvSpPr>
            <a:spLocks noGrp="1"/>
          </p:cNvSpPr>
          <p:nvPr>
            <p:ph type="subTitle" idx="1"/>
          </p:nvPr>
        </p:nvSpPr>
        <p:spPr>
          <a:xfrm>
            <a:off x="649288" y="3217332"/>
            <a:ext cx="6930000" cy="685801"/>
          </a:xfrm>
        </p:spPr>
        <p:txBody>
          <a:bodyPr/>
          <a:lstStyle>
            <a:lvl1pPr marL="0" indent="0" algn="l">
              <a:lnSpc>
                <a:spcPts val="3600"/>
              </a:lnSpc>
              <a:spcBef>
                <a:spcPts val="0"/>
              </a:spcBef>
              <a:buNone/>
              <a:defRPr sz="33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176736771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Aft>
                <a:spcPts val="0"/>
              </a:spcAft>
              <a:defRPr/>
            </a:lvl1pPr>
          </a:lstStyle>
          <a:p>
            <a:pPr lvl="0"/>
            <a:r>
              <a:rPr lang="en-US" dirty="0" smtClean="0"/>
              <a:t>Click to edit Master text styles</a:t>
            </a:r>
          </a:p>
          <a:p>
            <a:pPr lvl="1"/>
            <a:r>
              <a:rPr lang="en-US" dirty="0" smtClean="0"/>
              <a:t>Second level</a:t>
            </a:r>
          </a:p>
          <a:p>
            <a:pPr lvl="2"/>
            <a:r>
              <a:rPr lang="en-US" smtClean="0"/>
              <a:t>Third level</a:t>
            </a:r>
            <a:endParaRPr lang="en-GB" dirty="0"/>
          </a:p>
        </p:txBody>
      </p:sp>
      <p:sp>
        <p:nvSpPr>
          <p:cNvPr id="4" name="Slide Number Placeholder 5"/>
          <p:cNvSpPr>
            <a:spLocks noGrp="1"/>
          </p:cNvSpPr>
          <p:nvPr>
            <p:ph type="sldNum" sz="quarter" idx="10"/>
          </p:nvPr>
        </p:nvSpPr>
        <p:spPr/>
        <p:txBody>
          <a:bodyPr/>
          <a:lstStyle>
            <a:lvl1pPr>
              <a:defRPr/>
            </a:lvl1pPr>
          </a:lstStyle>
          <a:p>
            <a:fld id="{4E92A2E9-0A2E-43FE-8213-61F906F4F108}" type="slidenum">
              <a:rPr lang="en-GB">
                <a:solidFill>
                  <a:srgbClr val="0C3B60"/>
                </a:solidFill>
              </a:rPr>
              <a:pPr/>
              <a:t>‹#›</a:t>
            </a:fld>
            <a:endParaRPr lang="en-GB">
              <a:solidFill>
                <a:srgbClr val="0C3B60"/>
              </a:solidFill>
            </a:endParaRPr>
          </a:p>
        </p:txBody>
      </p:sp>
    </p:spTree>
    <p:extLst>
      <p:ext uri="{BB962C8B-B14F-4D97-AF65-F5344CB8AC3E}">
        <p14:creationId xmlns:p14="http://schemas.microsoft.com/office/powerpoint/2010/main" val="249975516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49288" y="1989667"/>
            <a:ext cx="4392000" cy="3869265"/>
          </a:xfrm>
        </p:spPr>
        <p:txBody>
          <a:bodyPr/>
          <a:lstStyle>
            <a:lvl2pPr>
              <a:spcAft>
                <a:spcPts val="283"/>
              </a:spcAft>
              <a:defRPr/>
            </a:lvl2pPr>
          </a:lstStyle>
          <a:p>
            <a:pPr lvl="0"/>
            <a:r>
              <a:rPr lang="en-US" dirty="0" smtClean="0"/>
              <a:t>Click to edit Master text styles</a:t>
            </a:r>
          </a:p>
          <a:p>
            <a:pPr lvl="1"/>
            <a:r>
              <a:rPr lang="en-US" dirty="0" smtClean="0"/>
              <a:t>Second level</a:t>
            </a:r>
          </a:p>
          <a:p>
            <a:pPr lvl="2"/>
            <a:r>
              <a:rPr lang="en-US" smtClean="0"/>
              <a:t>Third level</a:t>
            </a:r>
            <a:endParaRPr lang="en-GB" dirty="0"/>
          </a:p>
        </p:txBody>
      </p:sp>
      <p:sp>
        <p:nvSpPr>
          <p:cNvPr id="5" name="Picture Placeholder 4"/>
          <p:cNvSpPr>
            <a:spLocks noGrp="1"/>
          </p:cNvSpPr>
          <p:nvPr>
            <p:ph type="pic" sz="quarter" idx="13"/>
          </p:nvPr>
        </p:nvSpPr>
        <p:spPr>
          <a:xfrm>
            <a:off x="5365225" y="1989138"/>
            <a:ext cx="3420000" cy="3528000"/>
          </a:xfrm>
          <a:solidFill>
            <a:schemeClr val="bg1">
              <a:lumMod val="85000"/>
            </a:schemeClr>
          </a:solidFill>
        </p:spPr>
        <p:txBody>
          <a:bodyPr tIns="1080000" rtlCol="0">
            <a:noAutofit/>
          </a:bodyPr>
          <a:lstStyle>
            <a:lvl1pPr marL="0" indent="0" algn="ctr">
              <a:buNone/>
              <a:defRPr sz="1200"/>
            </a:lvl1pPr>
          </a:lstStyle>
          <a:p>
            <a:pPr lvl="0"/>
            <a:r>
              <a:rPr lang="en-US" noProof="0" smtClean="0"/>
              <a:t>Click icon to add picture</a:t>
            </a:r>
            <a:endParaRPr lang="en-GB" noProof="0" dirty="0"/>
          </a:p>
        </p:txBody>
      </p:sp>
      <p:sp>
        <p:nvSpPr>
          <p:cNvPr id="6" name="Slide Number Placeholder 5"/>
          <p:cNvSpPr>
            <a:spLocks noGrp="1"/>
          </p:cNvSpPr>
          <p:nvPr>
            <p:ph type="sldNum" sz="quarter" idx="14"/>
          </p:nvPr>
        </p:nvSpPr>
        <p:spPr/>
        <p:txBody>
          <a:bodyPr/>
          <a:lstStyle>
            <a:lvl1pPr>
              <a:defRPr/>
            </a:lvl1pPr>
          </a:lstStyle>
          <a:p>
            <a:fld id="{9E075784-2B12-47BB-B180-8A89771FC6C6}" type="slidenum">
              <a:rPr lang="en-GB">
                <a:solidFill>
                  <a:srgbClr val="0C3B60"/>
                </a:solidFill>
              </a:rPr>
              <a:pPr/>
              <a:t>‹#›</a:t>
            </a:fld>
            <a:endParaRPr lang="en-GB">
              <a:solidFill>
                <a:srgbClr val="0C3B60"/>
              </a:solidFill>
            </a:endParaRPr>
          </a:p>
        </p:txBody>
      </p:sp>
    </p:spTree>
    <p:extLst>
      <p:ext uri="{BB962C8B-B14F-4D97-AF65-F5344CB8AC3E}">
        <p14:creationId xmlns:p14="http://schemas.microsoft.com/office/powerpoint/2010/main" val="225243174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2" name="Title 1"/>
          <p:cNvSpPr>
            <a:spLocks noGrp="1"/>
          </p:cNvSpPr>
          <p:nvPr>
            <p:ph type="title"/>
          </p:nvPr>
        </p:nvSpPr>
        <p:spPr>
          <a:xfrm>
            <a:off x="649288" y="909270"/>
            <a:ext cx="7300912" cy="546997"/>
          </a:xfrm>
        </p:spPr>
        <p:txBody>
          <a:bodyPr/>
          <a:lstStyle/>
          <a:p>
            <a:r>
              <a:rPr lang="en-US" smtClean="0"/>
              <a:t>Click to edit Master title style</a:t>
            </a:r>
            <a:endParaRPr lang="en-GB"/>
          </a:p>
        </p:txBody>
      </p:sp>
      <p:sp>
        <p:nvSpPr>
          <p:cNvPr id="3" name="Content Placeholder 2"/>
          <p:cNvSpPr>
            <a:spLocks noGrp="1"/>
          </p:cNvSpPr>
          <p:nvPr>
            <p:ph idx="1"/>
          </p:nvPr>
        </p:nvSpPr>
        <p:spPr>
          <a:xfrm>
            <a:off x="649288" y="1667933"/>
            <a:ext cx="5268912" cy="3869265"/>
          </a:xfrm>
        </p:spPr>
        <p:txBody>
          <a:bodyPr/>
          <a:lstStyle>
            <a:lvl1pPr marL="0" indent="0">
              <a:spcBef>
                <a:spcPts val="1134"/>
              </a:spcBef>
              <a:spcAft>
                <a:spcPts val="283"/>
              </a:spcAft>
              <a:buNone/>
              <a:defRPr b="1">
                <a:solidFill>
                  <a:schemeClr val="accent2"/>
                </a:solidFill>
              </a:defRPr>
            </a:lvl1pPr>
            <a:lvl2pPr marL="0" indent="0">
              <a:spcAft>
                <a:spcPts val="283"/>
              </a:spcAft>
              <a:buNone/>
              <a:defRPr b="1" i="1"/>
            </a:lvl2pPr>
            <a:lvl3pPr marL="134938" indent="-134938">
              <a:lnSpc>
                <a:spcPts val="2100"/>
              </a:lnSpc>
              <a:buFont typeface="Arial" panose="020B0604020202020204" pitchFamily="34" charset="0"/>
              <a:buChar char="•"/>
              <a:defRPr sz="1500"/>
            </a:lvl3pPr>
          </a:lstStyle>
          <a:p>
            <a:pPr lvl="0"/>
            <a:r>
              <a:rPr lang="en-US" dirty="0" smtClean="0"/>
              <a:t>Click to edit Master text styles</a:t>
            </a:r>
          </a:p>
          <a:p>
            <a:pPr lvl="1"/>
            <a:r>
              <a:rPr lang="en-US" dirty="0" smtClean="0"/>
              <a:t>Second level</a:t>
            </a:r>
          </a:p>
          <a:p>
            <a:pPr lvl="2"/>
            <a:r>
              <a:rPr lang="en-US" smtClean="0"/>
              <a:t>Third level</a:t>
            </a:r>
            <a:endParaRPr lang="en-GB" dirty="0"/>
          </a:p>
        </p:txBody>
      </p:sp>
      <p:sp>
        <p:nvSpPr>
          <p:cNvPr id="5" name="Picture Placeholder 4"/>
          <p:cNvSpPr>
            <a:spLocks noGrp="1"/>
          </p:cNvSpPr>
          <p:nvPr>
            <p:ph type="pic" sz="quarter" idx="13"/>
          </p:nvPr>
        </p:nvSpPr>
        <p:spPr>
          <a:xfrm>
            <a:off x="6229225" y="1731963"/>
            <a:ext cx="2556000" cy="1800000"/>
          </a:xfrm>
          <a:solidFill>
            <a:schemeClr val="bg1">
              <a:lumMod val="85000"/>
            </a:schemeClr>
          </a:solidFill>
        </p:spPr>
        <p:txBody>
          <a:bodyPr tIns="576000" rtlCol="0">
            <a:noAutofit/>
          </a:bodyPr>
          <a:lstStyle>
            <a:lvl1pPr marL="0" indent="0" algn="ctr">
              <a:buNone/>
              <a:defRPr sz="1200"/>
            </a:lvl1pPr>
          </a:lstStyle>
          <a:p>
            <a:pPr lvl="0"/>
            <a:r>
              <a:rPr lang="en-US" noProof="0" smtClean="0"/>
              <a:t>Click icon to add picture</a:t>
            </a:r>
            <a:endParaRPr lang="en-GB" noProof="0" dirty="0"/>
          </a:p>
        </p:txBody>
      </p:sp>
      <p:sp>
        <p:nvSpPr>
          <p:cNvPr id="8" name="Picture Placeholder 4"/>
          <p:cNvSpPr>
            <a:spLocks noGrp="1"/>
          </p:cNvSpPr>
          <p:nvPr>
            <p:ph type="pic" sz="quarter" idx="14"/>
          </p:nvPr>
        </p:nvSpPr>
        <p:spPr>
          <a:xfrm>
            <a:off x="6229225" y="3772430"/>
            <a:ext cx="2556000" cy="1800000"/>
          </a:xfrm>
          <a:solidFill>
            <a:schemeClr val="bg1">
              <a:lumMod val="85000"/>
            </a:schemeClr>
          </a:solidFill>
        </p:spPr>
        <p:txBody>
          <a:bodyPr tIns="576000" rtlCol="0">
            <a:noAutofit/>
          </a:bodyPr>
          <a:lstStyle>
            <a:lvl1pPr marL="0" indent="0" algn="ctr">
              <a:buNone/>
              <a:defRPr sz="1200"/>
            </a:lvl1pPr>
          </a:lstStyle>
          <a:p>
            <a:pPr lvl="0"/>
            <a:r>
              <a:rPr lang="en-US" noProof="0" smtClean="0"/>
              <a:t>Click icon to add picture</a:t>
            </a:r>
            <a:endParaRPr lang="en-GB" noProof="0" dirty="0"/>
          </a:p>
        </p:txBody>
      </p:sp>
      <p:sp>
        <p:nvSpPr>
          <p:cNvPr id="6" name="Slide Number Placeholder 5"/>
          <p:cNvSpPr>
            <a:spLocks noGrp="1"/>
          </p:cNvSpPr>
          <p:nvPr>
            <p:ph type="sldNum" sz="quarter" idx="15"/>
          </p:nvPr>
        </p:nvSpPr>
        <p:spPr/>
        <p:txBody>
          <a:bodyPr/>
          <a:lstStyle>
            <a:lvl1pPr>
              <a:defRPr/>
            </a:lvl1pPr>
          </a:lstStyle>
          <a:p>
            <a:fld id="{2BF4363A-310B-42B3-920F-B43B0985C0E0}" type="slidenum">
              <a:rPr lang="en-GB">
                <a:solidFill>
                  <a:srgbClr val="0C3B60"/>
                </a:solidFill>
              </a:rPr>
              <a:pPr/>
              <a:t>‹#›</a:t>
            </a:fld>
            <a:endParaRPr lang="en-GB">
              <a:solidFill>
                <a:srgbClr val="0C3B60"/>
              </a:solidFill>
            </a:endParaRPr>
          </a:p>
        </p:txBody>
      </p:sp>
    </p:spTree>
    <p:extLst>
      <p:ext uri="{BB962C8B-B14F-4D97-AF65-F5344CB8AC3E}">
        <p14:creationId xmlns:p14="http://schemas.microsoft.com/office/powerpoint/2010/main" val="19882428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Content &amp; Image v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49288" y="1989667"/>
            <a:ext cx="3132000" cy="3869265"/>
          </a:xfrm>
        </p:spPr>
        <p:txBody>
          <a:bodyPr/>
          <a:lstStyle/>
          <a:p>
            <a:pPr lvl="0"/>
            <a:r>
              <a:rPr lang="en-US" dirty="0" smtClean="0"/>
              <a:t>Click to edit Master text styles</a:t>
            </a:r>
          </a:p>
          <a:p>
            <a:pPr lvl="1"/>
            <a:r>
              <a:rPr lang="en-US" dirty="0" smtClean="0"/>
              <a:t>Second level</a:t>
            </a:r>
          </a:p>
          <a:p>
            <a:pPr lvl="2"/>
            <a:r>
              <a:rPr lang="en-US" smtClean="0"/>
              <a:t>Third level</a:t>
            </a:r>
            <a:endParaRPr lang="en-GB" dirty="0"/>
          </a:p>
        </p:txBody>
      </p:sp>
      <p:sp>
        <p:nvSpPr>
          <p:cNvPr id="4" name="Slide Number Placeholder 5"/>
          <p:cNvSpPr>
            <a:spLocks noGrp="1"/>
          </p:cNvSpPr>
          <p:nvPr>
            <p:ph type="sldNum" sz="quarter" idx="10"/>
          </p:nvPr>
        </p:nvSpPr>
        <p:spPr/>
        <p:txBody>
          <a:bodyPr/>
          <a:lstStyle>
            <a:lvl1pPr>
              <a:defRPr/>
            </a:lvl1pPr>
          </a:lstStyle>
          <a:p>
            <a:fld id="{BA7A3777-7ED7-49BA-917A-ACACAA293ACB}" type="slidenum">
              <a:rPr lang="en-GB">
                <a:solidFill>
                  <a:srgbClr val="0C3B60"/>
                </a:solidFill>
              </a:rPr>
              <a:pPr/>
              <a:t>‹#›</a:t>
            </a:fld>
            <a:endParaRPr lang="en-GB">
              <a:solidFill>
                <a:srgbClr val="0C3B60"/>
              </a:solidFill>
            </a:endParaRPr>
          </a:p>
        </p:txBody>
      </p:sp>
    </p:spTree>
    <p:extLst>
      <p:ext uri="{BB962C8B-B14F-4D97-AF65-F5344CB8AC3E}">
        <p14:creationId xmlns:p14="http://schemas.microsoft.com/office/powerpoint/2010/main" val="160697695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5"/>
          <p:cNvSpPr>
            <a:spLocks noGrp="1"/>
          </p:cNvSpPr>
          <p:nvPr>
            <p:ph type="sldNum" sz="quarter" idx="10"/>
          </p:nvPr>
        </p:nvSpPr>
        <p:spPr/>
        <p:txBody>
          <a:bodyPr/>
          <a:lstStyle>
            <a:lvl1pPr>
              <a:defRPr/>
            </a:lvl1pPr>
          </a:lstStyle>
          <a:p>
            <a:fld id="{07159DA3-6653-4B3B-870D-AC1DC0FF3266}" type="slidenum">
              <a:rPr lang="en-GB">
                <a:solidFill>
                  <a:srgbClr val="0C3B60"/>
                </a:solidFill>
              </a:rPr>
              <a:pPr/>
              <a:t>‹#›</a:t>
            </a:fld>
            <a:endParaRPr lang="en-GB">
              <a:solidFill>
                <a:srgbClr val="0C3B60"/>
              </a:solidFill>
            </a:endParaRPr>
          </a:p>
        </p:txBody>
      </p:sp>
    </p:spTree>
    <p:extLst>
      <p:ext uri="{BB962C8B-B14F-4D97-AF65-F5344CB8AC3E}">
        <p14:creationId xmlns:p14="http://schemas.microsoft.com/office/powerpoint/2010/main" val="351671293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3BC06031-8D6E-4235-AF53-EA06C3B46DA7}" type="slidenum">
              <a:rPr lang="en-GB">
                <a:solidFill>
                  <a:srgbClr val="0C3B60"/>
                </a:solidFill>
              </a:rPr>
              <a:pPr/>
              <a:t>‹#›</a:t>
            </a:fld>
            <a:endParaRPr lang="en-GB">
              <a:solidFill>
                <a:srgbClr val="0C3B60"/>
              </a:solidFill>
            </a:endParaRPr>
          </a:p>
        </p:txBody>
      </p:sp>
    </p:spTree>
    <p:extLst>
      <p:ext uri="{BB962C8B-B14F-4D97-AF65-F5344CB8AC3E}">
        <p14:creationId xmlns:p14="http://schemas.microsoft.com/office/powerpoint/2010/main" val="297855282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cs typeface="Arial" charset="0"/>
            </a:endParaRPr>
          </a:p>
        </p:txBody>
      </p:sp>
      <p:sp>
        <p:nvSpPr>
          <p:cNvPr id="5" name="Line 5"/>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cs typeface="Arial" charset="0"/>
            </a:endParaRPr>
          </a:p>
        </p:txBody>
      </p:sp>
      <p:sp>
        <p:nvSpPr>
          <p:cNvPr id="6" name="Line 6"/>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cs typeface="Arial" charset="0"/>
            </a:endParaRPr>
          </a:p>
        </p:txBody>
      </p:sp>
      <p:sp>
        <p:nvSpPr>
          <p:cNvPr id="7" name="Line 7"/>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cs typeface="Arial" charset="0"/>
            </a:endParaRPr>
          </a:p>
        </p:txBody>
      </p:sp>
      <p:sp>
        <p:nvSpPr>
          <p:cNvPr id="8" name="Line 8"/>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cs typeface="Arial" charset="0"/>
            </a:endParaRPr>
          </a:p>
        </p:txBody>
      </p:sp>
      <p:sp>
        <p:nvSpPr>
          <p:cNvPr id="9" name="Text Box 7"/>
          <p:cNvSpPr txBox="1">
            <a:spLocks noChangeArrowheads="1"/>
          </p:cNvSpPr>
          <p:nvPr/>
        </p:nvSpPr>
        <p:spPr bwMode="auto">
          <a:xfrm>
            <a:off x="1028700" y="3216275"/>
            <a:ext cx="1439863" cy="1238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7994" tIns="10797" rIns="17994" bIns="10797">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r>
              <a:rPr lang="en-GB" sz="1000" b="1" smtClean="0">
                <a:solidFill>
                  <a:srgbClr val="000000"/>
                </a:solidFill>
                <a:cs typeface="Arial" charset="0"/>
              </a:rPr>
              <a:t>Place your chosen image here. The four corners must just cover the arrow tips. For covers, the three pictures should be the same size and in a straight line.   </a:t>
            </a:r>
            <a:endParaRPr lang="en-GB" sz="2800" b="1" smtClean="0">
              <a:solidFill>
                <a:srgbClr val="0079C1"/>
              </a:solidFill>
              <a:cs typeface="Arial" charset="0"/>
            </a:endParaRPr>
          </a:p>
        </p:txBody>
      </p:sp>
      <p:pic>
        <p:nvPicPr>
          <p:cNvPr id="10" name="Picture 10" descr="National_Grid_logo_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smtClean="0"/>
              <a:t>Click to edit Master title style</a:t>
            </a:r>
          </a:p>
        </p:txBody>
      </p:sp>
      <p:sp>
        <p:nvSpPr>
          <p:cNvPr id="27652" name="Rectangle 4"/>
          <p:cNvSpPr>
            <a:spLocks noGrp="1" noChangeArrowheads="1"/>
          </p:cNvSpPr>
          <p:nvPr>
            <p:ph type="subTitle" sz="quarter" idx="1"/>
          </p:nvPr>
        </p:nvSpPr>
        <p:spPr>
          <a:xfrm>
            <a:off x="571500" y="5164138"/>
            <a:ext cx="8043863" cy="5032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332613888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2800" b="1">
              <a:solidFill>
                <a:srgbClr val="0079C1"/>
              </a:solidFill>
            </a:endParaRPr>
          </a:p>
        </p:txBody>
      </p:sp>
      <p:sp>
        <p:nvSpPr>
          <p:cNvPr id="5" name="Line 36"/>
          <p:cNvSpPr>
            <a:spLocks noChangeShapeType="1"/>
          </p:cNvSpPr>
          <p:nvPr userDrawn="1"/>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6" name="Line 39"/>
          <p:cNvSpPr>
            <a:spLocks noChangeShapeType="1"/>
          </p:cNvSpPr>
          <p:nvPr userDrawn="1"/>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7" name="Line 40"/>
          <p:cNvSpPr>
            <a:spLocks noChangeShapeType="1"/>
          </p:cNvSpPr>
          <p:nvPr userDrawn="1"/>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8" name="Line 41"/>
          <p:cNvSpPr>
            <a:spLocks noChangeShapeType="1"/>
          </p:cNvSpPr>
          <p:nvPr userDrawn="1"/>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9" name="Text Box 7"/>
          <p:cNvSpPr txBox="1">
            <a:spLocks noChangeArrowheads="1"/>
          </p:cNvSpPr>
          <p:nvPr userDrawn="1"/>
        </p:nvSpPr>
        <p:spPr bwMode="auto">
          <a:xfrm>
            <a:off x="1028700" y="3216275"/>
            <a:ext cx="1439863" cy="1241425"/>
          </a:xfrm>
          <a:prstGeom prst="rect">
            <a:avLst/>
          </a:prstGeom>
          <a:solidFill>
            <a:schemeClr val="bg1"/>
          </a:solidFill>
          <a:ln>
            <a:noFill/>
          </a:ln>
          <a:ex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defRPr/>
            </a:pPr>
            <a:r>
              <a:rPr lang="en-GB" sz="1000" smtClean="0">
                <a:solidFill>
                  <a:srgbClr val="000000"/>
                </a:solidFill>
              </a:rPr>
              <a:t>Place your chosen image here. The four corners must just cover the arrow tips. For covers, the three pictures should be the same size and in a straight line.   </a:t>
            </a:r>
            <a:endParaRPr lang="en-GB" smtClean="0"/>
          </a:p>
        </p:txBody>
      </p:sp>
      <p:pic>
        <p:nvPicPr>
          <p:cNvPr id="10" name="Picture 44" descr="National_Grid_logo_blu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smtClean="0"/>
              <a:t>Click to edit Master title style</a:t>
            </a:r>
          </a:p>
        </p:txBody>
      </p:sp>
      <p:sp>
        <p:nvSpPr>
          <p:cNvPr id="43023" name="Rectangle 15"/>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149382822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8DE86E0D-D099-4D1B-8049-3E435A7B2923}" type="datetimeFigureOut">
              <a:rPr lang="en-US"/>
              <a:pPr>
                <a:defRPr/>
              </a:pPr>
              <a:t>11/7/2014</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8825629A-BEF5-4D8B-9C70-9CA2715A5176}" type="slidenum">
              <a:rPr lang="en-US"/>
              <a:pPr>
                <a:defRPr/>
              </a:pPr>
              <a:t>‹#›</a:t>
            </a:fld>
            <a:endParaRPr lang="en-US"/>
          </a:p>
        </p:txBody>
      </p:sp>
    </p:spTree>
    <p:extLst>
      <p:ext uri="{BB962C8B-B14F-4D97-AF65-F5344CB8AC3E}">
        <p14:creationId xmlns:p14="http://schemas.microsoft.com/office/powerpoint/2010/main" val="1253648339"/>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86BE298A-31E5-41B1-BC6D-98529642D150}" type="datetimeFigureOut">
              <a:rPr lang="en-US"/>
              <a:pPr>
                <a:defRPr/>
              </a:pPr>
              <a:t>11/7/2014</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FFBC76E2-4524-4E35-A72C-C96E8A463823}" type="slidenum">
              <a:rPr lang="en-US"/>
              <a:pPr>
                <a:defRPr/>
              </a:pPr>
              <a:t>‹#›</a:t>
            </a:fld>
            <a:endParaRPr lang="en-US"/>
          </a:p>
        </p:txBody>
      </p:sp>
    </p:spTree>
    <p:extLst>
      <p:ext uri="{BB962C8B-B14F-4D97-AF65-F5344CB8AC3E}">
        <p14:creationId xmlns:p14="http://schemas.microsoft.com/office/powerpoint/2010/main" val="581767579"/>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fld id="{F16AA08B-77DF-4C80-A508-8E998F6D0DAA}" type="datetimeFigureOut">
              <a:rPr lang="en-US"/>
              <a:pPr>
                <a:defRPr/>
              </a:pPr>
              <a:t>11/7/2014</a:t>
            </a:fld>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3D2097AC-C9EE-45D4-8FD2-422559CEB8DB}" type="slidenum">
              <a:rPr lang="en-US"/>
              <a:pPr>
                <a:defRPr/>
              </a:pPr>
              <a:t>‹#›</a:t>
            </a:fld>
            <a:endParaRPr lang="en-US"/>
          </a:p>
        </p:txBody>
      </p:sp>
    </p:spTree>
    <p:extLst>
      <p:ext uri="{BB962C8B-B14F-4D97-AF65-F5344CB8AC3E}">
        <p14:creationId xmlns:p14="http://schemas.microsoft.com/office/powerpoint/2010/main" val="2681204248"/>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fld id="{2F4BD455-C0BF-4305-86CD-BC6DC51E7167}" type="datetimeFigureOut">
              <a:rPr lang="en-US"/>
              <a:pPr>
                <a:defRPr/>
              </a:pPr>
              <a:t>11/7/2014</a:t>
            </a:fld>
            <a:endParaRPr lang="en-US"/>
          </a:p>
        </p:txBody>
      </p:sp>
      <p:sp>
        <p:nvSpPr>
          <p:cNvPr id="8" name="Rectangle 3"/>
          <p:cNvSpPr>
            <a:spLocks noGrp="1" noChangeArrowheads="1"/>
          </p:cNvSpPr>
          <p:nvPr>
            <p:ph type="ftr" sz="quarter" idx="11"/>
          </p:nvPr>
        </p:nvSpPr>
        <p:spPr>
          <a:ln/>
        </p:spPr>
        <p:txBody>
          <a:bodyPr/>
          <a:lstStyle>
            <a:lvl1pPr>
              <a:defRPr/>
            </a:lvl1pPr>
          </a:lstStyle>
          <a:p>
            <a:pPr>
              <a:defRPr/>
            </a:pPr>
            <a:endParaRPr lang="en-US"/>
          </a:p>
        </p:txBody>
      </p:sp>
      <p:sp>
        <p:nvSpPr>
          <p:cNvPr id="9" name="Rectangle 4"/>
          <p:cNvSpPr>
            <a:spLocks noGrp="1" noChangeArrowheads="1"/>
          </p:cNvSpPr>
          <p:nvPr>
            <p:ph type="sldNum" sz="quarter" idx="12"/>
          </p:nvPr>
        </p:nvSpPr>
        <p:spPr>
          <a:ln/>
        </p:spPr>
        <p:txBody>
          <a:bodyPr/>
          <a:lstStyle>
            <a:lvl1pPr>
              <a:defRPr/>
            </a:lvl1pPr>
          </a:lstStyle>
          <a:p>
            <a:pPr>
              <a:defRPr/>
            </a:pPr>
            <a:fld id="{22B32D92-D11D-4955-B818-C5C0BF0EE4A6}" type="slidenum">
              <a:rPr lang="en-US"/>
              <a:pPr>
                <a:defRPr/>
              </a:pPr>
              <a:t>‹#›</a:t>
            </a:fld>
            <a:endParaRPr lang="en-US"/>
          </a:p>
        </p:txBody>
      </p:sp>
    </p:spTree>
    <p:extLst>
      <p:ext uri="{BB962C8B-B14F-4D97-AF65-F5344CB8AC3E}">
        <p14:creationId xmlns:p14="http://schemas.microsoft.com/office/powerpoint/2010/main" val="3439080983"/>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fld id="{A1401E40-7CE3-4CF7-BE39-A51B10E47B02}" type="datetimeFigureOut">
              <a:rPr lang="en-US"/>
              <a:pPr>
                <a:defRPr/>
              </a:pPr>
              <a:t>11/7/2014</a:t>
            </a:fld>
            <a:endParaRPr lang="en-US"/>
          </a:p>
        </p:txBody>
      </p:sp>
      <p:sp>
        <p:nvSpPr>
          <p:cNvPr id="4" name="Rectangle 3"/>
          <p:cNvSpPr>
            <a:spLocks noGrp="1" noChangeArrowheads="1"/>
          </p:cNvSpPr>
          <p:nvPr>
            <p:ph type="ftr" sz="quarter" idx="11"/>
          </p:nvPr>
        </p:nvSpPr>
        <p:spPr>
          <a:ln/>
        </p:spPr>
        <p:txBody>
          <a:bodyPr/>
          <a:lstStyle>
            <a:lvl1pPr>
              <a:defRPr/>
            </a:lvl1pPr>
          </a:lstStyle>
          <a:p>
            <a:pPr>
              <a:defRPr/>
            </a:pPr>
            <a:endParaRPr lang="en-US"/>
          </a:p>
        </p:txBody>
      </p:sp>
      <p:sp>
        <p:nvSpPr>
          <p:cNvPr id="5" name="Rectangle 4"/>
          <p:cNvSpPr>
            <a:spLocks noGrp="1" noChangeArrowheads="1"/>
          </p:cNvSpPr>
          <p:nvPr>
            <p:ph type="sldNum" sz="quarter" idx="12"/>
          </p:nvPr>
        </p:nvSpPr>
        <p:spPr>
          <a:ln/>
        </p:spPr>
        <p:txBody>
          <a:bodyPr/>
          <a:lstStyle>
            <a:lvl1pPr>
              <a:defRPr/>
            </a:lvl1pPr>
          </a:lstStyle>
          <a:p>
            <a:pPr>
              <a:defRPr/>
            </a:pPr>
            <a:fld id="{3919152F-B030-4549-96B3-AE5334D2E325}" type="slidenum">
              <a:rPr lang="en-US"/>
              <a:pPr>
                <a:defRPr/>
              </a:pPr>
              <a:t>‹#›</a:t>
            </a:fld>
            <a:endParaRPr lang="en-US"/>
          </a:p>
        </p:txBody>
      </p:sp>
    </p:spTree>
    <p:extLst>
      <p:ext uri="{BB962C8B-B14F-4D97-AF65-F5344CB8AC3E}">
        <p14:creationId xmlns:p14="http://schemas.microsoft.com/office/powerpoint/2010/main" val="3993639121"/>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B7FFAE6E-C481-4C64-8F17-5C0F43D538FB}" type="datetimeFigureOut">
              <a:rPr lang="en-US"/>
              <a:pPr>
                <a:defRPr/>
              </a:pPr>
              <a:t>11/7/2014</a:t>
            </a:fld>
            <a:endParaRPr lang="en-US"/>
          </a:p>
        </p:txBody>
      </p:sp>
      <p:sp>
        <p:nvSpPr>
          <p:cNvPr id="3" name="Rectangle 3"/>
          <p:cNvSpPr>
            <a:spLocks noGrp="1" noChangeArrowheads="1"/>
          </p:cNvSpPr>
          <p:nvPr>
            <p:ph type="ftr" sz="quarter" idx="11"/>
          </p:nvPr>
        </p:nvSpPr>
        <p:spPr>
          <a:ln/>
        </p:spPr>
        <p:txBody>
          <a:bodyPr/>
          <a:lstStyle>
            <a:lvl1pPr>
              <a:defRPr/>
            </a:lvl1pPr>
          </a:lstStyle>
          <a:p>
            <a:pPr>
              <a:defRPr/>
            </a:pPr>
            <a:endParaRPr lang="en-US"/>
          </a:p>
        </p:txBody>
      </p:sp>
      <p:sp>
        <p:nvSpPr>
          <p:cNvPr id="4" name="Rectangle 4"/>
          <p:cNvSpPr>
            <a:spLocks noGrp="1" noChangeArrowheads="1"/>
          </p:cNvSpPr>
          <p:nvPr>
            <p:ph type="sldNum" sz="quarter" idx="12"/>
          </p:nvPr>
        </p:nvSpPr>
        <p:spPr>
          <a:ln/>
        </p:spPr>
        <p:txBody>
          <a:bodyPr/>
          <a:lstStyle>
            <a:lvl1pPr>
              <a:defRPr/>
            </a:lvl1pPr>
          </a:lstStyle>
          <a:p>
            <a:pPr>
              <a:defRPr/>
            </a:pPr>
            <a:fld id="{FF52863B-CECA-4563-9287-2CC329931B85}" type="slidenum">
              <a:rPr lang="en-US"/>
              <a:pPr>
                <a:defRPr/>
              </a:pPr>
              <a:t>‹#›</a:t>
            </a:fld>
            <a:endParaRPr lang="en-US"/>
          </a:p>
        </p:txBody>
      </p:sp>
    </p:spTree>
    <p:extLst>
      <p:ext uri="{BB962C8B-B14F-4D97-AF65-F5344CB8AC3E}">
        <p14:creationId xmlns:p14="http://schemas.microsoft.com/office/powerpoint/2010/main" val="2916442669"/>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4C33E05E-4448-4EFF-8726-765652FA7B65}" type="datetimeFigureOut">
              <a:rPr lang="en-US"/>
              <a:pPr>
                <a:defRPr/>
              </a:pPr>
              <a:t>11/7/2014</a:t>
            </a:fld>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A2EE69EF-9D2D-46E8-94A4-B94059309A6D}" type="slidenum">
              <a:rPr lang="en-US"/>
              <a:pPr>
                <a:defRPr/>
              </a:pPr>
              <a:t>‹#›</a:t>
            </a:fld>
            <a:endParaRPr lang="en-US"/>
          </a:p>
        </p:txBody>
      </p:sp>
    </p:spTree>
    <p:extLst>
      <p:ext uri="{BB962C8B-B14F-4D97-AF65-F5344CB8AC3E}">
        <p14:creationId xmlns:p14="http://schemas.microsoft.com/office/powerpoint/2010/main" val="3426451961"/>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BA9A6FD6-D785-49A1-BBA2-AFC240206C59}" type="datetimeFigureOut">
              <a:rPr lang="en-US"/>
              <a:pPr>
                <a:defRPr/>
              </a:pPr>
              <a:t>11/7/2014</a:t>
            </a:fld>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620F468B-3CE4-4588-AE92-3B225FCEA627}" type="slidenum">
              <a:rPr lang="en-US"/>
              <a:pPr>
                <a:defRPr/>
              </a:pPr>
              <a:t>‹#›</a:t>
            </a:fld>
            <a:endParaRPr lang="en-US"/>
          </a:p>
        </p:txBody>
      </p:sp>
    </p:spTree>
    <p:extLst>
      <p:ext uri="{BB962C8B-B14F-4D97-AF65-F5344CB8AC3E}">
        <p14:creationId xmlns:p14="http://schemas.microsoft.com/office/powerpoint/2010/main" val="1530042320"/>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7292729C-F494-45EF-B515-A45A62E51B66}" type="datetimeFigureOut">
              <a:rPr lang="en-US"/>
              <a:pPr>
                <a:defRPr/>
              </a:pPr>
              <a:t>11/7/2014</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B9FC488A-A0DC-4510-97BB-4D2A56DE173C}" type="slidenum">
              <a:rPr lang="en-US"/>
              <a:pPr>
                <a:defRPr/>
              </a:pPr>
              <a:t>‹#›</a:t>
            </a:fld>
            <a:endParaRPr lang="en-US"/>
          </a:p>
        </p:txBody>
      </p:sp>
    </p:spTree>
    <p:extLst>
      <p:ext uri="{BB962C8B-B14F-4D97-AF65-F5344CB8AC3E}">
        <p14:creationId xmlns:p14="http://schemas.microsoft.com/office/powerpoint/2010/main" val="684665859"/>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3C41BABF-D0A5-4200-9EF2-B15D93DFCDDE}" type="datetimeFigureOut">
              <a:rPr lang="en-US"/>
              <a:pPr>
                <a:defRPr/>
              </a:pPr>
              <a:t>11/7/2014</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2EFB909A-A2AD-494F-8194-84220CE2FC79}" type="slidenum">
              <a:rPr lang="en-US"/>
              <a:pPr>
                <a:defRPr/>
              </a:pPr>
              <a:t>‹#›</a:t>
            </a:fld>
            <a:endParaRPr lang="en-US"/>
          </a:p>
        </p:txBody>
      </p:sp>
    </p:spTree>
    <p:extLst>
      <p:ext uri="{BB962C8B-B14F-4D97-AF65-F5344CB8AC3E}">
        <p14:creationId xmlns:p14="http://schemas.microsoft.com/office/powerpoint/2010/main" val="225606540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fld id="{612269B0-1960-4EC4-B568-A98C5F3E4B5B}" type="datetime1">
              <a:rPr lang="en-US"/>
              <a:pPr>
                <a:defRPr/>
              </a:pPr>
              <a:t>11/7/2014</a:t>
            </a:fld>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DD97938E-A39B-4D2E-82CC-93A46B355598}" type="slidenum">
              <a:rPr lang="en-US"/>
              <a:pPr>
                <a:defRPr/>
              </a:pPr>
              <a:t>‹#›</a:t>
            </a:fld>
            <a:endParaRPr lang="en-US"/>
          </a:p>
        </p:txBody>
      </p:sp>
    </p:spTree>
    <p:extLst>
      <p:ext uri="{BB962C8B-B14F-4D97-AF65-F5344CB8AC3E}">
        <p14:creationId xmlns:p14="http://schemas.microsoft.com/office/powerpoint/2010/main" val="1463859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fld id="{6772ED17-DF4C-439A-8D05-AFA0D27C26AC}" type="datetime1">
              <a:rPr lang="en-US"/>
              <a:pPr>
                <a:defRPr/>
              </a:pPr>
              <a:t>11/7/2014</a:t>
            </a:fld>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055A3570-C33C-462F-8A7A-C90AD2B032FD}" type="slidenum">
              <a:rPr lang="en-US"/>
              <a:pPr>
                <a:defRPr/>
              </a:pPr>
              <a:t>‹#›</a:t>
            </a:fld>
            <a:endParaRPr lang="en-US"/>
          </a:p>
        </p:txBody>
      </p:sp>
    </p:spTree>
    <p:extLst>
      <p:ext uri="{BB962C8B-B14F-4D97-AF65-F5344CB8AC3E}">
        <p14:creationId xmlns:p14="http://schemas.microsoft.com/office/powerpoint/2010/main" val="2220128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fld id="{CACC5359-9B61-440F-8C00-FE97BEC0AE6D}" type="datetime1">
              <a:rPr lang="en-US"/>
              <a:pPr>
                <a:defRPr/>
              </a:pPr>
              <a:t>11/7/2014</a:t>
            </a:fld>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427FE2E1-642C-47CB-9461-241070164619}" type="slidenum">
              <a:rPr lang="en-US"/>
              <a:pPr>
                <a:defRPr/>
              </a:pPr>
              <a:t>‹#›</a:t>
            </a:fld>
            <a:endParaRPr lang="en-US"/>
          </a:p>
        </p:txBody>
      </p:sp>
    </p:spTree>
    <p:extLst>
      <p:ext uri="{BB962C8B-B14F-4D97-AF65-F5344CB8AC3E}">
        <p14:creationId xmlns:p14="http://schemas.microsoft.com/office/powerpoint/2010/main" val="3146809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fld id="{19432F08-E919-4417-96F9-5F4E37F898A6}" type="datetime1">
              <a:rPr lang="en-US"/>
              <a:pPr>
                <a:defRPr/>
              </a:pPr>
              <a:t>11/7/2014</a:t>
            </a:fld>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071D178E-8F83-4DE3-88C9-C510139DC1E9}" type="slidenum">
              <a:rPr lang="en-US"/>
              <a:pPr>
                <a:defRPr/>
              </a:pPr>
              <a:t>‹#›</a:t>
            </a:fld>
            <a:endParaRPr lang="en-US"/>
          </a:p>
        </p:txBody>
      </p:sp>
    </p:spTree>
    <p:extLst>
      <p:ext uri="{BB962C8B-B14F-4D97-AF65-F5344CB8AC3E}">
        <p14:creationId xmlns:p14="http://schemas.microsoft.com/office/powerpoint/2010/main" val="2299408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fld id="{960D2C6E-8C0A-4967-97E0-7C42BDE8E8FE}" type="datetime1">
              <a:rPr lang="en-US"/>
              <a:pPr>
                <a:defRPr/>
              </a:pPr>
              <a:t>11/7/2014</a:t>
            </a:fld>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D206721A-B7C3-4784-9A96-95F22528490D}" type="slidenum">
              <a:rPr lang="en-US"/>
              <a:pPr>
                <a:defRPr/>
              </a:pPr>
              <a:t>‹#›</a:t>
            </a:fld>
            <a:endParaRPr lang="en-US"/>
          </a:p>
        </p:txBody>
      </p:sp>
    </p:spTree>
    <p:extLst>
      <p:ext uri="{BB962C8B-B14F-4D97-AF65-F5344CB8AC3E}">
        <p14:creationId xmlns:p14="http://schemas.microsoft.com/office/powerpoint/2010/main" val="1640160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fld id="{B1767E61-610F-47C8-B29E-ED80A505B648}" type="datetime1">
              <a:rPr lang="en-US"/>
              <a:pPr>
                <a:defRPr/>
              </a:pPr>
              <a:t>11/7/2014</a:t>
            </a:fld>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EB753D7E-4CBF-4927-9E6A-098C80A23154}" type="slidenum">
              <a:rPr lang="en-US"/>
              <a:pPr>
                <a:defRPr/>
              </a:pPr>
              <a:t>‹#›</a:t>
            </a:fld>
            <a:endParaRPr lang="en-US"/>
          </a:p>
        </p:txBody>
      </p:sp>
    </p:spTree>
    <p:extLst>
      <p:ext uri="{BB962C8B-B14F-4D97-AF65-F5344CB8AC3E}">
        <p14:creationId xmlns:p14="http://schemas.microsoft.com/office/powerpoint/2010/main" val="3030947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fld id="{0610B7AD-117A-4CDD-8486-21D9610F8145}" type="datetime1">
              <a:rPr lang="en-US"/>
              <a:pPr>
                <a:defRPr/>
              </a:pPr>
              <a:t>11/7/2014</a:t>
            </a:fld>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147C9F6D-9464-457D-8287-DE14832946FA}" type="slidenum">
              <a:rPr lang="en-US"/>
              <a:pPr>
                <a:defRPr/>
              </a:pPr>
              <a:t>‹#›</a:t>
            </a:fld>
            <a:endParaRPr lang="en-US" dirty="0"/>
          </a:p>
        </p:txBody>
      </p:sp>
    </p:spTree>
    <p:extLst>
      <p:ext uri="{BB962C8B-B14F-4D97-AF65-F5344CB8AC3E}">
        <p14:creationId xmlns:p14="http://schemas.microsoft.com/office/powerpoint/2010/main" val="1943767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fld id="{35F1BC89-5D8E-485F-828A-A54915C2AD1C}" type="datetime1">
              <a:rPr lang="en-US"/>
              <a:pPr>
                <a:defRPr/>
              </a:pPr>
              <a:t>11/7/2014</a:t>
            </a:fld>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3B5161DA-1563-466B-85E6-BE3E662CE8C3}" type="slidenum">
              <a:rPr lang="en-US"/>
              <a:pPr>
                <a:defRPr/>
              </a:pPr>
              <a:t>‹#›</a:t>
            </a:fld>
            <a:endParaRPr lang="en-US"/>
          </a:p>
        </p:txBody>
      </p:sp>
    </p:spTree>
    <p:extLst>
      <p:ext uri="{BB962C8B-B14F-4D97-AF65-F5344CB8AC3E}">
        <p14:creationId xmlns:p14="http://schemas.microsoft.com/office/powerpoint/2010/main" val="378688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fld id="{0392BEDD-DF14-4FCA-87BD-069176E924E9}" type="datetime1">
              <a:rPr lang="en-US"/>
              <a:pPr>
                <a:defRPr/>
              </a:pPr>
              <a:t>11/7/2014</a:t>
            </a:fld>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8085F451-2BAE-4B5C-A4FB-F9E2AC4E1DC7}" type="slidenum">
              <a:rPr lang="en-US"/>
              <a:pPr>
                <a:defRPr/>
              </a:pPr>
              <a:t>‹#›</a:t>
            </a:fld>
            <a:endParaRPr lang="en-US"/>
          </a:p>
        </p:txBody>
      </p:sp>
    </p:spTree>
    <p:extLst>
      <p:ext uri="{BB962C8B-B14F-4D97-AF65-F5344CB8AC3E}">
        <p14:creationId xmlns:p14="http://schemas.microsoft.com/office/powerpoint/2010/main" val="658234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fld id="{B6650784-3A9F-4EA1-A820-AAC57E2C66D9}" type="datetime1">
              <a:rPr lang="en-US"/>
              <a:pPr>
                <a:defRPr/>
              </a:pPr>
              <a:t>11/7/2014</a:t>
            </a:fld>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16041CFC-BE48-4A9A-97E8-26B3CF849F16}" type="slidenum">
              <a:rPr lang="en-US"/>
              <a:pPr>
                <a:defRPr/>
              </a:pPr>
              <a:t>‹#›</a:t>
            </a:fld>
            <a:endParaRPr lang="en-US"/>
          </a:p>
        </p:txBody>
      </p:sp>
    </p:spTree>
    <p:extLst>
      <p:ext uri="{BB962C8B-B14F-4D97-AF65-F5344CB8AC3E}">
        <p14:creationId xmlns:p14="http://schemas.microsoft.com/office/powerpoint/2010/main" val="41483777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fld id="{D993C629-FC1C-4659-96B7-C9FA17C7B9F0}" type="datetime1">
              <a:rPr lang="en-US"/>
              <a:pPr>
                <a:defRPr/>
              </a:pPr>
              <a:t>11/7/2014</a:t>
            </a:fld>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9C9AF9E2-9102-4987-8F07-E6728E2213E6}" type="slidenum">
              <a:rPr lang="en-US"/>
              <a:pPr>
                <a:defRPr/>
              </a:pPr>
              <a:t>‹#›</a:t>
            </a:fld>
            <a:endParaRPr lang="en-US"/>
          </a:p>
        </p:txBody>
      </p:sp>
    </p:spTree>
    <p:extLst>
      <p:ext uri="{BB962C8B-B14F-4D97-AF65-F5344CB8AC3E}">
        <p14:creationId xmlns:p14="http://schemas.microsoft.com/office/powerpoint/2010/main" val="3132910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593725" y="1485900"/>
            <a:ext cx="396875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93725" y="3886200"/>
            <a:ext cx="396875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71487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fld id="{B87003DC-5F87-4E1D-A2A2-3C76B2471BAE}" type="datetime1">
              <a:rPr lang="en-US"/>
              <a:pPr>
                <a:defRPr/>
              </a:pPr>
              <a:t>11/7/2014</a:t>
            </a:fld>
            <a:endParaRPr lang="en-US"/>
          </a:p>
        </p:txBody>
      </p:sp>
      <p:sp>
        <p:nvSpPr>
          <p:cNvPr id="7" name="Rectangle 5"/>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8" name="Rectangle 6"/>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62065BEC-9784-4A14-A89F-EEF07F170A71}" type="slidenum">
              <a:rPr lang="en-US"/>
              <a:pPr>
                <a:defRPr/>
              </a:pPr>
              <a:t>‹#›</a:t>
            </a:fld>
            <a:endParaRPr lang="en-US"/>
          </a:p>
        </p:txBody>
      </p:sp>
    </p:spTree>
    <p:extLst>
      <p:ext uri="{BB962C8B-B14F-4D97-AF65-F5344CB8AC3E}">
        <p14:creationId xmlns:p14="http://schemas.microsoft.com/office/powerpoint/2010/main" val="1693929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2800" b="1">
              <a:solidFill>
                <a:srgbClr val="0079C1"/>
              </a:solidFill>
            </a:endParaRPr>
          </a:p>
        </p:txBody>
      </p:sp>
      <p:sp>
        <p:nvSpPr>
          <p:cNvPr id="5" name="Line 36"/>
          <p:cNvSpPr>
            <a:spLocks noChangeShapeType="1"/>
          </p:cNvSpPr>
          <p:nvPr userDrawn="1"/>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6" name="Line 39"/>
          <p:cNvSpPr>
            <a:spLocks noChangeShapeType="1"/>
          </p:cNvSpPr>
          <p:nvPr userDrawn="1"/>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7" name="Line 40"/>
          <p:cNvSpPr>
            <a:spLocks noChangeShapeType="1"/>
          </p:cNvSpPr>
          <p:nvPr userDrawn="1"/>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8" name="Line 41"/>
          <p:cNvSpPr>
            <a:spLocks noChangeShapeType="1"/>
          </p:cNvSpPr>
          <p:nvPr userDrawn="1"/>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9" name="Text Box 7"/>
          <p:cNvSpPr txBox="1">
            <a:spLocks noChangeArrowheads="1"/>
          </p:cNvSpPr>
          <p:nvPr userDrawn="1"/>
        </p:nvSpPr>
        <p:spPr bwMode="auto">
          <a:xfrm>
            <a:off x="1028700" y="3216275"/>
            <a:ext cx="1439863" cy="1241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defRPr/>
            </a:pPr>
            <a:r>
              <a:rPr lang="en-GB" sz="1000" smtClean="0">
                <a:solidFill>
                  <a:srgbClr val="000000"/>
                </a:solidFill>
              </a:rPr>
              <a:t>Place your chosen image here. The four corners must just cover the arrow tips. For covers, the three pictures should be the same size and in a straight line.   </a:t>
            </a:r>
            <a:endParaRPr lang="en-GB" smtClean="0"/>
          </a:p>
        </p:txBody>
      </p:sp>
      <p:pic>
        <p:nvPicPr>
          <p:cNvPr id="10" name="Picture 44" descr="National_Grid_logo_blu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p:spPr>
        <p:txBody>
          <a:bodyPr anchor="ctr"/>
          <a:lstStyle>
            <a:lvl1pPr>
              <a:defRPr/>
            </a:lvl1pPr>
          </a:lstStyle>
          <a:p>
            <a:r>
              <a:rPr lang="en-US"/>
              <a:t>Click to edit Master title style</a:t>
            </a:r>
          </a:p>
        </p:txBody>
      </p:sp>
      <p:sp>
        <p:nvSpPr>
          <p:cNvPr id="43023" name="Rectangle 15"/>
          <p:cNvSpPr>
            <a:spLocks noGrp="1" noChangeArrowheads="1"/>
          </p:cNvSpPr>
          <p:nvPr>
            <p:ph type="subTitle" sz="quarter" idx="1"/>
          </p:nvPr>
        </p:nvSpPr>
        <p:spPr>
          <a:xfrm>
            <a:off x="571500" y="5164138"/>
            <a:ext cx="8043863" cy="503237"/>
          </a:xfrm>
        </p:spPr>
        <p:txBody>
          <a:bodyPr/>
          <a:lstStyle>
            <a:lvl1pPr marL="0" indent="0">
              <a:spcBef>
                <a:spcPct val="20000"/>
              </a:spcBef>
              <a:spcAft>
                <a:spcPct val="0"/>
              </a:spcAft>
              <a:buFont typeface="Wingdings" pitchFamily="2" charset="2"/>
              <a:buNone/>
              <a:defRPr sz="2000">
                <a:solidFill>
                  <a:schemeClr val="bg1"/>
                </a:solidFill>
              </a:defRPr>
            </a:lvl1pPr>
          </a:lstStyle>
          <a:p>
            <a:r>
              <a:rPr lang="en-US"/>
              <a:t>Click to edit Master subtitle style</a:t>
            </a:r>
          </a:p>
        </p:txBody>
      </p:sp>
    </p:spTree>
    <p:extLst>
      <p:ext uri="{BB962C8B-B14F-4D97-AF65-F5344CB8AC3E}">
        <p14:creationId xmlns:p14="http://schemas.microsoft.com/office/powerpoint/2010/main" val="33190768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355F831-8D76-4F8F-8653-5CF330A5F663}" type="datetime1">
              <a:rPr lang="en-US">
                <a:solidFill>
                  <a:srgbClr val="000000"/>
                </a:solidFill>
              </a:rPr>
              <a:pPr>
                <a:defRPr/>
              </a:pPr>
              <a:t>11/7/2014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9BD370-2E2A-45F4-8B6A-0C7C3DCEB1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34447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D5ECE41-AC9A-43D6-BC5D-EF30B393F516}" type="datetime1">
              <a:rPr lang="en-US">
                <a:solidFill>
                  <a:srgbClr val="000000"/>
                </a:solidFill>
              </a:rPr>
              <a:pPr>
                <a:defRPr/>
              </a:pPr>
              <a:t>11/7/2014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2D80F2-326D-4A31-A1D0-5BFF299781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26284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F03B8C9B-9842-42CA-8E8C-B9C91A8A1D7B}" type="datetime1">
              <a:rPr lang="en-US">
                <a:solidFill>
                  <a:srgbClr val="000000"/>
                </a:solidFill>
              </a:rPr>
              <a:pPr>
                <a:defRPr/>
              </a:pPr>
              <a:t>11/7/2014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486CD97-30A1-4146-A58F-27A71AA3F6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80164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7BEB58F1-096A-4E77-8733-90B7A0D676ED}" type="datetime1">
              <a:rPr lang="en-US">
                <a:solidFill>
                  <a:srgbClr val="000000"/>
                </a:solidFill>
              </a:rPr>
              <a:pPr>
                <a:defRPr/>
              </a:pPr>
              <a:t>11/7/2014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66DC56C-E8A2-42E4-9A74-9588DEF0CA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0059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fld id="{596A6A7E-7FC3-429B-98C5-4B3A57CC3095}" type="datetime1">
              <a:rPr lang="en-US"/>
              <a:pPr>
                <a:defRPr/>
              </a:pPr>
              <a:t>11/7/2014</a:t>
            </a:fld>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74184D0D-367E-47F0-B66E-90B079716E70}" type="slidenum">
              <a:rPr lang="en-US"/>
              <a:pPr>
                <a:defRPr/>
              </a:pPr>
              <a:t>‹#›</a:t>
            </a:fld>
            <a:endParaRPr lang="en-US" dirty="0"/>
          </a:p>
        </p:txBody>
      </p:sp>
    </p:spTree>
    <p:extLst>
      <p:ext uri="{BB962C8B-B14F-4D97-AF65-F5344CB8AC3E}">
        <p14:creationId xmlns:p14="http://schemas.microsoft.com/office/powerpoint/2010/main" val="4255617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367E6680-BEBC-4C9A-8B79-C8255AA69D70}" type="datetime1">
              <a:rPr lang="en-US">
                <a:solidFill>
                  <a:srgbClr val="000000"/>
                </a:solidFill>
              </a:rPr>
              <a:pPr>
                <a:defRPr/>
              </a:pPr>
              <a:t>11/7/2014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37DFEFB-0CB1-459C-9F52-33581455B5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5918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AF67461-6F5D-4108-8103-979DE0626EB8}" type="datetime1">
              <a:rPr lang="en-US">
                <a:solidFill>
                  <a:srgbClr val="000000"/>
                </a:solidFill>
              </a:rPr>
              <a:pPr>
                <a:defRPr/>
              </a:pPr>
              <a:t>11/7/2014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927797A-F3AC-4F27-AAA1-8007283D95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4163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3D7D367-375D-4F07-B77F-B11B1CC90260}" type="datetime1">
              <a:rPr lang="en-US">
                <a:solidFill>
                  <a:srgbClr val="000000"/>
                </a:solidFill>
              </a:rPr>
              <a:pPr>
                <a:defRPr/>
              </a:pPr>
              <a:t>11/7/2014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99384C-5C0A-4574-A3E7-CEC53BE0D8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36718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E2F8672-EC2C-47BD-AACE-B631074F2722}" type="datetime1">
              <a:rPr lang="en-US">
                <a:solidFill>
                  <a:srgbClr val="000000"/>
                </a:solidFill>
              </a:rPr>
              <a:pPr>
                <a:defRPr/>
              </a:pPr>
              <a:t>11/7/2014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23442D-46CE-4C38-8C76-4154A79500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0684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C919295C-C732-4F5D-AABC-3C7E82C2C728}" type="datetime1">
              <a:rPr lang="en-US">
                <a:solidFill>
                  <a:srgbClr val="000000"/>
                </a:solidFill>
              </a:rPr>
              <a:pPr>
                <a:defRPr/>
              </a:pPr>
              <a:t>11/7/2014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46CB2E-8549-4F34-884A-C6AE3F42A2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87918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76193250-233A-406C-AF5A-DAD9EB179B31}" type="datetime1">
              <a:rPr lang="en-US">
                <a:solidFill>
                  <a:srgbClr val="000000"/>
                </a:solidFill>
              </a:rPr>
              <a:pPr>
                <a:defRPr/>
              </a:pPr>
              <a:t>11/7/2014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50E0F3-0E52-4A91-B8B7-D4A1D7908F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12192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3725" y="762000"/>
            <a:ext cx="8093075" cy="5372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7B1F21B0-2FC4-4F2A-B168-5B2AB82B85DF}" type="datetime1">
              <a:rPr lang="en-US">
                <a:solidFill>
                  <a:srgbClr val="000000"/>
                </a:solidFill>
              </a:rPr>
              <a:pPr>
                <a:defRPr/>
              </a:pPr>
              <a:t>11/7/2014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1B99567-2473-41A5-B4EC-5033CC3939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9453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714875" y="1485900"/>
            <a:ext cx="396875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714875" y="3886200"/>
            <a:ext cx="396875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fld id="{F5722342-04D2-45C7-A98D-213217899D20}" type="datetime1">
              <a:rPr lang="en-US">
                <a:solidFill>
                  <a:srgbClr val="000000"/>
                </a:solidFill>
              </a:rPr>
              <a:pPr>
                <a:defRPr/>
              </a:pPr>
              <a:t>11/7/2014</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FE96F4B-E1C4-48C0-A420-9FA2A2A0A3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22510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1487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C272EF29-2743-4644-A594-3025F409C5FC}" type="datetime1">
              <a:rPr lang="en-US">
                <a:solidFill>
                  <a:srgbClr val="000000"/>
                </a:solidFill>
              </a:rPr>
              <a:pPr>
                <a:defRPr/>
              </a:pPr>
              <a:t>11/7/2014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9DB688-898C-4825-B4F4-C688764E64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89765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593725" y="1485900"/>
            <a:ext cx="8089900" cy="4648200"/>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fld id="{2763C351-B50B-44BA-BAEC-27C06543510C}" type="datetime1">
              <a:rPr lang="en-US">
                <a:solidFill>
                  <a:srgbClr val="000000"/>
                </a:solidFill>
              </a:rPr>
              <a:pPr>
                <a:defRPr/>
              </a:pPr>
              <a:t>11/7/2014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6DDD2C-0267-4DD6-9DDB-1A12A6E448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7480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fld id="{FFF3320D-D0A6-4F2F-8DB8-4537A74FF371}" type="datetime1">
              <a:rPr lang="en-US"/>
              <a:pPr>
                <a:defRPr/>
              </a:pPr>
              <a:t>11/7/2014</a:t>
            </a:fld>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B164FE13-C8B4-4DD3-A793-BA0ABC056A4D}" type="slidenum">
              <a:rPr lang="en-US"/>
              <a:pPr>
                <a:defRPr/>
              </a:pPr>
              <a:t>‹#›</a:t>
            </a:fld>
            <a:endParaRPr lang="en-US" dirty="0"/>
          </a:p>
        </p:txBody>
      </p:sp>
    </p:spTree>
    <p:extLst>
      <p:ext uri="{BB962C8B-B14F-4D97-AF65-F5344CB8AC3E}">
        <p14:creationId xmlns:p14="http://schemas.microsoft.com/office/powerpoint/2010/main" val="15749810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593725" y="1485900"/>
            <a:ext cx="396875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93725" y="3886200"/>
            <a:ext cx="396875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71487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fld id="{F90CC10F-1D58-4CB3-B0EA-E05AF543203A}" type="datetime1">
              <a:rPr lang="en-US">
                <a:solidFill>
                  <a:srgbClr val="000000"/>
                </a:solidFill>
              </a:rPr>
              <a:pPr>
                <a:defRPr/>
              </a:pPr>
              <a:t>11/7/2014</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96B2C66-14BF-44A9-BBDD-857A5C6329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24999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2800" b="1">
              <a:solidFill>
                <a:srgbClr val="0079C1"/>
              </a:solidFill>
            </a:endParaRPr>
          </a:p>
        </p:txBody>
      </p:sp>
      <p:sp>
        <p:nvSpPr>
          <p:cNvPr id="5" name="Line 36"/>
          <p:cNvSpPr>
            <a:spLocks noChangeShapeType="1"/>
          </p:cNvSpPr>
          <p:nvPr userDrawn="1"/>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6" name="Line 39"/>
          <p:cNvSpPr>
            <a:spLocks noChangeShapeType="1"/>
          </p:cNvSpPr>
          <p:nvPr userDrawn="1"/>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7" name="Line 40"/>
          <p:cNvSpPr>
            <a:spLocks noChangeShapeType="1"/>
          </p:cNvSpPr>
          <p:nvPr userDrawn="1"/>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8" name="Line 41"/>
          <p:cNvSpPr>
            <a:spLocks noChangeShapeType="1"/>
          </p:cNvSpPr>
          <p:nvPr userDrawn="1"/>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9" name="Text Box 7"/>
          <p:cNvSpPr txBox="1">
            <a:spLocks noChangeArrowheads="1"/>
          </p:cNvSpPr>
          <p:nvPr userDrawn="1"/>
        </p:nvSpPr>
        <p:spPr bwMode="auto">
          <a:xfrm>
            <a:off x="1028700" y="3216275"/>
            <a:ext cx="1439863" cy="1241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defRPr/>
            </a:pPr>
            <a:r>
              <a:rPr lang="en-GB" sz="1000" smtClean="0">
                <a:solidFill>
                  <a:srgbClr val="000000"/>
                </a:solidFill>
              </a:rPr>
              <a:t>Place your chosen image here. The four corners must just cover the arrow tips. For covers, the three pictures should be the same size and in a straight line.   </a:t>
            </a:r>
            <a:endParaRPr lang="en-GB" smtClean="0"/>
          </a:p>
        </p:txBody>
      </p:sp>
      <p:pic>
        <p:nvPicPr>
          <p:cNvPr id="10" name="Picture 44" descr="National_Grid_logo_blu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smtClean="0"/>
              <a:t>Click to edit Master title style</a:t>
            </a:r>
          </a:p>
        </p:txBody>
      </p:sp>
      <p:sp>
        <p:nvSpPr>
          <p:cNvPr id="43023" name="Rectangle 15"/>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42625216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6DE948D-269B-43E1-96C3-D0694FAF7F58}" type="datetime1">
              <a:rPr lang="en-US">
                <a:solidFill>
                  <a:srgbClr val="000000"/>
                </a:solidFill>
              </a:rPr>
              <a:pPr>
                <a:defRPr/>
              </a:pPr>
              <a:t>11/7/2014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1B58C9-DD4B-4124-9DC0-2F8BFEA70E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15508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785C1AF-EFD0-4A84-ADB0-85A002BB082F}" type="datetime1">
              <a:rPr lang="en-US">
                <a:solidFill>
                  <a:srgbClr val="000000"/>
                </a:solidFill>
              </a:rPr>
              <a:pPr>
                <a:defRPr/>
              </a:pPr>
              <a:t>11/7/2014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49D643-5EFC-4F2F-9AD3-95D75583D8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61008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42E36087-6FDE-48C0-A458-C41F50716B15}" type="datetime1">
              <a:rPr lang="en-US">
                <a:solidFill>
                  <a:srgbClr val="000000"/>
                </a:solidFill>
              </a:rPr>
              <a:pPr>
                <a:defRPr/>
              </a:pPr>
              <a:t>11/7/2014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933D67-882C-417D-ACF6-FF21CC13FE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5380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4F974B0B-DC99-4F23-BC06-5431ED55C17B}" type="datetime1">
              <a:rPr lang="en-US">
                <a:solidFill>
                  <a:srgbClr val="000000"/>
                </a:solidFill>
              </a:rPr>
              <a:pPr>
                <a:defRPr/>
              </a:pPr>
              <a:t>11/7/2014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5FBDDC5-9D85-41C3-BA08-9607B18965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15806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1DFF31AD-EDDC-4AB3-8C79-9C86F5545885}" type="datetime1">
              <a:rPr lang="en-US">
                <a:solidFill>
                  <a:srgbClr val="000000"/>
                </a:solidFill>
              </a:rPr>
              <a:pPr>
                <a:defRPr/>
              </a:pPr>
              <a:t>11/7/2014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91891C2-9F76-486B-A525-3BCA18D322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73434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FBADA32-7E35-405F-8C16-B54FC3B4DB38}" type="datetime1">
              <a:rPr lang="en-US">
                <a:solidFill>
                  <a:srgbClr val="000000"/>
                </a:solidFill>
              </a:rPr>
              <a:pPr>
                <a:defRPr/>
              </a:pPr>
              <a:t>11/7/2014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4DBC3D7-6DD0-4A8A-B962-2C0A5A97B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1981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9179FE6-EA22-4F27-BD2B-CF0D61919BEC}" type="datetime1">
              <a:rPr lang="en-US">
                <a:solidFill>
                  <a:srgbClr val="000000"/>
                </a:solidFill>
              </a:rPr>
              <a:pPr>
                <a:defRPr/>
              </a:pPr>
              <a:t>11/7/2014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4D3D91-4C14-4583-BB59-CF0B34D6DC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81754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1433130-D882-47B8-A15E-E5A1E03BB7CD}" type="datetime1">
              <a:rPr lang="en-US">
                <a:solidFill>
                  <a:srgbClr val="000000"/>
                </a:solidFill>
              </a:rPr>
              <a:pPr>
                <a:defRPr/>
              </a:pPr>
              <a:t>11/7/2014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C91BF2-5443-4C06-8CF4-C72155BBD4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2782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fld id="{022F9364-42B2-4302-A675-BB149435AE1F}" type="datetime1">
              <a:rPr lang="en-US"/>
              <a:pPr>
                <a:defRPr/>
              </a:pPr>
              <a:t>11/7/2014</a:t>
            </a:fld>
            <a:endParaRPr lang="en-US" dirty="0"/>
          </a:p>
        </p:txBody>
      </p:sp>
      <p:sp>
        <p:nvSpPr>
          <p:cNvPr id="8" name="Rectangle 5"/>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1578F776-0C92-4B18-BDE8-0F569ADADA54}" type="slidenum">
              <a:rPr lang="en-US"/>
              <a:pPr>
                <a:defRPr/>
              </a:pPr>
              <a:t>‹#›</a:t>
            </a:fld>
            <a:endParaRPr lang="en-US" dirty="0"/>
          </a:p>
        </p:txBody>
      </p:sp>
    </p:spTree>
    <p:extLst>
      <p:ext uri="{BB962C8B-B14F-4D97-AF65-F5344CB8AC3E}">
        <p14:creationId xmlns:p14="http://schemas.microsoft.com/office/powerpoint/2010/main" val="37120455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650D76D-E739-445F-BDD6-CDEC0B0BA9A9}" type="datetime1">
              <a:rPr lang="en-US">
                <a:solidFill>
                  <a:srgbClr val="000000"/>
                </a:solidFill>
              </a:rPr>
              <a:pPr>
                <a:defRPr/>
              </a:pPr>
              <a:t>11/7/2014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A2A659-8963-488D-8FFB-942E1CBEB6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36224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4306622E-B5E6-4EA8-9FCF-174377ED2059}" type="datetime1">
              <a:rPr lang="en-US">
                <a:solidFill>
                  <a:srgbClr val="000000"/>
                </a:solidFill>
              </a:rPr>
              <a:pPr>
                <a:defRPr/>
              </a:pPr>
              <a:t>11/7/2014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CA367D-5A6F-4AB9-BCFF-5153C8CCFE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18800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714875" y="1485900"/>
            <a:ext cx="396875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714875" y="3886200"/>
            <a:ext cx="396875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fld id="{58F77019-CFCC-4C06-9808-31ABCBF72497}" type="datetime1">
              <a:rPr lang="en-US">
                <a:solidFill>
                  <a:srgbClr val="000000"/>
                </a:solidFill>
              </a:rPr>
              <a:pPr>
                <a:defRPr/>
              </a:pPr>
              <a:t>11/7/2014</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DD0462E9-B846-4249-BEE2-919EF156DE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41497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6149975" cy="51911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9372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fld id="{18D573EB-06BF-4620-AE63-9EA2BDBDE33B}" type="datetime1">
              <a:rPr lang="en-US">
                <a:solidFill>
                  <a:srgbClr val="000000"/>
                </a:solidFill>
              </a:rPr>
              <a:pPr>
                <a:defRPr/>
              </a:pPr>
              <a:t>11/7/2014</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0B279B4C-E2C9-497D-9FB2-CB23E2C7DD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9366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cs typeface="Arial" charset="0"/>
            </a:endParaRPr>
          </a:p>
        </p:txBody>
      </p:sp>
      <p:sp>
        <p:nvSpPr>
          <p:cNvPr id="5" name="Line 5"/>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cs typeface="Arial" charset="0"/>
            </a:endParaRPr>
          </a:p>
        </p:txBody>
      </p:sp>
      <p:sp>
        <p:nvSpPr>
          <p:cNvPr id="6" name="Line 6"/>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cs typeface="Arial" charset="0"/>
            </a:endParaRPr>
          </a:p>
        </p:txBody>
      </p:sp>
      <p:sp>
        <p:nvSpPr>
          <p:cNvPr id="7" name="Line 7"/>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cs typeface="Arial" charset="0"/>
            </a:endParaRPr>
          </a:p>
        </p:txBody>
      </p:sp>
      <p:sp>
        <p:nvSpPr>
          <p:cNvPr id="8" name="Line 8"/>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cs typeface="Arial" charset="0"/>
            </a:endParaRPr>
          </a:p>
        </p:txBody>
      </p:sp>
      <p:sp>
        <p:nvSpPr>
          <p:cNvPr id="9" name="Text Box 7"/>
          <p:cNvSpPr txBox="1">
            <a:spLocks noChangeArrowheads="1"/>
          </p:cNvSpPr>
          <p:nvPr/>
        </p:nvSpPr>
        <p:spPr bwMode="auto">
          <a:xfrm>
            <a:off x="1028700" y="3216275"/>
            <a:ext cx="1439863" cy="1238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7994" tIns="10797" rIns="17994" bIns="10797">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r>
              <a:rPr lang="en-GB" sz="1000" b="1" smtClean="0">
                <a:solidFill>
                  <a:srgbClr val="000000"/>
                </a:solidFill>
                <a:cs typeface="Arial" charset="0"/>
              </a:rPr>
              <a:t>Place your chosen image here. The four corners must just cover the arrow tips. For covers, the three pictures should be the same size and in a straight line.   </a:t>
            </a:r>
            <a:endParaRPr lang="en-GB" sz="2800" b="1" smtClean="0">
              <a:solidFill>
                <a:srgbClr val="0079C1"/>
              </a:solidFill>
              <a:cs typeface="Arial" charset="0"/>
            </a:endParaRPr>
          </a:p>
        </p:txBody>
      </p:sp>
      <p:pic>
        <p:nvPicPr>
          <p:cNvPr id="10" name="Picture 10" descr="National_Grid_logo_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smtClean="0"/>
              <a:t>Click to edit Master title style</a:t>
            </a:r>
          </a:p>
        </p:txBody>
      </p:sp>
      <p:sp>
        <p:nvSpPr>
          <p:cNvPr id="27652" name="Rectangle 4"/>
          <p:cNvSpPr>
            <a:spLocks noGrp="1" noChangeArrowheads="1"/>
          </p:cNvSpPr>
          <p:nvPr>
            <p:ph type="subTitle" sz="quarter" idx="1"/>
          </p:nvPr>
        </p:nvSpPr>
        <p:spPr>
          <a:xfrm>
            <a:off x="571500" y="5164138"/>
            <a:ext cx="8043863" cy="5032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2985538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8DE86E0D-D099-4D1B-8049-3E435A7B2923}" type="datetimeFigureOut">
              <a:rPr lang="en-US"/>
              <a:pPr>
                <a:defRPr/>
              </a:pPr>
              <a:t>11/7/2014</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8825629A-BEF5-4D8B-9C70-9CA2715A5176}" type="slidenum">
              <a:rPr lang="en-US"/>
              <a:pPr>
                <a:defRPr/>
              </a:pPr>
              <a:t>‹#›</a:t>
            </a:fld>
            <a:endParaRPr lang="en-US"/>
          </a:p>
        </p:txBody>
      </p:sp>
    </p:spTree>
    <p:extLst>
      <p:ext uri="{BB962C8B-B14F-4D97-AF65-F5344CB8AC3E}">
        <p14:creationId xmlns:p14="http://schemas.microsoft.com/office/powerpoint/2010/main" val="983428062"/>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86BE298A-31E5-41B1-BC6D-98529642D150}" type="datetimeFigureOut">
              <a:rPr lang="en-US"/>
              <a:pPr>
                <a:defRPr/>
              </a:pPr>
              <a:t>11/7/2014</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FFBC76E2-4524-4E35-A72C-C96E8A463823}" type="slidenum">
              <a:rPr lang="en-US"/>
              <a:pPr>
                <a:defRPr/>
              </a:pPr>
              <a:t>‹#›</a:t>
            </a:fld>
            <a:endParaRPr lang="en-US"/>
          </a:p>
        </p:txBody>
      </p:sp>
    </p:spTree>
    <p:extLst>
      <p:ext uri="{BB962C8B-B14F-4D97-AF65-F5344CB8AC3E}">
        <p14:creationId xmlns:p14="http://schemas.microsoft.com/office/powerpoint/2010/main" val="3675369547"/>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fld id="{F16AA08B-77DF-4C80-A508-8E998F6D0DAA}" type="datetimeFigureOut">
              <a:rPr lang="en-US"/>
              <a:pPr>
                <a:defRPr/>
              </a:pPr>
              <a:t>11/7/2014</a:t>
            </a:fld>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3D2097AC-C9EE-45D4-8FD2-422559CEB8DB}" type="slidenum">
              <a:rPr lang="en-US"/>
              <a:pPr>
                <a:defRPr/>
              </a:pPr>
              <a:t>‹#›</a:t>
            </a:fld>
            <a:endParaRPr lang="en-US"/>
          </a:p>
        </p:txBody>
      </p:sp>
    </p:spTree>
    <p:extLst>
      <p:ext uri="{BB962C8B-B14F-4D97-AF65-F5344CB8AC3E}">
        <p14:creationId xmlns:p14="http://schemas.microsoft.com/office/powerpoint/2010/main" val="371136602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fld id="{2F4BD455-C0BF-4305-86CD-BC6DC51E7167}" type="datetimeFigureOut">
              <a:rPr lang="en-US"/>
              <a:pPr>
                <a:defRPr/>
              </a:pPr>
              <a:t>11/7/2014</a:t>
            </a:fld>
            <a:endParaRPr lang="en-US"/>
          </a:p>
        </p:txBody>
      </p:sp>
      <p:sp>
        <p:nvSpPr>
          <p:cNvPr id="8" name="Rectangle 3"/>
          <p:cNvSpPr>
            <a:spLocks noGrp="1" noChangeArrowheads="1"/>
          </p:cNvSpPr>
          <p:nvPr>
            <p:ph type="ftr" sz="quarter" idx="11"/>
          </p:nvPr>
        </p:nvSpPr>
        <p:spPr>
          <a:ln/>
        </p:spPr>
        <p:txBody>
          <a:bodyPr/>
          <a:lstStyle>
            <a:lvl1pPr>
              <a:defRPr/>
            </a:lvl1pPr>
          </a:lstStyle>
          <a:p>
            <a:pPr>
              <a:defRPr/>
            </a:pPr>
            <a:endParaRPr lang="en-US"/>
          </a:p>
        </p:txBody>
      </p:sp>
      <p:sp>
        <p:nvSpPr>
          <p:cNvPr id="9" name="Rectangle 4"/>
          <p:cNvSpPr>
            <a:spLocks noGrp="1" noChangeArrowheads="1"/>
          </p:cNvSpPr>
          <p:nvPr>
            <p:ph type="sldNum" sz="quarter" idx="12"/>
          </p:nvPr>
        </p:nvSpPr>
        <p:spPr>
          <a:ln/>
        </p:spPr>
        <p:txBody>
          <a:bodyPr/>
          <a:lstStyle>
            <a:lvl1pPr>
              <a:defRPr/>
            </a:lvl1pPr>
          </a:lstStyle>
          <a:p>
            <a:pPr>
              <a:defRPr/>
            </a:pPr>
            <a:fld id="{22B32D92-D11D-4955-B818-C5C0BF0EE4A6}" type="slidenum">
              <a:rPr lang="en-US"/>
              <a:pPr>
                <a:defRPr/>
              </a:pPr>
              <a:t>‹#›</a:t>
            </a:fld>
            <a:endParaRPr lang="en-US"/>
          </a:p>
        </p:txBody>
      </p:sp>
    </p:spTree>
    <p:extLst>
      <p:ext uri="{BB962C8B-B14F-4D97-AF65-F5344CB8AC3E}">
        <p14:creationId xmlns:p14="http://schemas.microsoft.com/office/powerpoint/2010/main" val="90345224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fld id="{A1401E40-7CE3-4CF7-BE39-A51B10E47B02}" type="datetimeFigureOut">
              <a:rPr lang="en-US"/>
              <a:pPr>
                <a:defRPr/>
              </a:pPr>
              <a:t>11/7/2014</a:t>
            </a:fld>
            <a:endParaRPr lang="en-US"/>
          </a:p>
        </p:txBody>
      </p:sp>
      <p:sp>
        <p:nvSpPr>
          <p:cNvPr id="4" name="Rectangle 3"/>
          <p:cNvSpPr>
            <a:spLocks noGrp="1" noChangeArrowheads="1"/>
          </p:cNvSpPr>
          <p:nvPr>
            <p:ph type="ftr" sz="quarter" idx="11"/>
          </p:nvPr>
        </p:nvSpPr>
        <p:spPr>
          <a:ln/>
        </p:spPr>
        <p:txBody>
          <a:bodyPr/>
          <a:lstStyle>
            <a:lvl1pPr>
              <a:defRPr/>
            </a:lvl1pPr>
          </a:lstStyle>
          <a:p>
            <a:pPr>
              <a:defRPr/>
            </a:pPr>
            <a:endParaRPr lang="en-US"/>
          </a:p>
        </p:txBody>
      </p:sp>
      <p:sp>
        <p:nvSpPr>
          <p:cNvPr id="5" name="Rectangle 4"/>
          <p:cNvSpPr>
            <a:spLocks noGrp="1" noChangeArrowheads="1"/>
          </p:cNvSpPr>
          <p:nvPr>
            <p:ph type="sldNum" sz="quarter" idx="12"/>
          </p:nvPr>
        </p:nvSpPr>
        <p:spPr>
          <a:ln/>
        </p:spPr>
        <p:txBody>
          <a:bodyPr/>
          <a:lstStyle>
            <a:lvl1pPr>
              <a:defRPr/>
            </a:lvl1pPr>
          </a:lstStyle>
          <a:p>
            <a:pPr>
              <a:defRPr/>
            </a:pPr>
            <a:fld id="{3919152F-B030-4549-96B3-AE5334D2E325}" type="slidenum">
              <a:rPr lang="en-US"/>
              <a:pPr>
                <a:defRPr/>
              </a:pPr>
              <a:t>‹#›</a:t>
            </a:fld>
            <a:endParaRPr lang="en-US"/>
          </a:p>
        </p:txBody>
      </p:sp>
    </p:spTree>
    <p:extLst>
      <p:ext uri="{BB962C8B-B14F-4D97-AF65-F5344CB8AC3E}">
        <p14:creationId xmlns:p14="http://schemas.microsoft.com/office/powerpoint/2010/main" val="48531724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fld id="{8BA75A07-5C65-437D-B1E8-1C95AE26B37A}" type="datetime1">
              <a:rPr lang="en-US"/>
              <a:pPr>
                <a:defRPr/>
              </a:pPr>
              <a:t>11/7/2014</a:t>
            </a:fld>
            <a:endParaRPr lang="en-US" dirty="0"/>
          </a:p>
        </p:txBody>
      </p:sp>
      <p:sp>
        <p:nvSpPr>
          <p:cNvPr id="4" name="Rectangle 5"/>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03F26D5F-D454-49A6-88F7-9C0E710AB999}" type="slidenum">
              <a:rPr lang="en-US"/>
              <a:pPr>
                <a:defRPr/>
              </a:pPr>
              <a:t>‹#›</a:t>
            </a:fld>
            <a:endParaRPr lang="en-US" dirty="0"/>
          </a:p>
        </p:txBody>
      </p:sp>
    </p:spTree>
    <p:extLst>
      <p:ext uri="{BB962C8B-B14F-4D97-AF65-F5344CB8AC3E}">
        <p14:creationId xmlns:p14="http://schemas.microsoft.com/office/powerpoint/2010/main" val="6049091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B7FFAE6E-C481-4C64-8F17-5C0F43D538FB}" type="datetimeFigureOut">
              <a:rPr lang="en-US"/>
              <a:pPr>
                <a:defRPr/>
              </a:pPr>
              <a:t>11/7/2014</a:t>
            </a:fld>
            <a:endParaRPr lang="en-US"/>
          </a:p>
        </p:txBody>
      </p:sp>
      <p:sp>
        <p:nvSpPr>
          <p:cNvPr id="3" name="Rectangle 3"/>
          <p:cNvSpPr>
            <a:spLocks noGrp="1" noChangeArrowheads="1"/>
          </p:cNvSpPr>
          <p:nvPr>
            <p:ph type="ftr" sz="quarter" idx="11"/>
          </p:nvPr>
        </p:nvSpPr>
        <p:spPr>
          <a:ln/>
        </p:spPr>
        <p:txBody>
          <a:bodyPr/>
          <a:lstStyle>
            <a:lvl1pPr>
              <a:defRPr/>
            </a:lvl1pPr>
          </a:lstStyle>
          <a:p>
            <a:pPr>
              <a:defRPr/>
            </a:pPr>
            <a:endParaRPr lang="en-US"/>
          </a:p>
        </p:txBody>
      </p:sp>
      <p:sp>
        <p:nvSpPr>
          <p:cNvPr id="4" name="Rectangle 4"/>
          <p:cNvSpPr>
            <a:spLocks noGrp="1" noChangeArrowheads="1"/>
          </p:cNvSpPr>
          <p:nvPr>
            <p:ph type="sldNum" sz="quarter" idx="12"/>
          </p:nvPr>
        </p:nvSpPr>
        <p:spPr>
          <a:ln/>
        </p:spPr>
        <p:txBody>
          <a:bodyPr/>
          <a:lstStyle>
            <a:lvl1pPr>
              <a:defRPr/>
            </a:lvl1pPr>
          </a:lstStyle>
          <a:p>
            <a:pPr>
              <a:defRPr/>
            </a:pPr>
            <a:fld id="{FF52863B-CECA-4563-9287-2CC329931B85}" type="slidenum">
              <a:rPr lang="en-US"/>
              <a:pPr>
                <a:defRPr/>
              </a:pPr>
              <a:t>‹#›</a:t>
            </a:fld>
            <a:endParaRPr lang="en-US"/>
          </a:p>
        </p:txBody>
      </p:sp>
    </p:spTree>
    <p:extLst>
      <p:ext uri="{BB962C8B-B14F-4D97-AF65-F5344CB8AC3E}">
        <p14:creationId xmlns:p14="http://schemas.microsoft.com/office/powerpoint/2010/main" val="192037151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4C33E05E-4448-4EFF-8726-765652FA7B65}" type="datetimeFigureOut">
              <a:rPr lang="en-US"/>
              <a:pPr>
                <a:defRPr/>
              </a:pPr>
              <a:t>11/7/2014</a:t>
            </a:fld>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A2EE69EF-9D2D-46E8-94A4-B94059309A6D}" type="slidenum">
              <a:rPr lang="en-US"/>
              <a:pPr>
                <a:defRPr/>
              </a:pPr>
              <a:t>‹#›</a:t>
            </a:fld>
            <a:endParaRPr lang="en-US"/>
          </a:p>
        </p:txBody>
      </p:sp>
    </p:spTree>
    <p:extLst>
      <p:ext uri="{BB962C8B-B14F-4D97-AF65-F5344CB8AC3E}">
        <p14:creationId xmlns:p14="http://schemas.microsoft.com/office/powerpoint/2010/main" val="4244210074"/>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BA9A6FD6-D785-49A1-BBA2-AFC240206C59}" type="datetimeFigureOut">
              <a:rPr lang="en-US"/>
              <a:pPr>
                <a:defRPr/>
              </a:pPr>
              <a:t>11/7/2014</a:t>
            </a:fld>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620F468B-3CE4-4588-AE92-3B225FCEA627}" type="slidenum">
              <a:rPr lang="en-US"/>
              <a:pPr>
                <a:defRPr/>
              </a:pPr>
              <a:t>‹#›</a:t>
            </a:fld>
            <a:endParaRPr lang="en-US"/>
          </a:p>
        </p:txBody>
      </p:sp>
    </p:spTree>
    <p:extLst>
      <p:ext uri="{BB962C8B-B14F-4D97-AF65-F5344CB8AC3E}">
        <p14:creationId xmlns:p14="http://schemas.microsoft.com/office/powerpoint/2010/main" val="35737202"/>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7292729C-F494-45EF-B515-A45A62E51B66}" type="datetimeFigureOut">
              <a:rPr lang="en-US"/>
              <a:pPr>
                <a:defRPr/>
              </a:pPr>
              <a:t>11/7/2014</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B9FC488A-A0DC-4510-97BB-4D2A56DE173C}" type="slidenum">
              <a:rPr lang="en-US"/>
              <a:pPr>
                <a:defRPr/>
              </a:pPr>
              <a:t>‹#›</a:t>
            </a:fld>
            <a:endParaRPr lang="en-US"/>
          </a:p>
        </p:txBody>
      </p:sp>
    </p:spTree>
    <p:extLst>
      <p:ext uri="{BB962C8B-B14F-4D97-AF65-F5344CB8AC3E}">
        <p14:creationId xmlns:p14="http://schemas.microsoft.com/office/powerpoint/2010/main" val="3653136589"/>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3C41BABF-D0A5-4200-9EF2-B15D93DFCDDE}" type="datetimeFigureOut">
              <a:rPr lang="en-US"/>
              <a:pPr>
                <a:defRPr/>
              </a:pPr>
              <a:t>11/7/2014</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2EFB909A-A2AD-494F-8194-84220CE2FC79}" type="slidenum">
              <a:rPr lang="en-US"/>
              <a:pPr>
                <a:defRPr/>
              </a:pPr>
              <a:t>‹#›</a:t>
            </a:fld>
            <a:endParaRPr lang="en-US"/>
          </a:p>
        </p:txBody>
      </p:sp>
    </p:spTree>
    <p:extLst>
      <p:ext uri="{BB962C8B-B14F-4D97-AF65-F5344CB8AC3E}">
        <p14:creationId xmlns:p14="http://schemas.microsoft.com/office/powerpoint/2010/main" val="259252320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p:spPr>
        <p:txBody>
          <a:bodyPr/>
          <a:lstStyle/>
          <a:p>
            <a:pPr fontAlgn="base">
              <a:spcBef>
                <a:spcPct val="0"/>
              </a:spcBef>
              <a:spcAft>
                <a:spcPct val="0"/>
              </a:spcAft>
              <a:defRPr/>
            </a:pPr>
            <a:endParaRPr lang="en-GB" sz="2800" b="1">
              <a:solidFill>
                <a:srgbClr val="0079C1"/>
              </a:solidFill>
            </a:endParaRPr>
          </a:p>
        </p:txBody>
      </p:sp>
      <p:sp>
        <p:nvSpPr>
          <p:cNvPr id="5" name="Line 36"/>
          <p:cNvSpPr>
            <a:spLocks noChangeShapeType="1"/>
          </p:cNvSpPr>
          <p:nvPr userDrawn="1"/>
        </p:nvSpPr>
        <p:spPr bwMode="auto">
          <a:xfrm flipH="1" flipV="1">
            <a:off x="685800" y="2971800"/>
            <a:ext cx="457200" cy="342900"/>
          </a:xfrm>
          <a:prstGeom prst="line">
            <a:avLst/>
          </a:prstGeom>
          <a:noFill/>
          <a:ln w="9525">
            <a:solidFill>
              <a:schemeClr val="bg1"/>
            </a:solidFill>
            <a:round/>
            <a:headEnd/>
            <a:tailEnd type="triangle" w="med" len="med"/>
          </a:ln>
          <a:effectLst/>
          <a:extLst/>
        </p:spPr>
        <p:txBody>
          <a:bodyPr/>
          <a:lstStyle/>
          <a:p>
            <a:pPr fontAlgn="base">
              <a:spcBef>
                <a:spcPct val="0"/>
              </a:spcBef>
              <a:spcAft>
                <a:spcPct val="0"/>
              </a:spcAft>
              <a:defRPr/>
            </a:pPr>
            <a:endParaRPr lang="en-GB" sz="2800" b="1">
              <a:solidFill>
                <a:srgbClr val="0079C1"/>
              </a:solidFill>
            </a:endParaRPr>
          </a:p>
        </p:txBody>
      </p:sp>
      <p:sp>
        <p:nvSpPr>
          <p:cNvPr id="6" name="Line 39"/>
          <p:cNvSpPr>
            <a:spLocks noChangeShapeType="1"/>
          </p:cNvSpPr>
          <p:nvPr userDrawn="1"/>
        </p:nvSpPr>
        <p:spPr bwMode="auto">
          <a:xfrm>
            <a:off x="2400300" y="4343400"/>
            <a:ext cx="457200" cy="342900"/>
          </a:xfrm>
          <a:prstGeom prst="line">
            <a:avLst/>
          </a:prstGeom>
          <a:noFill/>
          <a:ln w="9525">
            <a:solidFill>
              <a:schemeClr val="bg1"/>
            </a:solidFill>
            <a:round/>
            <a:headEnd/>
            <a:tailEnd type="triangle" w="med" len="med"/>
          </a:ln>
          <a:effectLst/>
          <a:extLst/>
        </p:spPr>
        <p:txBody>
          <a:bodyPr/>
          <a:lstStyle/>
          <a:p>
            <a:pPr fontAlgn="base">
              <a:spcBef>
                <a:spcPct val="0"/>
              </a:spcBef>
              <a:spcAft>
                <a:spcPct val="0"/>
              </a:spcAft>
              <a:defRPr/>
            </a:pPr>
            <a:endParaRPr lang="en-GB" sz="2800" b="1">
              <a:solidFill>
                <a:srgbClr val="0079C1"/>
              </a:solidFill>
            </a:endParaRPr>
          </a:p>
        </p:txBody>
      </p:sp>
      <p:sp>
        <p:nvSpPr>
          <p:cNvPr id="7" name="Line 40"/>
          <p:cNvSpPr>
            <a:spLocks noChangeShapeType="1"/>
          </p:cNvSpPr>
          <p:nvPr userDrawn="1"/>
        </p:nvSpPr>
        <p:spPr bwMode="auto">
          <a:xfrm flipH="1">
            <a:off x="685800" y="4343400"/>
            <a:ext cx="457200" cy="342900"/>
          </a:xfrm>
          <a:prstGeom prst="line">
            <a:avLst/>
          </a:prstGeom>
          <a:noFill/>
          <a:ln w="9525">
            <a:solidFill>
              <a:schemeClr val="bg1"/>
            </a:solidFill>
            <a:round/>
            <a:headEnd/>
            <a:tailEnd type="triangle" w="med" len="med"/>
          </a:ln>
          <a:effectLst/>
          <a:extLst/>
        </p:spPr>
        <p:txBody>
          <a:bodyPr/>
          <a:lstStyle/>
          <a:p>
            <a:pPr fontAlgn="base">
              <a:spcBef>
                <a:spcPct val="0"/>
              </a:spcBef>
              <a:spcAft>
                <a:spcPct val="0"/>
              </a:spcAft>
              <a:defRPr/>
            </a:pPr>
            <a:endParaRPr lang="en-GB" sz="2800" b="1">
              <a:solidFill>
                <a:srgbClr val="0079C1"/>
              </a:solidFill>
            </a:endParaRPr>
          </a:p>
        </p:txBody>
      </p:sp>
      <p:sp>
        <p:nvSpPr>
          <p:cNvPr id="8" name="Line 41"/>
          <p:cNvSpPr>
            <a:spLocks noChangeShapeType="1"/>
          </p:cNvSpPr>
          <p:nvPr userDrawn="1"/>
        </p:nvSpPr>
        <p:spPr bwMode="auto">
          <a:xfrm flipV="1">
            <a:off x="2400300" y="2971800"/>
            <a:ext cx="457200" cy="342900"/>
          </a:xfrm>
          <a:prstGeom prst="line">
            <a:avLst/>
          </a:prstGeom>
          <a:noFill/>
          <a:ln w="9525">
            <a:solidFill>
              <a:schemeClr val="bg1"/>
            </a:solidFill>
            <a:round/>
            <a:headEnd/>
            <a:tailEnd type="triangle" w="med" len="med"/>
          </a:ln>
          <a:effectLst/>
          <a:extLst/>
        </p:spPr>
        <p:txBody>
          <a:bodyPr/>
          <a:lstStyle/>
          <a:p>
            <a:pPr fontAlgn="base">
              <a:spcBef>
                <a:spcPct val="0"/>
              </a:spcBef>
              <a:spcAft>
                <a:spcPct val="0"/>
              </a:spcAft>
              <a:defRPr/>
            </a:pPr>
            <a:endParaRPr lang="en-GB" sz="2800" b="1">
              <a:solidFill>
                <a:srgbClr val="0079C1"/>
              </a:solidFill>
            </a:endParaRPr>
          </a:p>
        </p:txBody>
      </p:sp>
      <p:sp>
        <p:nvSpPr>
          <p:cNvPr id="9" name="Text Box 7"/>
          <p:cNvSpPr txBox="1">
            <a:spLocks noChangeArrowheads="1"/>
          </p:cNvSpPr>
          <p:nvPr userDrawn="1"/>
        </p:nvSpPr>
        <p:spPr bwMode="auto">
          <a:xfrm>
            <a:off x="1028700" y="3216275"/>
            <a:ext cx="1439863" cy="1241425"/>
          </a:xfrm>
          <a:prstGeom prst="rect">
            <a:avLst/>
          </a:prstGeom>
          <a:solidFill>
            <a:schemeClr val="bg1"/>
          </a:solidFill>
          <a:ln>
            <a:noFill/>
          </a:ln>
          <a:ex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defRPr/>
            </a:pPr>
            <a:r>
              <a:rPr lang="en-GB" sz="1000" smtClean="0">
                <a:solidFill>
                  <a:srgbClr val="000000"/>
                </a:solidFill>
              </a:rPr>
              <a:t>Place your chosen image here. The four corners must just cover the arrow tips. For covers, the three pictures should be the same size and in a straight line.   </a:t>
            </a:r>
            <a:endParaRPr lang="en-GB" smtClean="0"/>
          </a:p>
        </p:txBody>
      </p:sp>
      <p:pic>
        <p:nvPicPr>
          <p:cNvPr id="10" name="Picture 44" descr="National_Grid_logo_blue"/>
          <p:cNvPicPr>
            <a:picLocks noChangeAspect="1" noChangeArrowheads="1"/>
          </p:cNvPicPr>
          <p:nvPr userDrawn="1"/>
        </p:nvPicPr>
        <p:blipFill>
          <a:blip r:embed="rId2"/>
          <a:srcRect/>
          <a:stretch>
            <a:fillRect/>
          </a:stretch>
        </p:blipFill>
        <p:spPr bwMode="auto">
          <a:xfrm>
            <a:off x="6810375" y="342900"/>
            <a:ext cx="1830388" cy="376238"/>
          </a:xfrm>
          <a:prstGeom prst="rect">
            <a:avLst/>
          </a:prstGeom>
          <a:noFill/>
          <a:ln w="9525">
            <a:noFill/>
            <a:miter lim="800000"/>
            <a:headEnd/>
            <a:tailEnd/>
          </a:ln>
        </p:spPr>
      </p:pic>
      <p:sp>
        <p:nvSpPr>
          <p:cNvPr id="43022" name="Rectangle 14"/>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smtClean="0"/>
              <a:t>Click to edit Master title style</a:t>
            </a:r>
          </a:p>
        </p:txBody>
      </p:sp>
      <p:sp>
        <p:nvSpPr>
          <p:cNvPr id="43023" name="Rectangle 15"/>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20858763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fld id="{28842D58-E1D3-46F1-96BD-A04A9FEBA3AB}" type="datetime1">
              <a:rPr lang="en-US">
                <a:solidFill>
                  <a:srgbClr val="000000"/>
                </a:solidFill>
              </a:rPr>
              <a:pPr>
                <a:defRPr/>
              </a:pPr>
              <a:t>11/7/2014</a:t>
            </a:fld>
            <a:endParaRPr lang="en-US">
              <a:solidFill>
                <a:srgbClr val="000000"/>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CAC9EAEA-C5DB-4EB6-B6E4-CB4A5285C7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285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fld id="{C47AA7EB-3F79-4F61-88A6-8FA04FE00190}" type="datetime1">
              <a:rPr lang="en-US">
                <a:solidFill>
                  <a:srgbClr val="000000"/>
                </a:solidFill>
              </a:rPr>
              <a:pPr>
                <a:defRPr/>
              </a:pPr>
              <a:t>11/7/2014</a:t>
            </a:fld>
            <a:endParaRPr lang="en-US">
              <a:solidFill>
                <a:srgbClr val="000000"/>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94EA3C45-9CF8-48E3-935F-F08DF57122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74134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fld id="{FB3389D2-9F61-4B5F-A473-2300B9A1341A}" type="datetime1">
              <a:rPr lang="en-US">
                <a:solidFill>
                  <a:srgbClr val="000000"/>
                </a:solidFill>
              </a:rPr>
              <a:pPr>
                <a:defRPr/>
              </a:pPr>
              <a:t>11/7/2014</a:t>
            </a:fld>
            <a:endParaRPr lang="en-US">
              <a:solidFill>
                <a:srgbClr val="000000"/>
              </a:solidFill>
            </a:endParaRPr>
          </a:p>
        </p:txBody>
      </p:sp>
      <p:sp>
        <p:nvSpPr>
          <p:cNvPr id="6" name="Rectangle 5"/>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E2A6E074-F5E8-4E1E-9C79-2F9A59B6CD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77735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fld id="{DD3ED23C-D78E-41D7-979B-955D7D20004E}" type="datetime1">
              <a:rPr lang="en-US">
                <a:solidFill>
                  <a:srgbClr val="000000"/>
                </a:solidFill>
              </a:rPr>
              <a:pPr>
                <a:defRPr/>
              </a:pPr>
              <a:t>11/7/2014</a:t>
            </a:fld>
            <a:endParaRPr lang="en-US">
              <a:solidFill>
                <a:srgbClr val="000000"/>
              </a:solidFill>
            </a:endParaRPr>
          </a:p>
        </p:txBody>
      </p:sp>
      <p:sp>
        <p:nvSpPr>
          <p:cNvPr id="8" name="Rectangle 5"/>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E29810DD-AD9A-4519-B613-4B009A813A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5335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fld id="{E4502620-085F-4674-BD24-2B1558FE5668}" type="datetime1">
              <a:rPr lang="en-US"/>
              <a:pPr>
                <a:defRPr/>
              </a:pPr>
              <a:t>11/7/2014</a:t>
            </a:fld>
            <a:endParaRPr lang="en-US" dirty="0"/>
          </a:p>
        </p:txBody>
      </p:sp>
      <p:sp>
        <p:nvSpPr>
          <p:cNvPr id="3" name="Rectangle 5"/>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E00353E4-3AAD-4567-9C10-296C7CB37F2B}" type="slidenum">
              <a:rPr lang="en-US"/>
              <a:pPr>
                <a:defRPr/>
              </a:pPr>
              <a:t>‹#›</a:t>
            </a:fld>
            <a:endParaRPr lang="en-US" dirty="0"/>
          </a:p>
        </p:txBody>
      </p:sp>
    </p:spTree>
    <p:extLst>
      <p:ext uri="{BB962C8B-B14F-4D97-AF65-F5344CB8AC3E}">
        <p14:creationId xmlns:p14="http://schemas.microsoft.com/office/powerpoint/2010/main" val="31252278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fld id="{A43C6798-5B95-40DE-9611-D3C21BECFE26}" type="datetime1">
              <a:rPr lang="en-US">
                <a:solidFill>
                  <a:srgbClr val="000000"/>
                </a:solidFill>
              </a:rPr>
              <a:pPr>
                <a:defRPr/>
              </a:pPr>
              <a:t>11/7/2014</a:t>
            </a:fld>
            <a:endParaRPr lang="en-US">
              <a:solidFill>
                <a:srgbClr val="000000"/>
              </a:solidFill>
            </a:endParaRPr>
          </a:p>
        </p:txBody>
      </p:sp>
      <p:sp>
        <p:nvSpPr>
          <p:cNvPr id="4" name="Rectangle 5"/>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82CEA4A7-0531-4EBB-BCF7-BB000D7AF0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96624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fld id="{97840B58-825F-4B0E-A18A-4DFD7BE3B528}" type="datetime1">
              <a:rPr lang="en-US">
                <a:solidFill>
                  <a:srgbClr val="000000"/>
                </a:solidFill>
              </a:rPr>
              <a:pPr>
                <a:defRPr/>
              </a:pPr>
              <a:t>11/7/2014</a:t>
            </a:fld>
            <a:endParaRPr lang="en-US">
              <a:solidFill>
                <a:srgbClr val="000000"/>
              </a:solidFill>
            </a:endParaRPr>
          </a:p>
        </p:txBody>
      </p:sp>
      <p:sp>
        <p:nvSpPr>
          <p:cNvPr id="3" name="Rectangle 5"/>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BC8E948F-75E7-47B6-A151-FD977D8966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59171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fld id="{0BD168D1-A505-4CB4-817B-5D52B6897EA2}" type="datetime1">
              <a:rPr lang="en-US">
                <a:solidFill>
                  <a:srgbClr val="000000"/>
                </a:solidFill>
              </a:rPr>
              <a:pPr>
                <a:defRPr/>
              </a:pPr>
              <a:t>11/7/2014</a:t>
            </a:fld>
            <a:endParaRPr lang="en-US">
              <a:solidFill>
                <a:srgbClr val="000000"/>
              </a:solidFill>
            </a:endParaRPr>
          </a:p>
        </p:txBody>
      </p:sp>
      <p:sp>
        <p:nvSpPr>
          <p:cNvPr id="6" name="Rectangle 5"/>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8345A502-835C-4581-942A-CE7D2E36EA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57417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fld id="{96EDFD48-249A-4B44-8453-1B9B8F1DFCE3}" type="datetime1">
              <a:rPr lang="en-US">
                <a:solidFill>
                  <a:srgbClr val="000000"/>
                </a:solidFill>
              </a:rPr>
              <a:pPr>
                <a:defRPr/>
              </a:pPr>
              <a:t>11/7/2014</a:t>
            </a:fld>
            <a:endParaRPr lang="en-US">
              <a:solidFill>
                <a:srgbClr val="000000"/>
              </a:solidFill>
            </a:endParaRPr>
          </a:p>
        </p:txBody>
      </p:sp>
      <p:sp>
        <p:nvSpPr>
          <p:cNvPr id="6" name="Rectangle 5"/>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1300B049-220D-4E48-B657-6D23B6E4D6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39842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fld id="{2B638A14-F60A-44AC-8477-23DF8770545F}" type="datetime1">
              <a:rPr lang="en-US">
                <a:solidFill>
                  <a:srgbClr val="000000"/>
                </a:solidFill>
              </a:rPr>
              <a:pPr>
                <a:defRPr/>
              </a:pPr>
              <a:t>11/7/2014</a:t>
            </a:fld>
            <a:endParaRPr lang="en-US">
              <a:solidFill>
                <a:srgbClr val="000000"/>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AAD00325-55C3-4F2E-8BDC-E929EBC6D4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04461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fld id="{CB2D735F-FEE2-436D-9F25-C0AC63A3AB1F}" type="datetime1">
              <a:rPr lang="en-US">
                <a:solidFill>
                  <a:srgbClr val="000000"/>
                </a:solidFill>
              </a:rPr>
              <a:pPr>
                <a:defRPr/>
              </a:pPr>
              <a:t>11/7/2014</a:t>
            </a:fld>
            <a:endParaRPr lang="en-US">
              <a:solidFill>
                <a:srgbClr val="000000"/>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6725F856-24B8-496B-8845-EB818E6741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01916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1487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fld id="{B036917F-2B96-4158-9D7E-CD9B7AA60BB2}" type="datetime1">
              <a:rPr lang="en-US">
                <a:solidFill>
                  <a:srgbClr val="000000"/>
                </a:solidFill>
              </a:rPr>
              <a:pPr>
                <a:defRPr/>
              </a:pPr>
              <a:t>11/7/2014</a:t>
            </a:fld>
            <a:endParaRPr lang="en-US">
              <a:solidFill>
                <a:srgbClr val="000000"/>
              </a:solidFill>
            </a:endParaRPr>
          </a:p>
        </p:txBody>
      </p:sp>
      <p:sp>
        <p:nvSpPr>
          <p:cNvPr id="6" name="Rectangle 5"/>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94DC5DDF-01FA-48D0-BB07-0E20340802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34915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593725" y="1485900"/>
            <a:ext cx="8089900" cy="4648200"/>
          </a:xfrm>
        </p:spPr>
        <p:txBody>
          <a:bodyPr/>
          <a:lstStyle/>
          <a:p>
            <a:pPr lvl="0"/>
            <a:endParaRPr lang="en-GB" noProof="0" smtClean="0"/>
          </a:p>
        </p:txBody>
      </p:sp>
      <p:sp>
        <p:nvSpPr>
          <p:cNvPr id="4" name="Rectangle 4"/>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fld id="{DE6D6FAA-3230-4852-955A-A55CE68C4835}" type="datetime1">
              <a:rPr lang="en-US">
                <a:solidFill>
                  <a:srgbClr val="000000"/>
                </a:solidFill>
              </a:rPr>
              <a:pPr>
                <a:defRPr/>
              </a:pPr>
              <a:t>11/7/2014</a:t>
            </a:fld>
            <a:endParaRPr lang="en-US">
              <a:solidFill>
                <a:srgbClr val="000000"/>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F84585AE-EF5C-4343-AE4E-6201DD4899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38611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2800" b="1">
              <a:solidFill>
                <a:srgbClr val="0079C1"/>
              </a:solidFill>
            </a:endParaRPr>
          </a:p>
        </p:txBody>
      </p:sp>
      <p:sp>
        <p:nvSpPr>
          <p:cNvPr id="5" name="Line 36"/>
          <p:cNvSpPr>
            <a:spLocks noChangeShapeType="1"/>
          </p:cNvSpPr>
          <p:nvPr userDrawn="1"/>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6" name="Line 39"/>
          <p:cNvSpPr>
            <a:spLocks noChangeShapeType="1"/>
          </p:cNvSpPr>
          <p:nvPr userDrawn="1"/>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7" name="Line 40"/>
          <p:cNvSpPr>
            <a:spLocks noChangeShapeType="1"/>
          </p:cNvSpPr>
          <p:nvPr userDrawn="1"/>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8" name="Line 41"/>
          <p:cNvSpPr>
            <a:spLocks noChangeShapeType="1"/>
          </p:cNvSpPr>
          <p:nvPr userDrawn="1"/>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9" name="Text Box 7"/>
          <p:cNvSpPr txBox="1">
            <a:spLocks noChangeArrowheads="1"/>
          </p:cNvSpPr>
          <p:nvPr userDrawn="1"/>
        </p:nvSpPr>
        <p:spPr bwMode="auto">
          <a:xfrm>
            <a:off x="1028700" y="3216275"/>
            <a:ext cx="1439863" cy="1241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defRPr/>
            </a:pPr>
            <a:r>
              <a:rPr lang="en-GB" sz="1000" smtClean="0">
                <a:solidFill>
                  <a:srgbClr val="000000"/>
                </a:solidFill>
              </a:rPr>
              <a:t>Place your chosen image here. The four corners must just cover the arrow tips. For covers, the three pictures should be the same size and in a straight line.   </a:t>
            </a:r>
            <a:endParaRPr lang="en-GB" smtClean="0"/>
          </a:p>
        </p:txBody>
      </p:sp>
      <p:pic>
        <p:nvPicPr>
          <p:cNvPr id="10" name="Picture 44" descr="National_Grid_logo_blu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smtClean="0"/>
              <a:t>Click to edit Master title style</a:t>
            </a:r>
          </a:p>
        </p:txBody>
      </p:sp>
      <p:sp>
        <p:nvSpPr>
          <p:cNvPr id="43023" name="Rectangle 15"/>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15472997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solidFill>
                  <a:srgbClr val="000000"/>
                </a:solidFill>
                <a:latin typeface="Arial" charset="0"/>
              </a:defRPr>
            </a:lvl1pPr>
          </a:lstStyle>
          <a:p>
            <a:pPr>
              <a:defRPr/>
            </a:pPr>
            <a:fld id="{3C5ED714-B68F-496B-A7AD-DE555690DBE2}" type="datetime1">
              <a:rPr lang="en-US"/>
              <a:pPr>
                <a:defRPr/>
              </a:pPr>
              <a:t>11/7/2014</a:t>
            </a:fld>
            <a:endParaRPr lang="en-US"/>
          </a:p>
        </p:txBody>
      </p:sp>
      <p:sp>
        <p:nvSpPr>
          <p:cNvPr id="5" name="Rectangle 5"/>
          <p:cNvSpPr>
            <a:spLocks noGrp="1" noChangeArrowheads="1"/>
          </p:cNvSpPr>
          <p:nvPr>
            <p:ph type="ftr" sz="quarter" idx="11"/>
          </p:nvPr>
        </p:nvSpPr>
        <p:spPr/>
        <p:txBody>
          <a:bodyPr/>
          <a:lstStyle>
            <a:lvl1pPr>
              <a:defRPr>
                <a:solidFill>
                  <a:srgbClr val="000000"/>
                </a:solidFill>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000000"/>
                </a:solidFill>
                <a:latin typeface="Arial" charset="0"/>
              </a:defRPr>
            </a:lvl1pPr>
          </a:lstStyle>
          <a:p>
            <a:pPr>
              <a:defRPr/>
            </a:pPr>
            <a:fld id="{27AC7E48-31F7-4281-9AA2-7E8AFC884116}" type="slidenum">
              <a:rPr lang="en-US"/>
              <a:pPr>
                <a:defRPr/>
              </a:pPr>
              <a:t>‹#›</a:t>
            </a:fld>
            <a:endParaRPr lang="en-US"/>
          </a:p>
        </p:txBody>
      </p:sp>
    </p:spTree>
    <p:extLst>
      <p:ext uri="{BB962C8B-B14F-4D97-AF65-F5344CB8AC3E}">
        <p14:creationId xmlns:p14="http://schemas.microsoft.com/office/powerpoint/2010/main" val="1507572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fld id="{EAE984A4-D904-4E12-89F4-338B3F7A345A}" type="datetime1">
              <a:rPr lang="en-US"/>
              <a:pPr>
                <a:defRPr/>
              </a:pPr>
              <a:t>11/7/2014</a:t>
            </a:fld>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1480AAD8-42CF-47AD-8121-D592B9732F20}" type="slidenum">
              <a:rPr lang="en-US"/>
              <a:pPr>
                <a:defRPr/>
              </a:pPr>
              <a:t>‹#›</a:t>
            </a:fld>
            <a:endParaRPr lang="en-US" dirty="0"/>
          </a:p>
        </p:txBody>
      </p:sp>
    </p:spTree>
    <p:extLst>
      <p:ext uri="{BB962C8B-B14F-4D97-AF65-F5344CB8AC3E}">
        <p14:creationId xmlns:p14="http://schemas.microsoft.com/office/powerpoint/2010/main" val="288594554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solidFill>
                  <a:srgbClr val="000000"/>
                </a:solidFill>
                <a:latin typeface="Arial" charset="0"/>
              </a:defRPr>
            </a:lvl1pPr>
          </a:lstStyle>
          <a:p>
            <a:pPr>
              <a:defRPr/>
            </a:pPr>
            <a:fld id="{9C38D14C-D017-40EB-9078-2C1868D4DC8F}" type="datetime1">
              <a:rPr lang="en-US"/>
              <a:pPr>
                <a:defRPr/>
              </a:pPr>
              <a:t>11/7/2014</a:t>
            </a:fld>
            <a:endParaRPr lang="en-US"/>
          </a:p>
        </p:txBody>
      </p:sp>
      <p:sp>
        <p:nvSpPr>
          <p:cNvPr id="5" name="Rectangle 5"/>
          <p:cNvSpPr>
            <a:spLocks noGrp="1" noChangeArrowheads="1"/>
          </p:cNvSpPr>
          <p:nvPr>
            <p:ph type="ftr" sz="quarter" idx="11"/>
          </p:nvPr>
        </p:nvSpPr>
        <p:spPr/>
        <p:txBody>
          <a:bodyPr/>
          <a:lstStyle>
            <a:lvl1pPr>
              <a:defRPr>
                <a:solidFill>
                  <a:srgbClr val="000000"/>
                </a:solidFill>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000000"/>
                </a:solidFill>
                <a:latin typeface="Arial" charset="0"/>
              </a:defRPr>
            </a:lvl1pPr>
          </a:lstStyle>
          <a:p>
            <a:pPr>
              <a:defRPr/>
            </a:pPr>
            <a:fld id="{C53E1466-B52C-4941-99B8-34DE90FEF6EC}" type="slidenum">
              <a:rPr lang="en-US"/>
              <a:pPr>
                <a:defRPr/>
              </a:pPr>
              <a:t>‹#›</a:t>
            </a:fld>
            <a:endParaRPr lang="en-US"/>
          </a:p>
        </p:txBody>
      </p:sp>
    </p:spTree>
    <p:extLst>
      <p:ext uri="{BB962C8B-B14F-4D97-AF65-F5344CB8AC3E}">
        <p14:creationId xmlns:p14="http://schemas.microsoft.com/office/powerpoint/2010/main" val="36704430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solidFill>
                  <a:srgbClr val="000000"/>
                </a:solidFill>
                <a:latin typeface="Arial" charset="0"/>
              </a:defRPr>
            </a:lvl1pPr>
          </a:lstStyle>
          <a:p>
            <a:pPr>
              <a:defRPr/>
            </a:pPr>
            <a:fld id="{01946FD3-8DD9-47A1-AF0F-BFE8D56AAFA8}" type="datetime1">
              <a:rPr lang="en-US"/>
              <a:pPr>
                <a:defRPr/>
              </a:pPr>
              <a:t>11/7/2014</a:t>
            </a:fld>
            <a:endParaRPr lang="en-US"/>
          </a:p>
        </p:txBody>
      </p:sp>
      <p:sp>
        <p:nvSpPr>
          <p:cNvPr id="6" name="Rectangle 5"/>
          <p:cNvSpPr>
            <a:spLocks noGrp="1" noChangeArrowheads="1"/>
          </p:cNvSpPr>
          <p:nvPr>
            <p:ph type="ftr" sz="quarter" idx="11"/>
          </p:nvPr>
        </p:nvSpPr>
        <p:spPr/>
        <p:txBody>
          <a:bodyPr/>
          <a:lstStyle>
            <a:lvl1pPr>
              <a:defRPr>
                <a:solidFill>
                  <a:srgbClr val="000000"/>
                </a:solidFill>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000000"/>
                </a:solidFill>
                <a:latin typeface="Arial" charset="0"/>
              </a:defRPr>
            </a:lvl1pPr>
          </a:lstStyle>
          <a:p>
            <a:pPr>
              <a:defRPr/>
            </a:pPr>
            <a:fld id="{F3599DD8-CEF2-4707-ADEA-E62C476551CB}" type="slidenum">
              <a:rPr lang="en-US"/>
              <a:pPr>
                <a:defRPr/>
              </a:pPr>
              <a:t>‹#›</a:t>
            </a:fld>
            <a:endParaRPr lang="en-US"/>
          </a:p>
        </p:txBody>
      </p:sp>
    </p:spTree>
    <p:extLst>
      <p:ext uri="{BB962C8B-B14F-4D97-AF65-F5344CB8AC3E}">
        <p14:creationId xmlns:p14="http://schemas.microsoft.com/office/powerpoint/2010/main" val="14673927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solidFill>
                  <a:srgbClr val="000000"/>
                </a:solidFill>
                <a:latin typeface="Arial" charset="0"/>
              </a:defRPr>
            </a:lvl1pPr>
          </a:lstStyle>
          <a:p>
            <a:pPr>
              <a:defRPr/>
            </a:pPr>
            <a:fld id="{A068937E-7623-420C-9674-B23F22351A81}" type="datetime1">
              <a:rPr lang="en-US"/>
              <a:pPr>
                <a:defRPr/>
              </a:pPr>
              <a:t>11/7/2014</a:t>
            </a:fld>
            <a:endParaRPr lang="en-US"/>
          </a:p>
        </p:txBody>
      </p:sp>
      <p:sp>
        <p:nvSpPr>
          <p:cNvPr id="8" name="Rectangle 5"/>
          <p:cNvSpPr>
            <a:spLocks noGrp="1" noChangeArrowheads="1"/>
          </p:cNvSpPr>
          <p:nvPr>
            <p:ph type="ftr" sz="quarter" idx="11"/>
          </p:nvPr>
        </p:nvSpPr>
        <p:spPr/>
        <p:txBody>
          <a:bodyPr/>
          <a:lstStyle>
            <a:lvl1pPr>
              <a:defRPr>
                <a:solidFill>
                  <a:srgbClr val="000000"/>
                </a:solidFill>
                <a:latin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solidFill>
                  <a:srgbClr val="000000"/>
                </a:solidFill>
                <a:latin typeface="Arial" charset="0"/>
              </a:defRPr>
            </a:lvl1pPr>
          </a:lstStyle>
          <a:p>
            <a:pPr>
              <a:defRPr/>
            </a:pPr>
            <a:fld id="{EBC93FA2-AAE9-4DE7-9C88-88F4D081A1BF}" type="slidenum">
              <a:rPr lang="en-US"/>
              <a:pPr>
                <a:defRPr/>
              </a:pPr>
              <a:t>‹#›</a:t>
            </a:fld>
            <a:endParaRPr lang="en-US"/>
          </a:p>
        </p:txBody>
      </p:sp>
    </p:spTree>
    <p:extLst>
      <p:ext uri="{BB962C8B-B14F-4D97-AF65-F5344CB8AC3E}">
        <p14:creationId xmlns:p14="http://schemas.microsoft.com/office/powerpoint/2010/main" val="18862661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solidFill>
                  <a:srgbClr val="000000"/>
                </a:solidFill>
                <a:latin typeface="Arial" charset="0"/>
              </a:defRPr>
            </a:lvl1pPr>
          </a:lstStyle>
          <a:p>
            <a:pPr>
              <a:defRPr/>
            </a:pPr>
            <a:fld id="{6ADC689D-2359-480A-A935-67D5DC4C6DF5}" type="datetime1">
              <a:rPr lang="en-US"/>
              <a:pPr>
                <a:defRPr/>
              </a:pPr>
              <a:t>11/7/2014</a:t>
            </a:fld>
            <a:endParaRPr lang="en-US"/>
          </a:p>
        </p:txBody>
      </p:sp>
      <p:sp>
        <p:nvSpPr>
          <p:cNvPr id="4" name="Rectangle 5"/>
          <p:cNvSpPr>
            <a:spLocks noGrp="1" noChangeArrowheads="1"/>
          </p:cNvSpPr>
          <p:nvPr>
            <p:ph type="ftr" sz="quarter" idx="11"/>
          </p:nvPr>
        </p:nvSpPr>
        <p:spPr/>
        <p:txBody>
          <a:bodyPr/>
          <a:lstStyle>
            <a:lvl1pPr>
              <a:defRPr>
                <a:solidFill>
                  <a:srgbClr val="000000"/>
                </a:solidFill>
                <a:latin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solidFill>
                  <a:srgbClr val="000000"/>
                </a:solidFill>
                <a:latin typeface="Arial" charset="0"/>
              </a:defRPr>
            </a:lvl1pPr>
          </a:lstStyle>
          <a:p>
            <a:pPr>
              <a:defRPr/>
            </a:pPr>
            <a:fld id="{92F35DA9-2AC5-455E-AE12-C662301E9BE3}" type="slidenum">
              <a:rPr lang="en-US"/>
              <a:pPr>
                <a:defRPr/>
              </a:pPr>
              <a:t>‹#›</a:t>
            </a:fld>
            <a:endParaRPr lang="en-US"/>
          </a:p>
        </p:txBody>
      </p:sp>
    </p:spTree>
    <p:extLst>
      <p:ext uri="{BB962C8B-B14F-4D97-AF65-F5344CB8AC3E}">
        <p14:creationId xmlns:p14="http://schemas.microsoft.com/office/powerpoint/2010/main" val="36014326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rgbClr val="000000"/>
                </a:solidFill>
                <a:latin typeface="Arial" charset="0"/>
              </a:defRPr>
            </a:lvl1pPr>
          </a:lstStyle>
          <a:p>
            <a:pPr>
              <a:defRPr/>
            </a:pPr>
            <a:fld id="{EC46ABAF-FFCF-4955-A506-A7FE314FCE81}" type="datetime1">
              <a:rPr lang="en-US"/>
              <a:pPr>
                <a:defRPr/>
              </a:pPr>
              <a:t>11/7/2014</a:t>
            </a:fld>
            <a:endParaRPr lang="en-US"/>
          </a:p>
        </p:txBody>
      </p:sp>
      <p:sp>
        <p:nvSpPr>
          <p:cNvPr id="3" name="Rectangle 5"/>
          <p:cNvSpPr>
            <a:spLocks noGrp="1" noChangeArrowheads="1"/>
          </p:cNvSpPr>
          <p:nvPr>
            <p:ph type="ftr" sz="quarter" idx="11"/>
          </p:nvPr>
        </p:nvSpPr>
        <p:spPr/>
        <p:txBody>
          <a:bodyPr/>
          <a:lstStyle>
            <a:lvl1pPr>
              <a:defRPr>
                <a:solidFill>
                  <a:srgbClr val="000000"/>
                </a:solidFill>
                <a:latin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solidFill>
                  <a:srgbClr val="000000"/>
                </a:solidFill>
                <a:latin typeface="Arial" charset="0"/>
              </a:defRPr>
            </a:lvl1pPr>
          </a:lstStyle>
          <a:p>
            <a:pPr>
              <a:defRPr/>
            </a:pPr>
            <a:fld id="{2D644DB8-1142-47CB-93E2-BA30CF18EE07}" type="slidenum">
              <a:rPr lang="en-US"/>
              <a:pPr>
                <a:defRPr/>
              </a:pPr>
              <a:t>‹#›</a:t>
            </a:fld>
            <a:endParaRPr lang="en-US"/>
          </a:p>
        </p:txBody>
      </p:sp>
    </p:spTree>
    <p:extLst>
      <p:ext uri="{BB962C8B-B14F-4D97-AF65-F5344CB8AC3E}">
        <p14:creationId xmlns:p14="http://schemas.microsoft.com/office/powerpoint/2010/main" val="5593164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solidFill>
                  <a:srgbClr val="000000"/>
                </a:solidFill>
                <a:latin typeface="Arial" charset="0"/>
              </a:defRPr>
            </a:lvl1pPr>
          </a:lstStyle>
          <a:p>
            <a:pPr>
              <a:defRPr/>
            </a:pPr>
            <a:fld id="{909E6EDD-3649-45AA-828B-2DF25A49BC1B}" type="datetime1">
              <a:rPr lang="en-US"/>
              <a:pPr>
                <a:defRPr/>
              </a:pPr>
              <a:t>11/7/2014</a:t>
            </a:fld>
            <a:endParaRPr lang="en-US"/>
          </a:p>
        </p:txBody>
      </p:sp>
      <p:sp>
        <p:nvSpPr>
          <p:cNvPr id="6" name="Rectangle 5"/>
          <p:cNvSpPr>
            <a:spLocks noGrp="1" noChangeArrowheads="1"/>
          </p:cNvSpPr>
          <p:nvPr>
            <p:ph type="ftr" sz="quarter" idx="11"/>
          </p:nvPr>
        </p:nvSpPr>
        <p:spPr/>
        <p:txBody>
          <a:bodyPr/>
          <a:lstStyle>
            <a:lvl1pPr>
              <a:defRPr>
                <a:solidFill>
                  <a:srgbClr val="000000"/>
                </a:solidFill>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000000"/>
                </a:solidFill>
                <a:latin typeface="Arial" charset="0"/>
              </a:defRPr>
            </a:lvl1pPr>
          </a:lstStyle>
          <a:p>
            <a:pPr>
              <a:defRPr/>
            </a:pPr>
            <a:fld id="{3E025F9B-9242-4D72-985B-F01F2DB2B3D2}" type="slidenum">
              <a:rPr lang="en-US"/>
              <a:pPr>
                <a:defRPr/>
              </a:pPr>
              <a:t>‹#›</a:t>
            </a:fld>
            <a:endParaRPr lang="en-US"/>
          </a:p>
        </p:txBody>
      </p:sp>
    </p:spTree>
    <p:extLst>
      <p:ext uri="{BB962C8B-B14F-4D97-AF65-F5344CB8AC3E}">
        <p14:creationId xmlns:p14="http://schemas.microsoft.com/office/powerpoint/2010/main" val="11019076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solidFill>
                  <a:srgbClr val="000000"/>
                </a:solidFill>
                <a:latin typeface="Arial" charset="0"/>
              </a:defRPr>
            </a:lvl1pPr>
          </a:lstStyle>
          <a:p>
            <a:pPr>
              <a:defRPr/>
            </a:pPr>
            <a:fld id="{50815704-18FF-48C8-8A74-2C1583EE668D}" type="datetime1">
              <a:rPr lang="en-US"/>
              <a:pPr>
                <a:defRPr/>
              </a:pPr>
              <a:t>11/7/2014</a:t>
            </a:fld>
            <a:endParaRPr lang="en-US"/>
          </a:p>
        </p:txBody>
      </p:sp>
      <p:sp>
        <p:nvSpPr>
          <p:cNvPr id="6" name="Rectangle 5"/>
          <p:cNvSpPr>
            <a:spLocks noGrp="1" noChangeArrowheads="1"/>
          </p:cNvSpPr>
          <p:nvPr>
            <p:ph type="ftr" sz="quarter" idx="11"/>
          </p:nvPr>
        </p:nvSpPr>
        <p:spPr/>
        <p:txBody>
          <a:bodyPr/>
          <a:lstStyle>
            <a:lvl1pPr>
              <a:defRPr>
                <a:solidFill>
                  <a:srgbClr val="000000"/>
                </a:solidFill>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000000"/>
                </a:solidFill>
                <a:latin typeface="Arial" charset="0"/>
              </a:defRPr>
            </a:lvl1pPr>
          </a:lstStyle>
          <a:p>
            <a:pPr>
              <a:defRPr/>
            </a:pPr>
            <a:fld id="{1983A4E8-F5E9-4D4D-8B24-4B93F6BA0DAF}" type="slidenum">
              <a:rPr lang="en-US"/>
              <a:pPr>
                <a:defRPr/>
              </a:pPr>
              <a:t>‹#›</a:t>
            </a:fld>
            <a:endParaRPr lang="en-US"/>
          </a:p>
        </p:txBody>
      </p:sp>
    </p:spTree>
    <p:extLst>
      <p:ext uri="{BB962C8B-B14F-4D97-AF65-F5344CB8AC3E}">
        <p14:creationId xmlns:p14="http://schemas.microsoft.com/office/powerpoint/2010/main" val="23146229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solidFill>
                  <a:srgbClr val="000000"/>
                </a:solidFill>
                <a:latin typeface="Arial" charset="0"/>
              </a:defRPr>
            </a:lvl1pPr>
          </a:lstStyle>
          <a:p>
            <a:pPr>
              <a:defRPr/>
            </a:pPr>
            <a:fld id="{6DD90737-290E-4F1E-8831-AB2A5F6B6717}" type="datetime1">
              <a:rPr lang="en-US"/>
              <a:pPr>
                <a:defRPr/>
              </a:pPr>
              <a:t>11/7/2014</a:t>
            </a:fld>
            <a:endParaRPr lang="en-US"/>
          </a:p>
        </p:txBody>
      </p:sp>
      <p:sp>
        <p:nvSpPr>
          <p:cNvPr id="5" name="Rectangle 5"/>
          <p:cNvSpPr>
            <a:spLocks noGrp="1" noChangeArrowheads="1"/>
          </p:cNvSpPr>
          <p:nvPr>
            <p:ph type="ftr" sz="quarter" idx="11"/>
          </p:nvPr>
        </p:nvSpPr>
        <p:spPr/>
        <p:txBody>
          <a:bodyPr/>
          <a:lstStyle>
            <a:lvl1pPr>
              <a:defRPr>
                <a:solidFill>
                  <a:srgbClr val="000000"/>
                </a:solidFill>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000000"/>
                </a:solidFill>
                <a:latin typeface="Arial" charset="0"/>
              </a:defRPr>
            </a:lvl1pPr>
          </a:lstStyle>
          <a:p>
            <a:pPr>
              <a:defRPr/>
            </a:pPr>
            <a:fld id="{54AD9BA2-B079-490B-93AF-46FC79BAA47A}" type="slidenum">
              <a:rPr lang="en-US"/>
              <a:pPr>
                <a:defRPr/>
              </a:pPr>
              <a:t>‹#›</a:t>
            </a:fld>
            <a:endParaRPr lang="en-US"/>
          </a:p>
        </p:txBody>
      </p:sp>
    </p:spTree>
    <p:extLst>
      <p:ext uri="{BB962C8B-B14F-4D97-AF65-F5344CB8AC3E}">
        <p14:creationId xmlns:p14="http://schemas.microsoft.com/office/powerpoint/2010/main" val="36765435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solidFill>
                  <a:srgbClr val="000000"/>
                </a:solidFill>
                <a:latin typeface="Arial" charset="0"/>
              </a:defRPr>
            </a:lvl1pPr>
          </a:lstStyle>
          <a:p>
            <a:pPr>
              <a:defRPr/>
            </a:pPr>
            <a:fld id="{3D7F15E4-9D07-41E7-B419-C143DD38309A}" type="datetime1">
              <a:rPr lang="en-US"/>
              <a:pPr>
                <a:defRPr/>
              </a:pPr>
              <a:t>11/7/2014</a:t>
            </a:fld>
            <a:endParaRPr lang="en-US"/>
          </a:p>
        </p:txBody>
      </p:sp>
      <p:sp>
        <p:nvSpPr>
          <p:cNvPr id="5" name="Rectangle 5"/>
          <p:cNvSpPr>
            <a:spLocks noGrp="1" noChangeArrowheads="1"/>
          </p:cNvSpPr>
          <p:nvPr>
            <p:ph type="ftr" sz="quarter" idx="11"/>
          </p:nvPr>
        </p:nvSpPr>
        <p:spPr/>
        <p:txBody>
          <a:bodyPr/>
          <a:lstStyle>
            <a:lvl1pPr>
              <a:defRPr>
                <a:solidFill>
                  <a:srgbClr val="000000"/>
                </a:solidFill>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000000"/>
                </a:solidFill>
                <a:latin typeface="Arial" charset="0"/>
              </a:defRPr>
            </a:lvl1pPr>
          </a:lstStyle>
          <a:p>
            <a:pPr>
              <a:defRPr/>
            </a:pPr>
            <a:fld id="{F038D602-3A92-438A-8003-5F211FFC52D2}" type="slidenum">
              <a:rPr lang="en-US"/>
              <a:pPr>
                <a:defRPr/>
              </a:pPr>
              <a:t>‹#›</a:t>
            </a:fld>
            <a:endParaRPr lang="en-US"/>
          </a:p>
        </p:txBody>
      </p:sp>
    </p:spTree>
    <p:extLst>
      <p:ext uri="{BB962C8B-B14F-4D97-AF65-F5344CB8AC3E}">
        <p14:creationId xmlns:p14="http://schemas.microsoft.com/office/powerpoint/2010/main" val="38091150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p:spPr>
        <p:txBody>
          <a:bodyPr/>
          <a:lstStyle/>
          <a:p>
            <a:pPr fontAlgn="base">
              <a:spcBef>
                <a:spcPct val="0"/>
              </a:spcBef>
              <a:spcAft>
                <a:spcPct val="0"/>
              </a:spcAft>
              <a:defRPr/>
            </a:pPr>
            <a:endParaRPr lang="en-GB" sz="2800" b="1">
              <a:solidFill>
                <a:srgbClr val="0079C1"/>
              </a:solidFill>
            </a:endParaRPr>
          </a:p>
        </p:txBody>
      </p:sp>
      <p:sp>
        <p:nvSpPr>
          <p:cNvPr id="5" name="Line 36"/>
          <p:cNvSpPr>
            <a:spLocks noChangeShapeType="1"/>
          </p:cNvSpPr>
          <p:nvPr userDrawn="1"/>
        </p:nvSpPr>
        <p:spPr bwMode="auto">
          <a:xfrm flipH="1" flipV="1">
            <a:off x="685800" y="2971800"/>
            <a:ext cx="457200" cy="342900"/>
          </a:xfrm>
          <a:prstGeom prst="line">
            <a:avLst/>
          </a:prstGeom>
          <a:noFill/>
          <a:ln w="9525">
            <a:solidFill>
              <a:schemeClr val="bg1"/>
            </a:solidFill>
            <a:round/>
            <a:headEnd/>
            <a:tailEnd type="triangle" w="med" len="med"/>
          </a:ln>
          <a:effectLst/>
          <a:extLst/>
        </p:spPr>
        <p:txBody>
          <a:bodyPr/>
          <a:lstStyle/>
          <a:p>
            <a:pPr fontAlgn="base">
              <a:spcBef>
                <a:spcPct val="0"/>
              </a:spcBef>
              <a:spcAft>
                <a:spcPct val="0"/>
              </a:spcAft>
              <a:defRPr/>
            </a:pPr>
            <a:endParaRPr lang="en-GB" sz="2800" b="1">
              <a:solidFill>
                <a:srgbClr val="0079C1"/>
              </a:solidFill>
            </a:endParaRPr>
          </a:p>
        </p:txBody>
      </p:sp>
      <p:sp>
        <p:nvSpPr>
          <p:cNvPr id="6" name="Line 39"/>
          <p:cNvSpPr>
            <a:spLocks noChangeShapeType="1"/>
          </p:cNvSpPr>
          <p:nvPr userDrawn="1"/>
        </p:nvSpPr>
        <p:spPr bwMode="auto">
          <a:xfrm>
            <a:off x="2400300" y="4343400"/>
            <a:ext cx="457200" cy="342900"/>
          </a:xfrm>
          <a:prstGeom prst="line">
            <a:avLst/>
          </a:prstGeom>
          <a:noFill/>
          <a:ln w="9525">
            <a:solidFill>
              <a:schemeClr val="bg1"/>
            </a:solidFill>
            <a:round/>
            <a:headEnd/>
            <a:tailEnd type="triangle" w="med" len="med"/>
          </a:ln>
          <a:effectLst/>
          <a:extLst/>
        </p:spPr>
        <p:txBody>
          <a:bodyPr/>
          <a:lstStyle/>
          <a:p>
            <a:pPr fontAlgn="base">
              <a:spcBef>
                <a:spcPct val="0"/>
              </a:spcBef>
              <a:spcAft>
                <a:spcPct val="0"/>
              </a:spcAft>
              <a:defRPr/>
            </a:pPr>
            <a:endParaRPr lang="en-GB" sz="2800" b="1">
              <a:solidFill>
                <a:srgbClr val="0079C1"/>
              </a:solidFill>
            </a:endParaRPr>
          </a:p>
        </p:txBody>
      </p:sp>
      <p:sp>
        <p:nvSpPr>
          <p:cNvPr id="7" name="Line 40"/>
          <p:cNvSpPr>
            <a:spLocks noChangeShapeType="1"/>
          </p:cNvSpPr>
          <p:nvPr userDrawn="1"/>
        </p:nvSpPr>
        <p:spPr bwMode="auto">
          <a:xfrm flipH="1">
            <a:off x="685800" y="4343400"/>
            <a:ext cx="457200" cy="342900"/>
          </a:xfrm>
          <a:prstGeom prst="line">
            <a:avLst/>
          </a:prstGeom>
          <a:noFill/>
          <a:ln w="9525">
            <a:solidFill>
              <a:schemeClr val="bg1"/>
            </a:solidFill>
            <a:round/>
            <a:headEnd/>
            <a:tailEnd type="triangle" w="med" len="med"/>
          </a:ln>
          <a:effectLst/>
          <a:extLst/>
        </p:spPr>
        <p:txBody>
          <a:bodyPr/>
          <a:lstStyle/>
          <a:p>
            <a:pPr fontAlgn="base">
              <a:spcBef>
                <a:spcPct val="0"/>
              </a:spcBef>
              <a:spcAft>
                <a:spcPct val="0"/>
              </a:spcAft>
              <a:defRPr/>
            </a:pPr>
            <a:endParaRPr lang="en-GB" sz="2800" b="1">
              <a:solidFill>
                <a:srgbClr val="0079C1"/>
              </a:solidFill>
            </a:endParaRPr>
          </a:p>
        </p:txBody>
      </p:sp>
      <p:sp>
        <p:nvSpPr>
          <p:cNvPr id="8" name="Line 41"/>
          <p:cNvSpPr>
            <a:spLocks noChangeShapeType="1"/>
          </p:cNvSpPr>
          <p:nvPr userDrawn="1"/>
        </p:nvSpPr>
        <p:spPr bwMode="auto">
          <a:xfrm flipV="1">
            <a:off x="2400300" y="2971800"/>
            <a:ext cx="457200" cy="342900"/>
          </a:xfrm>
          <a:prstGeom prst="line">
            <a:avLst/>
          </a:prstGeom>
          <a:noFill/>
          <a:ln w="9525">
            <a:solidFill>
              <a:schemeClr val="bg1"/>
            </a:solidFill>
            <a:round/>
            <a:headEnd/>
            <a:tailEnd type="triangle" w="med" len="med"/>
          </a:ln>
          <a:effectLst/>
          <a:extLst/>
        </p:spPr>
        <p:txBody>
          <a:bodyPr/>
          <a:lstStyle/>
          <a:p>
            <a:pPr fontAlgn="base">
              <a:spcBef>
                <a:spcPct val="0"/>
              </a:spcBef>
              <a:spcAft>
                <a:spcPct val="0"/>
              </a:spcAft>
              <a:defRPr/>
            </a:pPr>
            <a:endParaRPr lang="en-GB" sz="2800" b="1">
              <a:solidFill>
                <a:srgbClr val="0079C1"/>
              </a:solidFill>
            </a:endParaRPr>
          </a:p>
        </p:txBody>
      </p:sp>
      <p:sp>
        <p:nvSpPr>
          <p:cNvPr id="9" name="Text Box 7"/>
          <p:cNvSpPr txBox="1">
            <a:spLocks noChangeArrowheads="1"/>
          </p:cNvSpPr>
          <p:nvPr userDrawn="1"/>
        </p:nvSpPr>
        <p:spPr bwMode="auto">
          <a:xfrm>
            <a:off x="1028700" y="3216275"/>
            <a:ext cx="1439863" cy="1241425"/>
          </a:xfrm>
          <a:prstGeom prst="rect">
            <a:avLst/>
          </a:prstGeom>
          <a:solidFill>
            <a:schemeClr val="bg1"/>
          </a:solidFill>
          <a:ln>
            <a:noFill/>
          </a:ln>
          <a:ex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defRPr/>
            </a:pPr>
            <a:r>
              <a:rPr lang="en-GB" sz="1000" smtClean="0">
                <a:solidFill>
                  <a:srgbClr val="000000"/>
                </a:solidFill>
              </a:rPr>
              <a:t>Place your chosen image here. The four corners must just cover the arrow tips. For covers, the three pictures should be the same size and in a straight line.   </a:t>
            </a:r>
            <a:endParaRPr lang="en-GB" smtClean="0"/>
          </a:p>
        </p:txBody>
      </p:sp>
      <p:pic>
        <p:nvPicPr>
          <p:cNvPr id="10" name="Picture 44" descr="National_Grid_logo_blue"/>
          <p:cNvPicPr>
            <a:picLocks noChangeAspect="1" noChangeArrowheads="1"/>
          </p:cNvPicPr>
          <p:nvPr userDrawn="1"/>
        </p:nvPicPr>
        <p:blipFill>
          <a:blip r:embed="rId2"/>
          <a:srcRect/>
          <a:stretch>
            <a:fillRect/>
          </a:stretch>
        </p:blipFill>
        <p:spPr bwMode="auto">
          <a:xfrm>
            <a:off x="6810375" y="342900"/>
            <a:ext cx="1830388" cy="376238"/>
          </a:xfrm>
          <a:prstGeom prst="rect">
            <a:avLst/>
          </a:prstGeom>
          <a:noFill/>
          <a:ln w="9525">
            <a:noFill/>
            <a:miter lim="800000"/>
            <a:headEnd/>
            <a:tailEnd/>
          </a:ln>
        </p:spPr>
      </p:pic>
      <p:sp>
        <p:nvSpPr>
          <p:cNvPr id="43022" name="Rectangle 14"/>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smtClean="0"/>
              <a:t>Click to edit Master title style</a:t>
            </a:r>
          </a:p>
        </p:txBody>
      </p:sp>
      <p:sp>
        <p:nvSpPr>
          <p:cNvPr id="43023" name="Rectangle 15"/>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1239460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fld id="{C30BAD19-6472-4B0D-B355-3DCD18FF296E}" type="datetime1">
              <a:rPr lang="en-US"/>
              <a:pPr>
                <a:defRPr/>
              </a:pPr>
              <a:t>11/7/2014</a:t>
            </a:fld>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8FFFD97F-6D2E-4460-AB45-A1D9AC7FD855}" type="slidenum">
              <a:rPr lang="en-US"/>
              <a:pPr>
                <a:defRPr/>
              </a:pPr>
              <a:t>‹#›</a:t>
            </a:fld>
            <a:endParaRPr lang="en-US" dirty="0"/>
          </a:p>
        </p:txBody>
      </p:sp>
    </p:spTree>
    <p:extLst>
      <p:ext uri="{BB962C8B-B14F-4D97-AF65-F5344CB8AC3E}">
        <p14:creationId xmlns:p14="http://schemas.microsoft.com/office/powerpoint/2010/main" val="19876179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fld id="{060E9131-6FD1-4BB7-A4EB-B499EBF1C296}" type="datetime1">
              <a:rPr lang="en-US">
                <a:solidFill>
                  <a:srgbClr val="000000"/>
                </a:solidFill>
              </a:rPr>
              <a:pPr>
                <a:defRPr/>
              </a:pPr>
              <a:t>11/7/2014</a:t>
            </a:fld>
            <a:endParaRPr lang="en-US">
              <a:solidFill>
                <a:srgbClr val="000000"/>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BACAAB9F-89B8-4E92-ADE3-6F0B0BF510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59052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fld id="{4471172E-8D54-4485-B647-340531401485}" type="datetime1">
              <a:rPr lang="en-US">
                <a:solidFill>
                  <a:srgbClr val="000000"/>
                </a:solidFill>
              </a:rPr>
              <a:pPr>
                <a:defRPr/>
              </a:pPr>
              <a:t>11/7/2014</a:t>
            </a:fld>
            <a:endParaRPr lang="en-US">
              <a:solidFill>
                <a:srgbClr val="000000"/>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76314741-695C-421F-AA15-B6451CC566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46881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fld id="{5C664F7F-0AFA-4A0F-B174-E81B6C0E3312}" type="datetime1">
              <a:rPr lang="en-US">
                <a:solidFill>
                  <a:srgbClr val="000000"/>
                </a:solidFill>
              </a:rPr>
              <a:pPr>
                <a:defRPr/>
              </a:pPr>
              <a:t>11/7/2014</a:t>
            </a:fld>
            <a:endParaRPr lang="en-US">
              <a:solidFill>
                <a:srgbClr val="000000"/>
              </a:solidFill>
            </a:endParaRPr>
          </a:p>
        </p:txBody>
      </p:sp>
      <p:sp>
        <p:nvSpPr>
          <p:cNvPr id="6" name="Rectangle 5"/>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D588F179-F0DF-4BC5-85D6-D22A3245A7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27405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fld id="{B4E82F8E-A8C3-4C05-B0DB-3597655A971F}" type="datetime1">
              <a:rPr lang="en-US">
                <a:solidFill>
                  <a:srgbClr val="000000"/>
                </a:solidFill>
              </a:rPr>
              <a:pPr>
                <a:defRPr/>
              </a:pPr>
              <a:t>11/7/2014</a:t>
            </a:fld>
            <a:endParaRPr lang="en-US">
              <a:solidFill>
                <a:srgbClr val="000000"/>
              </a:solidFill>
            </a:endParaRPr>
          </a:p>
        </p:txBody>
      </p:sp>
      <p:sp>
        <p:nvSpPr>
          <p:cNvPr id="8" name="Rectangle 5"/>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A5E42C1F-0084-4825-B1E8-9C933AE478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85021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fld id="{716D45E8-C94C-42DA-94B5-B92319026F6E}" type="datetime1">
              <a:rPr lang="en-US">
                <a:solidFill>
                  <a:srgbClr val="000000"/>
                </a:solidFill>
              </a:rPr>
              <a:pPr>
                <a:defRPr/>
              </a:pPr>
              <a:t>11/7/2014</a:t>
            </a:fld>
            <a:endParaRPr lang="en-US">
              <a:solidFill>
                <a:srgbClr val="000000"/>
              </a:solidFill>
            </a:endParaRPr>
          </a:p>
        </p:txBody>
      </p:sp>
      <p:sp>
        <p:nvSpPr>
          <p:cNvPr id="4" name="Rectangle 5"/>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24E4E3E0-719E-440D-9072-15874080BA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21274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fld id="{B2E7E5E7-582C-4ECB-B76B-4C9737D6BD51}" type="datetime1">
              <a:rPr lang="en-US">
                <a:solidFill>
                  <a:srgbClr val="000000"/>
                </a:solidFill>
              </a:rPr>
              <a:pPr>
                <a:defRPr/>
              </a:pPr>
              <a:t>11/7/2014</a:t>
            </a:fld>
            <a:endParaRPr lang="en-US">
              <a:solidFill>
                <a:srgbClr val="000000"/>
              </a:solidFill>
            </a:endParaRPr>
          </a:p>
        </p:txBody>
      </p:sp>
      <p:sp>
        <p:nvSpPr>
          <p:cNvPr id="3" name="Rectangle 5"/>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09BEFD0F-13FF-46BB-AE29-322B3DCE8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0112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fld id="{368A5F61-D8FA-43DF-BD36-D4DEE23E499F}" type="datetime1">
              <a:rPr lang="en-US">
                <a:solidFill>
                  <a:srgbClr val="000000"/>
                </a:solidFill>
              </a:rPr>
              <a:pPr>
                <a:defRPr/>
              </a:pPr>
              <a:t>11/7/2014</a:t>
            </a:fld>
            <a:endParaRPr lang="en-US">
              <a:solidFill>
                <a:srgbClr val="000000"/>
              </a:solidFill>
            </a:endParaRPr>
          </a:p>
        </p:txBody>
      </p:sp>
      <p:sp>
        <p:nvSpPr>
          <p:cNvPr id="6" name="Rectangle 5"/>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8F544D6E-BE25-4B8C-9C91-9A4A25999D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09365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fld id="{69B49781-043A-4F1A-B644-0BA6F34BB528}" type="datetime1">
              <a:rPr lang="en-US">
                <a:solidFill>
                  <a:srgbClr val="000000"/>
                </a:solidFill>
              </a:rPr>
              <a:pPr>
                <a:defRPr/>
              </a:pPr>
              <a:t>11/7/2014</a:t>
            </a:fld>
            <a:endParaRPr lang="en-US">
              <a:solidFill>
                <a:srgbClr val="000000"/>
              </a:solidFill>
            </a:endParaRPr>
          </a:p>
        </p:txBody>
      </p:sp>
      <p:sp>
        <p:nvSpPr>
          <p:cNvPr id="6" name="Rectangle 5"/>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7149F313-8BA5-41D8-AD5A-2BDD875BE7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4600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fld id="{D0DC723D-4A34-4565-835D-C6D27D7D118E}" type="datetime1">
              <a:rPr lang="en-US">
                <a:solidFill>
                  <a:srgbClr val="000000"/>
                </a:solidFill>
              </a:rPr>
              <a:pPr>
                <a:defRPr/>
              </a:pPr>
              <a:t>11/7/2014</a:t>
            </a:fld>
            <a:endParaRPr lang="en-US">
              <a:solidFill>
                <a:srgbClr val="000000"/>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F3FA8D18-76D7-4C21-B6A9-D2631A02FF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47347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fld id="{5E8BBBB1-9AB1-44E9-B42B-BDD9FB4FFD4D}" type="datetime1">
              <a:rPr lang="en-US">
                <a:solidFill>
                  <a:srgbClr val="000000"/>
                </a:solidFill>
              </a:rPr>
              <a:pPr>
                <a:defRPr/>
              </a:pPr>
              <a:t>11/7/2014</a:t>
            </a:fld>
            <a:endParaRPr lang="en-US">
              <a:solidFill>
                <a:srgbClr val="000000"/>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426471E8-4AE1-4432-A789-602798575B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7126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image" Target="../media/image5.png"/><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0.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image" Target="../media/image4.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image" Target="../media/image3.png"/><Relationship Id="rId5" Type="http://schemas.openxmlformats.org/officeDocument/2006/relationships/slideLayout" Target="../slideLayouts/slideLayout125.xml"/><Relationship Id="rId10" Type="http://schemas.openxmlformats.org/officeDocument/2006/relationships/image" Target="../media/image2.png"/><Relationship Id="rId4" Type="http://schemas.openxmlformats.org/officeDocument/2006/relationships/slideLayout" Target="../slideLayouts/slideLayout124.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wmf"/><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2.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1.w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wmf"/><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1.wmf"/><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image" Target="../media/image1.wmf"/><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wmf"/><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7.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1.wmf"/><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image" Target="../media/image3.png"/><Relationship Id="rId5" Type="http://schemas.openxmlformats.org/officeDocument/2006/relationships/slideLayout" Target="../slideLayouts/slideLayout106.xml"/><Relationship Id="rId10" Type="http://schemas.openxmlformats.org/officeDocument/2006/relationships/image" Target="../media/image2.png"/><Relationship Id="rId4" Type="http://schemas.openxmlformats.org/officeDocument/2006/relationships/slideLayout" Target="../slideLayouts/slideLayout105.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1">
                <a:solidFill>
                  <a:srgbClr val="0079C1"/>
                </a:solidFill>
                <a:latin typeface="+mn-lt"/>
                <a:ea typeface="ＭＳ Ｐゴシック" pitchFamily="48" charset="-128"/>
                <a:cs typeface="+mn-cs"/>
              </a:defRPr>
            </a:lvl1pPr>
          </a:lstStyle>
          <a:p>
            <a:pPr fontAlgn="base">
              <a:spcBef>
                <a:spcPct val="0"/>
              </a:spcBef>
              <a:spcAft>
                <a:spcPct val="0"/>
              </a:spcAft>
              <a:defRPr/>
            </a:pPr>
            <a:fld id="{33C31067-C6DB-4214-A8DF-337AEB8DA640}" type="datetime1">
              <a:rPr lang="en-US"/>
              <a:pPr fontAlgn="base">
                <a:spcBef>
                  <a:spcPct val="0"/>
                </a:spcBef>
                <a:spcAft>
                  <a:spcPct val="0"/>
                </a:spcAft>
                <a:defRPr/>
              </a:pPr>
              <a:t>11/7/2014</a:t>
            </a:fld>
            <a:endParaRPr lang="en-US"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1">
                <a:solidFill>
                  <a:srgbClr val="0079C1"/>
                </a:solidFill>
                <a:latin typeface="+mn-lt"/>
                <a:ea typeface="ＭＳ Ｐゴシック" pitchFamily="48" charset="-128"/>
                <a:cs typeface="+mn-cs"/>
              </a:defRPr>
            </a:lvl1pPr>
          </a:lstStyle>
          <a:p>
            <a:pPr fontAlgn="base">
              <a:spcBef>
                <a:spcPct val="0"/>
              </a:spcBef>
              <a:spcAft>
                <a:spcPct val="0"/>
              </a:spcAft>
              <a:defRPr/>
            </a:pPr>
            <a:endParaRPr lang="en-US"/>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1">
                <a:solidFill>
                  <a:srgbClr val="0079C1"/>
                </a:solidFill>
                <a:latin typeface="+mn-lt"/>
                <a:ea typeface="ＭＳ Ｐゴシック" pitchFamily="48" charset="-128"/>
                <a:cs typeface="+mn-cs"/>
              </a:defRPr>
            </a:lvl1pPr>
          </a:lstStyle>
          <a:p>
            <a:pPr fontAlgn="base">
              <a:spcBef>
                <a:spcPct val="0"/>
              </a:spcBef>
              <a:spcAft>
                <a:spcPct val="0"/>
              </a:spcAft>
              <a:defRPr/>
            </a:pPr>
            <a:fld id="{FDB89770-AC18-492F-891C-681580C1FE56}" type="slidenum">
              <a:rPr lang="en-US"/>
              <a:pPr fontAlgn="base">
                <a:spcBef>
                  <a:spcPct val="0"/>
                </a:spcBef>
                <a:spcAft>
                  <a:spcPct val="0"/>
                </a:spcAft>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414"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17415"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7416" name="Picture 27" descr="National_Grid_logo_blue"/>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2114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0" fontAlgn="base" hangingPunct="0">
        <a:spcBef>
          <a:spcPct val="0"/>
        </a:spcBef>
        <a:spcAft>
          <a:spcPct val="0"/>
        </a:spcAft>
        <a:defRPr sz="2800" b="1">
          <a:solidFill>
            <a:srgbClr val="0079C1"/>
          </a:solidFill>
          <a:latin typeface="+mj-lt"/>
          <a:ea typeface="+mj-ea"/>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050" name="Picture 7"/>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43713" y="341313"/>
            <a:ext cx="1941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9"/>
          <p:cNvPicPr>
            <a:picLocks noChangeAspect="1"/>
          </p:cNvPicPr>
          <p:nvPr/>
        </p:nvPicPr>
        <p:blipFill>
          <a:blip r:embed="rId14" cstate="print">
            <a:extLst>
              <a:ext uri="{28A0092B-C50C-407E-A947-70E740481C1C}">
                <a14:useLocalDpi xmlns:a14="http://schemas.microsoft.com/office/drawing/2010/main" val="0"/>
              </a:ext>
            </a:extLst>
          </a:blip>
          <a:srcRect r="50000"/>
          <a:stretch>
            <a:fillRect/>
          </a:stretch>
        </p:blipFill>
        <p:spPr bwMode="auto">
          <a:xfrm>
            <a:off x="6492875" y="2143125"/>
            <a:ext cx="2651125"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1"/>
          <p:cNvSpPr txBox="1">
            <a:spLocks noChangeArrowheads="1"/>
          </p:cNvSpPr>
          <p:nvPr/>
        </p:nvSpPr>
        <p:spPr bwMode="auto">
          <a:xfrm>
            <a:off x="649288" y="6334125"/>
            <a:ext cx="2884487" cy="300038"/>
          </a:xfrm>
          <a:prstGeom prst="rect">
            <a:avLst/>
          </a:prstGeom>
          <a:noFill/>
          <a:ln w="9525">
            <a:noFill/>
            <a:miter lim="800000"/>
            <a:headEnd/>
            <a:tailEnd/>
          </a:ln>
        </p:spPr>
        <p:txBody>
          <a:bodyPr lIns="0" tIns="0" rIns="0" bIns="144000">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defRPr/>
            </a:pPr>
            <a:r>
              <a:rPr lang="en-GB" sz="1000" b="1" smtClean="0">
                <a:solidFill>
                  <a:srgbClr val="FFFFFF"/>
                </a:solidFill>
              </a:rPr>
              <a:t>UK GAS DISTRIBUTION</a:t>
            </a:r>
          </a:p>
        </p:txBody>
      </p:sp>
      <p:sp>
        <p:nvSpPr>
          <p:cNvPr id="2053" name="Title Placeholder 1"/>
          <p:cNvSpPr>
            <a:spLocks noGrp="1"/>
          </p:cNvSpPr>
          <p:nvPr>
            <p:ph type="title"/>
          </p:nvPr>
        </p:nvSpPr>
        <p:spPr bwMode="auto">
          <a:xfrm>
            <a:off x="649288" y="909638"/>
            <a:ext cx="5508625"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2054" name="Text Placeholder 2"/>
          <p:cNvSpPr>
            <a:spLocks noGrp="1"/>
          </p:cNvSpPr>
          <p:nvPr>
            <p:ph type="body" idx="1"/>
          </p:nvPr>
        </p:nvSpPr>
        <p:spPr bwMode="auto">
          <a:xfrm>
            <a:off x="649288" y="1989138"/>
            <a:ext cx="7164387"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spTree>
    <p:extLst>
      <p:ext uri="{BB962C8B-B14F-4D97-AF65-F5344CB8AC3E}">
        <p14:creationId xmlns:p14="http://schemas.microsoft.com/office/powerpoint/2010/main" val="3489604780"/>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l" rtl="0" eaLnBrk="0" fontAlgn="base" hangingPunct="0">
        <a:lnSpc>
          <a:spcPts val="3300"/>
        </a:lnSpc>
        <a:spcBef>
          <a:spcPct val="0"/>
        </a:spcBef>
        <a:spcAft>
          <a:spcPct val="0"/>
        </a:spcAft>
        <a:defRPr sz="3100" b="1">
          <a:solidFill>
            <a:schemeClr val="tx2"/>
          </a:solidFill>
          <a:latin typeface="+mj-lt"/>
          <a:ea typeface="+mj-ea"/>
          <a:cs typeface="+mj-cs"/>
        </a:defRPr>
      </a:lvl1pPr>
      <a:lvl2pPr algn="l" rtl="0" eaLnBrk="0" fontAlgn="base" hangingPunct="0">
        <a:lnSpc>
          <a:spcPts val="3300"/>
        </a:lnSpc>
        <a:spcBef>
          <a:spcPct val="0"/>
        </a:spcBef>
        <a:spcAft>
          <a:spcPct val="0"/>
        </a:spcAft>
        <a:defRPr sz="3100" b="1">
          <a:solidFill>
            <a:schemeClr val="tx2"/>
          </a:solidFill>
          <a:latin typeface="Arial" charset="0"/>
          <a:ea typeface="ヒラギノ角ゴ Pro W3" pitchFamily="-108" charset="-128"/>
        </a:defRPr>
      </a:lvl2pPr>
      <a:lvl3pPr algn="l" rtl="0" eaLnBrk="0" fontAlgn="base" hangingPunct="0">
        <a:lnSpc>
          <a:spcPts val="3300"/>
        </a:lnSpc>
        <a:spcBef>
          <a:spcPct val="0"/>
        </a:spcBef>
        <a:spcAft>
          <a:spcPct val="0"/>
        </a:spcAft>
        <a:defRPr sz="3100" b="1">
          <a:solidFill>
            <a:schemeClr val="tx2"/>
          </a:solidFill>
          <a:latin typeface="Arial" charset="0"/>
          <a:ea typeface="ヒラギノ角ゴ Pro W3" pitchFamily="-108" charset="-128"/>
        </a:defRPr>
      </a:lvl3pPr>
      <a:lvl4pPr algn="l" rtl="0" eaLnBrk="0" fontAlgn="base" hangingPunct="0">
        <a:lnSpc>
          <a:spcPts val="3300"/>
        </a:lnSpc>
        <a:spcBef>
          <a:spcPct val="0"/>
        </a:spcBef>
        <a:spcAft>
          <a:spcPct val="0"/>
        </a:spcAft>
        <a:defRPr sz="3100" b="1">
          <a:solidFill>
            <a:schemeClr val="tx2"/>
          </a:solidFill>
          <a:latin typeface="Arial" charset="0"/>
          <a:ea typeface="ヒラギノ角ゴ Pro W3" pitchFamily="-108" charset="-128"/>
        </a:defRPr>
      </a:lvl4pPr>
      <a:lvl5pPr algn="l" rtl="0" eaLnBrk="0" fontAlgn="base" hangingPunct="0">
        <a:lnSpc>
          <a:spcPts val="3300"/>
        </a:lnSpc>
        <a:spcBef>
          <a:spcPct val="0"/>
        </a:spcBef>
        <a:spcAft>
          <a:spcPct val="0"/>
        </a:spcAft>
        <a:defRPr sz="3100" b="1">
          <a:solidFill>
            <a:schemeClr val="tx2"/>
          </a:solidFill>
          <a:latin typeface="Arial" charset="0"/>
          <a:ea typeface="ヒラギノ角ゴ Pro W3" pitchFamily="-108" charset="-128"/>
        </a:defRPr>
      </a:lvl5pPr>
      <a:lvl6pPr marL="457200" algn="l" rtl="0" fontAlgn="base">
        <a:lnSpc>
          <a:spcPts val="3300"/>
        </a:lnSpc>
        <a:spcBef>
          <a:spcPct val="0"/>
        </a:spcBef>
        <a:spcAft>
          <a:spcPct val="0"/>
        </a:spcAft>
        <a:defRPr sz="3100" b="1">
          <a:solidFill>
            <a:schemeClr val="tx2"/>
          </a:solidFill>
          <a:latin typeface="Arial" charset="0"/>
          <a:ea typeface="ヒラギノ角ゴ Pro W3" pitchFamily="-108" charset="-128"/>
        </a:defRPr>
      </a:lvl6pPr>
      <a:lvl7pPr marL="914400" algn="l" rtl="0" fontAlgn="base">
        <a:lnSpc>
          <a:spcPts val="3300"/>
        </a:lnSpc>
        <a:spcBef>
          <a:spcPct val="0"/>
        </a:spcBef>
        <a:spcAft>
          <a:spcPct val="0"/>
        </a:spcAft>
        <a:defRPr sz="3100" b="1">
          <a:solidFill>
            <a:schemeClr val="tx2"/>
          </a:solidFill>
          <a:latin typeface="Arial" charset="0"/>
          <a:ea typeface="ヒラギノ角ゴ Pro W3" pitchFamily="-108" charset="-128"/>
        </a:defRPr>
      </a:lvl7pPr>
      <a:lvl8pPr marL="1371600" algn="l" rtl="0" fontAlgn="base">
        <a:lnSpc>
          <a:spcPts val="3300"/>
        </a:lnSpc>
        <a:spcBef>
          <a:spcPct val="0"/>
        </a:spcBef>
        <a:spcAft>
          <a:spcPct val="0"/>
        </a:spcAft>
        <a:defRPr sz="3100" b="1">
          <a:solidFill>
            <a:schemeClr val="tx2"/>
          </a:solidFill>
          <a:latin typeface="Arial" charset="0"/>
          <a:ea typeface="ヒラギノ角ゴ Pro W3" pitchFamily="-108" charset="-128"/>
        </a:defRPr>
      </a:lvl8pPr>
      <a:lvl9pPr marL="1828800" algn="l" rtl="0" fontAlgn="base">
        <a:lnSpc>
          <a:spcPts val="3300"/>
        </a:lnSpc>
        <a:spcBef>
          <a:spcPct val="0"/>
        </a:spcBef>
        <a:spcAft>
          <a:spcPct val="0"/>
        </a:spcAft>
        <a:defRPr sz="3100" b="1">
          <a:solidFill>
            <a:schemeClr val="tx2"/>
          </a:solidFill>
          <a:latin typeface="Arial" charset="0"/>
          <a:ea typeface="ヒラギノ角ゴ Pro W3" pitchFamily="-108" charset="-128"/>
        </a:defRPr>
      </a:lvl9pPr>
    </p:titleStyle>
    <p:bodyStyle>
      <a:lvl1pPr marL="179388" indent="-179388" algn="l" rtl="0" eaLnBrk="0" fontAlgn="base" hangingPunct="0">
        <a:lnSpc>
          <a:spcPts val="2500"/>
        </a:lnSpc>
        <a:spcBef>
          <a:spcPts val="850"/>
        </a:spcBef>
        <a:spcAft>
          <a:spcPts val="563"/>
        </a:spcAft>
        <a:buClr>
          <a:schemeClr val="tx2"/>
        </a:buClr>
        <a:buFont typeface="Arial" charset="0"/>
        <a:buChar char="•"/>
        <a:defRPr sz="1900">
          <a:solidFill>
            <a:srgbClr val="0C3B60"/>
          </a:solidFill>
          <a:latin typeface="+mn-lt"/>
          <a:ea typeface="+mn-ea"/>
          <a:cs typeface="+mn-cs"/>
        </a:defRPr>
      </a:lvl1pPr>
      <a:lvl2pPr marL="488950" indent="-236538" algn="l" rtl="0" eaLnBrk="0" fontAlgn="base" hangingPunct="0">
        <a:lnSpc>
          <a:spcPts val="1800"/>
        </a:lnSpc>
        <a:spcBef>
          <a:spcPts val="288"/>
        </a:spcBef>
        <a:spcAft>
          <a:spcPts val="563"/>
        </a:spcAft>
        <a:buClr>
          <a:schemeClr val="tx2"/>
        </a:buClr>
        <a:buFont typeface="Arial" charset="0"/>
        <a:buChar char="–"/>
        <a:defRPr sz="1600">
          <a:solidFill>
            <a:srgbClr val="0C3B60"/>
          </a:solidFill>
          <a:latin typeface="+mn-lt"/>
          <a:ea typeface="+mn-ea"/>
        </a:defRPr>
      </a:lvl2pPr>
      <a:lvl3pPr marL="720725" indent="-187325" algn="l" rtl="0" eaLnBrk="0" fontAlgn="base" hangingPunct="0">
        <a:lnSpc>
          <a:spcPts val="1600"/>
        </a:lnSpc>
        <a:spcBef>
          <a:spcPts val="563"/>
        </a:spcBef>
        <a:spcAft>
          <a:spcPct val="0"/>
        </a:spcAft>
        <a:buClr>
          <a:schemeClr val="tx2"/>
        </a:buClr>
        <a:buFont typeface="Arial" charset="0"/>
        <a:buChar char="•"/>
        <a:defRPr sz="1400">
          <a:solidFill>
            <a:srgbClr val="0C3B60"/>
          </a:solidFill>
          <a:latin typeface="+mn-lt"/>
          <a:ea typeface="+mn-ea"/>
        </a:defRPr>
      </a:lvl3pPr>
      <a:lvl4pPr marL="1600200" indent="-228600" algn="l" rtl="0" eaLnBrk="0" fontAlgn="base" hangingPunct="0">
        <a:spcBef>
          <a:spcPct val="20000"/>
        </a:spcBef>
        <a:spcAft>
          <a:spcPct val="0"/>
        </a:spcAft>
        <a:buClr>
          <a:schemeClr val="tx2"/>
        </a:buClr>
        <a:buFont typeface="Arial" charset="0"/>
        <a:buChar char="–"/>
        <a:defRPr sz="1600">
          <a:solidFill>
            <a:schemeClr val="tx2"/>
          </a:solidFill>
          <a:latin typeface="+mn-lt"/>
          <a:ea typeface="+mn-ea"/>
        </a:defRPr>
      </a:lvl4pPr>
      <a:lvl5pPr marL="2057400" indent="-228600" algn="l" rtl="0" eaLnBrk="0" fontAlgn="base" hangingPunct="0">
        <a:spcBef>
          <a:spcPct val="20000"/>
        </a:spcBef>
        <a:spcAft>
          <a:spcPct val="0"/>
        </a:spcAft>
        <a:buClr>
          <a:schemeClr val="tx2"/>
        </a:buClr>
        <a:buFont typeface="Arial" charset="0"/>
        <a:buChar char="»"/>
        <a:defRPr sz="1600">
          <a:solidFill>
            <a:schemeClr val="tx2"/>
          </a:solidFill>
          <a:latin typeface="+mn-lt"/>
          <a:ea typeface="+mn-ea"/>
        </a:defRPr>
      </a:lvl5pPr>
      <a:lvl6pPr marL="2514600" indent="-228600" algn="l" rtl="0" fontAlgn="base">
        <a:spcBef>
          <a:spcPct val="20000"/>
        </a:spcBef>
        <a:spcAft>
          <a:spcPct val="0"/>
        </a:spcAft>
        <a:buClr>
          <a:schemeClr val="tx2"/>
        </a:buClr>
        <a:buFont typeface="Arial" charset="0"/>
        <a:buChar char="»"/>
        <a:defRPr sz="1600">
          <a:solidFill>
            <a:schemeClr val="tx2"/>
          </a:solidFill>
          <a:latin typeface="+mn-lt"/>
          <a:ea typeface="+mn-ea"/>
        </a:defRPr>
      </a:lvl6pPr>
      <a:lvl7pPr marL="2971800" indent="-228600" algn="l" rtl="0" fontAlgn="base">
        <a:spcBef>
          <a:spcPct val="20000"/>
        </a:spcBef>
        <a:spcAft>
          <a:spcPct val="0"/>
        </a:spcAft>
        <a:buClr>
          <a:schemeClr val="tx2"/>
        </a:buClr>
        <a:buFont typeface="Arial" charset="0"/>
        <a:buChar char="»"/>
        <a:defRPr sz="1600">
          <a:solidFill>
            <a:schemeClr val="tx2"/>
          </a:solidFill>
          <a:latin typeface="+mn-lt"/>
          <a:ea typeface="+mn-ea"/>
        </a:defRPr>
      </a:lvl7pPr>
      <a:lvl8pPr marL="3429000" indent="-228600" algn="l" rtl="0" fontAlgn="base">
        <a:spcBef>
          <a:spcPct val="20000"/>
        </a:spcBef>
        <a:spcAft>
          <a:spcPct val="0"/>
        </a:spcAft>
        <a:buClr>
          <a:schemeClr val="tx2"/>
        </a:buClr>
        <a:buFont typeface="Arial" charset="0"/>
        <a:buChar char="»"/>
        <a:defRPr sz="1600">
          <a:solidFill>
            <a:schemeClr val="tx2"/>
          </a:solidFill>
          <a:latin typeface="+mn-lt"/>
          <a:ea typeface="+mn-ea"/>
        </a:defRPr>
      </a:lvl8pPr>
      <a:lvl9pPr marL="3886200" indent="-228600" algn="l" rtl="0" fontAlgn="base">
        <a:spcBef>
          <a:spcPct val="20000"/>
        </a:spcBef>
        <a:spcAft>
          <a:spcPct val="0"/>
        </a:spcAft>
        <a:buClr>
          <a:schemeClr val="tx2"/>
        </a:buClr>
        <a:buFont typeface="Arial" charset="0"/>
        <a:buChar char="»"/>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49288" y="909638"/>
            <a:ext cx="5508625"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027" name="Text Placeholder 2"/>
          <p:cNvSpPr>
            <a:spLocks noGrp="1"/>
          </p:cNvSpPr>
          <p:nvPr>
            <p:ph type="body" idx="1"/>
          </p:nvPr>
        </p:nvSpPr>
        <p:spPr bwMode="auto">
          <a:xfrm>
            <a:off x="649288" y="1989138"/>
            <a:ext cx="7164387"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sp>
        <p:nvSpPr>
          <p:cNvPr id="6" name="Slide Number Placeholder 5"/>
          <p:cNvSpPr>
            <a:spLocks noGrp="1"/>
          </p:cNvSpPr>
          <p:nvPr>
            <p:ph type="sldNum" sz="quarter" idx="4"/>
          </p:nvPr>
        </p:nvSpPr>
        <p:spPr>
          <a:xfrm>
            <a:off x="7913688" y="6296025"/>
            <a:ext cx="871537" cy="187325"/>
          </a:xfrm>
          <a:prstGeom prst="rect">
            <a:avLst/>
          </a:prstGeom>
        </p:spPr>
        <p:txBody>
          <a:bodyPr vert="horz" wrap="square" lIns="0" tIns="0" rIns="0" bIns="0" numCol="1" anchor="b" anchorCtr="0" compatLnSpc="1">
            <a:prstTxWarp prst="textNoShape">
              <a:avLst/>
            </a:prstTxWarp>
          </a:bodyPr>
          <a:lstStyle>
            <a:lvl1pPr algn="r">
              <a:defRPr sz="1000">
                <a:solidFill>
                  <a:schemeClr val="tx2"/>
                </a:solidFill>
              </a:defRPr>
            </a:lvl1pPr>
          </a:lstStyle>
          <a:p>
            <a:pPr fontAlgn="base">
              <a:spcBef>
                <a:spcPct val="0"/>
              </a:spcBef>
              <a:spcAft>
                <a:spcPct val="0"/>
              </a:spcAft>
            </a:pPr>
            <a:fld id="{98135042-3BAA-464A-B12A-B11221EC4CC1}" type="slidenum">
              <a:rPr lang="en-GB">
                <a:solidFill>
                  <a:srgbClr val="0C3B60"/>
                </a:solidFill>
                <a:cs typeface="Arial" charset="0"/>
              </a:rPr>
              <a:pPr fontAlgn="base">
                <a:spcBef>
                  <a:spcPct val="0"/>
                </a:spcBef>
                <a:spcAft>
                  <a:spcPct val="0"/>
                </a:spcAft>
              </a:pPr>
              <a:t>‹#›</a:t>
            </a:fld>
            <a:endParaRPr lang="en-GB">
              <a:solidFill>
                <a:srgbClr val="0C3B60"/>
              </a:solidFill>
              <a:cs typeface="Arial" charset="0"/>
            </a:endParaRPr>
          </a:p>
        </p:txBody>
      </p:sp>
      <p:pic>
        <p:nvPicPr>
          <p:cNvPr id="1029" name="Picture 4"/>
          <p:cNvPicPr>
            <a:picLocks noChangeAspect="1"/>
          </p:cNvPicPr>
          <p:nvPr/>
        </p:nvPicPr>
        <p:blipFill>
          <a:blip r:embed="rId10">
            <a:extLst>
              <a:ext uri="{28A0092B-C50C-407E-A947-70E740481C1C}">
                <a14:useLocalDpi xmlns:a14="http://schemas.microsoft.com/office/drawing/2010/main" val="0"/>
              </a:ext>
            </a:extLst>
          </a:blip>
          <a:srcRect t="50000"/>
          <a:stretch>
            <a:fillRect/>
          </a:stretch>
        </p:blipFill>
        <p:spPr bwMode="auto">
          <a:xfrm>
            <a:off x="301625" y="0"/>
            <a:ext cx="1404938"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43713" y="341313"/>
            <a:ext cx="194151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Box 10"/>
          <p:cNvSpPr txBox="1">
            <a:spLocks noChangeArrowheads="1"/>
          </p:cNvSpPr>
          <p:nvPr/>
        </p:nvSpPr>
        <p:spPr bwMode="auto">
          <a:xfrm>
            <a:off x="649288" y="6334125"/>
            <a:ext cx="2884487" cy="300038"/>
          </a:xfrm>
          <a:prstGeom prst="rect">
            <a:avLst/>
          </a:prstGeom>
          <a:noFill/>
          <a:ln w="9525">
            <a:noFill/>
            <a:miter lim="800000"/>
            <a:headEnd/>
            <a:tailEnd/>
          </a:ln>
        </p:spPr>
        <p:txBody>
          <a:bodyPr lIns="0" tIns="0" rIns="0" bIns="144000">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GB" sz="1000" b="1">
                <a:solidFill>
                  <a:srgbClr val="000000"/>
                </a:solidFill>
              </a:rPr>
              <a:t>UK GAS DISTRIBUTION</a:t>
            </a:r>
          </a:p>
        </p:txBody>
      </p:sp>
    </p:spTree>
    <p:extLst>
      <p:ext uri="{BB962C8B-B14F-4D97-AF65-F5344CB8AC3E}">
        <p14:creationId xmlns:p14="http://schemas.microsoft.com/office/powerpoint/2010/main" val="2517253921"/>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Lst>
  <p:txStyles>
    <p:titleStyle>
      <a:lvl1pPr algn="l" rtl="0" eaLnBrk="0" fontAlgn="base" hangingPunct="0">
        <a:lnSpc>
          <a:spcPts val="3300"/>
        </a:lnSpc>
        <a:spcBef>
          <a:spcPct val="0"/>
        </a:spcBef>
        <a:spcAft>
          <a:spcPct val="0"/>
        </a:spcAft>
        <a:defRPr sz="3100" b="1" kern="1200">
          <a:solidFill>
            <a:schemeClr val="tx2"/>
          </a:solidFill>
          <a:latin typeface="+mj-lt"/>
          <a:ea typeface="ヒラギノ角ゴ Pro W3" pitchFamily="-108" charset="-128"/>
          <a:cs typeface="ヒラギノ角ゴ Pro W3" pitchFamily="-108" charset="-128"/>
        </a:defRPr>
      </a:lvl1pPr>
      <a:lvl2pPr algn="l" rtl="0" eaLnBrk="0" fontAlgn="base" hangingPunct="0">
        <a:lnSpc>
          <a:spcPts val="3300"/>
        </a:lnSpc>
        <a:spcBef>
          <a:spcPct val="0"/>
        </a:spcBef>
        <a:spcAft>
          <a:spcPct val="0"/>
        </a:spcAft>
        <a:defRPr sz="3100" b="1">
          <a:solidFill>
            <a:schemeClr val="tx2"/>
          </a:solidFill>
          <a:latin typeface="Arial" pitchFamily="-108" charset="0"/>
          <a:ea typeface="ヒラギノ角ゴ Pro W3" pitchFamily="-108" charset="-128"/>
          <a:cs typeface="ヒラギノ角ゴ Pro W3" pitchFamily="-108" charset="-128"/>
        </a:defRPr>
      </a:lvl2pPr>
      <a:lvl3pPr algn="l" rtl="0" eaLnBrk="0" fontAlgn="base" hangingPunct="0">
        <a:lnSpc>
          <a:spcPts val="3300"/>
        </a:lnSpc>
        <a:spcBef>
          <a:spcPct val="0"/>
        </a:spcBef>
        <a:spcAft>
          <a:spcPct val="0"/>
        </a:spcAft>
        <a:defRPr sz="3100" b="1">
          <a:solidFill>
            <a:schemeClr val="tx2"/>
          </a:solidFill>
          <a:latin typeface="Arial" pitchFamily="-108" charset="0"/>
          <a:ea typeface="ヒラギノ角ゴ Pro W3" pitchFamily="-108" charset="-128"/>
          <a:cs typeface="ヒラギノ角ゴ Pro W3" pitchFamily="-108" charset="-128"/>
        </a:defRPr>
      </a:lvl3pPr>
      <a:lvl4pPr algn="l" rtl="0" eaLnBrk="0" fontAlgn="base" hangingPunct="0">
        <a:lnSpc>
          <a:spcPts val="3300"/>
        </a:lnSpc>
        <a:spcBef>
          <a:spcPct val="0"/>
        </a:spcBef>
        <a:spcAft>
          <a:spcPct val="0"/>
        </a:spcAft>
        <a:defRPr sz="3100" b="1">
          <a:solidFill>
            <a:schemeClr val="tx2"/>
          </a:solidFill>
          <a:latin typeface="Arial" pitchFamily="-108" charset="0"/>
          <a:ea typeface="ヒラギノ角ゴ Pro W3" pitchFamily="-108" charset="-128"/>
          <a:cs typeface="ヒラギノ角ゴ Pro W3" pitchFamily="-108" charset="-128"/>
        </a:defRPr>
      </a:lvl4pPr>
      <a:lvl5pPr algn="l" rtl="0" eaLnBrk="0" fontAlgn="base" hangingPunct="0">
        <a:lnSpc>
          <a:spcPts val="3300"/>
        </a:lnSpc>
        <a:spcBef>
          <a:spcPct val="0"/>
        </a:spcBef>
        <a:spcAft>
          <a:spcPct val="0"/>
        </a:spcAft>
        <a:defRPr sz="3100" b="1">
          <a:solidFill>
            <a:schemeClr val="tx2"/>
          </a:solidFill>
          <a:latin typeface="Arial" pitchFamily="-108" charset="0"/>
          <a:ea typeface="ヒラギノ角ゴ Pro W3" pitchFamily="-108" charset="-128"/>
          <a:cs typeface="ヒラギノ角ゴ Pro W3" pitchFamily="-108" charset="-128"/>
        </a:defRPr>
      </a:lvl5pPr>
      <a:lvl6pPr marL="457200" algn="l" rtl="0" fontAlgn="base">
        <a:lnSpc>
          <a:spcPts val="3300"/>
        </a:lnSpc>
        <a:spcBef>
          <a:spcPct val="0"/>
        </a:spcBef>
        <a:spcAft>
          <a:spcPct val="0"/>
        </a:spcAft>
        <a:defRPr sz="3100" b="1">
          <a:solidFill>
            <a:schemeClr val="tx2"/>
          </a:solidFill>
          <a:latin typeface="Arial" pitchFamily="-108" charset="0"/>
        </a:defRPr>
      </a:lvl6pPr>
      <a:lvl7pPr marL="914400" algn="l" rtl="0" fontAlgn="base">
        <a:lnSpc>
          <a:spcPts val="3300"/>
        </a:lnSpc>
        <a:spcBef>
          <a:spcPct val="0"/>
        </a:spcBef>
        <a:spcAft>
          <a:spcPct val="0"/>
        </a:spcAft>
        <a:defRPr sz="3100" b="1">
          <a:solidFill>
            <a:schemeClr val="tx2"/>
          </a:solidFill>
          <a:latin typeface="Arial" pitchFamily="-108" charset="0"/>
        </a:defRPr>
      </a:lvl7pPr>
      <a:lvl8pPr marL="1371600" algn="l" rtl="0" fontAlgn="base">
        <a:lnSpc>
          <a:spcPts val="3300"/>
        </a:lnSpc>
        <a:spcBef>
          <a:spcPct val="0"/>
        </a:spcBef>
        <a:spcAft>
          <a:spcPct val="0"/>
        </a:spcAft>
        <a:defRPr sz="3100" b="1">
          <a:solidFill>
            <a:schemeClr val="tx2"/>
          </a:solidFill>
          <a:latin typeface="Arial" pitchFamily="-108" charset="0"/>
        </a:defRPr>
      </a:lvl8pPr>
      <a:lvl9pPr marL="1828800" algn="l" rtl="0" fontAlgn="base">
        <a:lnSpc>
          <a:spcPts val="3300"/>
        </a:lnSpc>
        <a:spcBef>
          <a:spcPct val="0"/>
        </a:spcBef>
        <a:spcAft>
          <a:spcPct val="0"/>
        </a:spcAft>
        <a:defRPr sz="3100" b="1">
          <a:solidFill>
            <a:schemeClr val="tx2"/>
          </a:solidFill>
          <a:latin typeface="Arial" pitchFamily="-108" charset="0"/>
        </a:defRPr>
      </a:lvl9pPr>
    </p:titleStyle>
    <p:bodyStyle>
      <a:lvl1pPr marL="179388" indent="-179388" algn="l" rtl="0" eaLnBrk="0" fontAlgn="base" hangingPunct="0">
        <a:lnSpc>
          <a:spcPts val="2500"/>
        </a:lnSpc>
        <a:spcBef>
          <a:spcPts val="850"/>
        </a:spcBef>
        <a:spcAft>
          <a:spcPts val="563"/>
        </a:spcAft>
        <a:buClr>
          <a:schemeClr val="tx2"/>
        </a:buClr>
        <a:buFont typeface="Arial" charset="0"/>
        <a:buChar char="•"/>
        <a:defRPr sz="1900" kern="1200">
          <a:solidFill>
            <a:srgbClr val="0C3B60"/>
          </a:solidFill>
          <a:latin typeface="+mn-lt"/>
          <a:ea typeface="ヒラギノ角ゴ Pro W3" pitchFamily="-108" charset="-128"/>
          <a:cs typeface="ヒラギノ角ゴ Pro W3" pitchFamily="-108" charset="-128"/>
        </a:defRPr>
      </a:lvl1pPr>
      <a:lvl2pPr marL="488950" indent="-236538" algn="l" rtl="0" eaLnBrk="0" fontAlgn="base" hangingPunct="0">
        <a:lnSpc>
          <a:spcPts val="1800"/>
        </a:lnSpc>
        <a:spcBef>
          <a:spcPts val="288"/>
        </a:spcBef>
        <a:spcAft>
          <a:spcPts val="563"/>
        </a:spcAft>
        <a:buClr>
          <a:schemeClr val="tx2"/>
        </a:buClr>
        <a:buFont typeface="Arial" charset="0"/>
        <a:buChar char="–"/>
        <a:defRPr sz="1600" kern="1200">
          <a:solidFill>
            <a:srgbClr val="0C3B60"/>
          </a:solidFill>
          <a:latin typeface="+mn-lt"/>
          <a:ea typeface="ヒラギノ角ゴ Pro W3" pitchFamily="-108" charset="-128"/>
          <a:cs typeface="+mn-cs"/>
        </a:defRPr>
      </a:lvl2pPr>
      <a:lvl3pPr marL="720725" indent="-187325" algn="l" rtl="0" eaLnBrk="0" fontAlgn="base" hangingPunct="0">
        <a:lnSpc>
          <a:spcPts val="1600"/>
        </a:lnSpc>
        <a:spcBef>
          <a:spcPts val="563"/>
        </a:spcBef>
        <a:spcAft>
          <a:spcPct val="0"/>
        </a:spcAft>
        <a:buClr>
          <a:schemeClr val="tx2"/>
        </a:buClr>
        <a:buFont typeface="Arial" charset="0"/>
        <a:buChar char="•"/>
        <a:defRPr sz="1400" kern="1200">
          <a:solidFill>
            <a:srgbClr val="0C3B60"/>
          </a:solidFill>
          <a:latin typeface="+mn-lt"/>
          <a:ea typeface="ヒラギノ角ゴ Pro W3" pitchFamily="-108" charset="-128"/>
          <a:cs typeface="+mn-cs"/>
        </a:defRPr>
      </a:lvl3pPr>
      <a:lvl4pPr marL="1600200" indent="-228600" algn="l" rtl="0" eaLnBrk="0" fontAlgn="base" hangingPunct="0">
        <a:spcBef>
          <a:spcPct val="20000"/>
        </a:spcBef>
        <a:spcAft>
          <a:spcPct val="0"/>
        </a:spcAft>
        <a:buClr>
          <a:schemeClr val="tx2"/>
        </a:buClr>
        <a:buFont typeface="Arial" charset="0"/>
        <a:buChar char="–"/>
        <a:defRPr sz="1600" kern="1200">
          <a:solidFill>
            <a:schemeClr val="tx2"/>
          </a:solidFill>
          <a:latin typeface="+mn-lt"/>
          <a:ea typeface="ヒラギノ角ゴ Pro W3" pitchFamily="-108" charset="-128"/>
          <a:cs typeface="+mn-cs"/>
        </a:defRPr>
      </a:lvl4pPr>
      <a:lvl5pPr marL="2057400" indent="-228600" algn="l" rtl="0" eaLnBrk="0" fontAlgn="base" hangingPunct="0">
        <a:spcBef>
          <a:spcPct val="20000"/>
        </a:spcBef>
        <a:spcAft>
          <a:spcPct val="0"/>
        </a:spcAft>
        <a:buClr>
          <a:schemeClr val="tx2"/>
        </a:buClr>
        <a:buFont typeface="Arial" charset="0"/>
        <a:buChar char="»"/>
        <a:defRPr sz="1600" kern="1200">
          <a:solidFill>
            <a:schemeClr val="tx2"/>
          </a:solidFill>
          <a:latin typeface="+mn-lt"/>
          <a:ea typeface="ヒラギノ角ゴ Pro W3" pitchFamily="-108"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5" rIns="91407" bIns="45705" numCol="1" anchor="t" anchorCtr="0" compatLnSpc="1">
            <a:prstTxWarp prst="textNoShape">
              <a:avLst/>
            </a:prstTxWarp>
          </a:bodyPr>
          <a:lstStyle>
            <a:lvl1pPr>
              <a:defRPr sz="1400" b="1">
                <a:solidFill>
                  <a:srgbClr val="0079C1"/>
                </a:solidFill>
                <a:ea typeface="+mn-ea"/>
              </a:defRPr>
            </a:lvl1pPr>
          </a:lstStyle>
          <a:p>
            <a:pPr fontAlgn="base">
              <a:spcBef>
                <a:spcPct val="0"/>
              </a:spcBef>
              <a:spcAft>
                <a:spcPct val="0"/>
              </a:spcAft>
              <a:defRPr/>
            </a:pPr>
            <a:fld id="{D970D561-839D-4F5C-96E7-EABB26C3EC1B}" type="datetimeFigureOut">
              <a:rPr lang="en-US">
                <a:cs typeface="Arial" charset="0"/>
              </a:rPr>
              <a:pPr fontAlgn="base">
                <a:spcBef>
                  <a:spcPct val="0"/>
                </a:spcBef>
                <a:spcAft>
                  <a:spcPct val="0"/>
                </a:spcAft>
                <a:defRPr/>
              </a:pPr>
              <a:t>11/7/2014</a:t>
            </a:fld>
            <a:endParaRPr lang="en-US">
              <a:cs typeface="Arial" charset="0"/>
            </a:endParaRPr>
          </a:p>
        </p:txBody>
      </p:sp>
      <p:sp>
        <p:nvSpPr>
          <p:cNvPr id="26627" name="Rectangle 3"/>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5" rIns="91407" bIns="45705" numCol="1" anchor="t" anchorCtr="0" compatLnSpc="1">
            <a:prstTxWarp prst="textNoShape">
              <a:avLst/>
            </a:prstTxWarp>
          </a:bodyPr>
          <a:lstStyle>
            <a:lvl1pPr algn="ctr">
              <a:defRPr sz="1400" b="1">
                <a:solidFill>
                  <a:srgbClr val="0079C1"/>
                </a:solidFill>
                <a:ea typeface="+mn-ea"/>
              </a:defRPr>
            </a:lvl1pPr>
          </a:lstStyle>
          <a:p>
            <a:pPr fontAlgn="base">
              <a:spcBef>
                <a:spcPct val="0"/>
              </a:spcBef>
              <a:spcAft>
                <a:spcPct val="0"/>
              </a:spcAft>
              <a:defRPr/>
            </a:pPr>
            <a:endParaRPr lang="en-US">
              <a:cs typeface="Arial" charset="0"/>
            </a:endParaRPr>
          </a:p>
        </p:txBody>
      </p:sp>
      <p:sp>
        <p:nvSpPr>
          <p:cNvPr id="26628" name="Rectangle 4"/>
          <p:cNvSpPr>
            <a:spLocks noGrp="1" noChangeArrowheads="1"/>
          </p:cNvSpPr>
          <p:nvPr>
            <p:ph type="sldNum" sz="quarter" idx="4"/>
          </p:nvPr>
        </p:nvSpPr>
        <p:spPr bwMode="auto">
          <a:xfrm>
            <a:off x="6781800" y="63817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5" rIns="91407" bIns="45705" numCol="1" anchor="t" anchorCtr="0" compatLnSpc="1">
            <a:prstTxWarp prst="textNoShape">
              <a:avLst/>
            </a:prstTxWarp>
          </a:bodyPr>
          <a:lstStyle>
            <a:lvl1pPr algn="r">
              <a:defRPr sz="1200" b="1">
                <a:solidFill>
                  <a:srgbClr val="0079C1"/>
                </a:solidFill>
                <a:ea typeface="+mn-ea"/>
              </a:defRPr>
            </a:lvl1pPr>
          </a:lstStyle>
          <a:p>
            <a:pPr fontAlgn="base">
              <a:spcBef>
                <a:spcPct val="0"/>
              </a:spcBef>
              <a:spcAft>
                <a:spcPct val="0"/>
              </a:spcAft>
              <a:defRPr/>
            </a:pPr>
            <a:fld id="{6804A656-AE32-433A-A44E-810E03C12840}" type="slidenum">
              <a:rPr lang="en-US">
                <a:cs typeface="Arial" charset="0"/>
              </a:rPr>
              <a:pPr fontAlgn="base">
                <a:spcBef>
                  <a:spcPct val="0"/>
                </a:spcBef>
                <a:spcAft>
                  <a:spcPct val="0"/>
                </a:spcAft>
                <a:defRPr/>
              </a:pPr>
              <a:t>‹#›</a:t>
            </a:fld>
            <a:endParaRPr lang="en-US">
              <a:cs typeface="Arial" charset="0"/>
            </a:endParaRPr>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30"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b" anchorCtr="0" compatLnSpc="1">
            <a:prstTxWarp prst="textNoShape">
              <a:avLst/>
            </a:prstTxWarp>
            <a:spAutoFit/>
          </a:bodyPr>
          <a:lstStyle/>
          <a:p>
            <a:pPr lvl="0"/>
            <a:r>
              <a:rPr lang="en-GB" smtClean="0"/>
              <a:t>Click to edit Master title style</a:t>
            </a:r>
          </a:p>
        </p:txBody>
      </p:sp>
      <p:sp>
        <p:nvSpPr>
          <p:cNvPr id="1031"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2" name="Picture 8" descr="National_Grid_logo_blu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367753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ransition>
    <p:fade/>
  </p:transition>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charset="0"/>
          <a:ea typeface="ＭＳ Ｐゴシック" pitchFamily="34" charset="-128"/>
        </a:defRPr>
      </a:lvl2pPr>
      <a:lvl3pPr algn="l" rtl="0" eaLnBrk="0" fontAlgn="base" hangingPunct="0">
        <a:spcBef>
          <a:spcPct val="0"/>
        </a:spcBef>
        <a:spcAft>
          <a:spcPct val="0"/>
        </a:spcAft>
        <a:defRPr sz="2800" b="1">
          <a:solidFill>
            <a:srgbClr val="0079C1"/>
          </a:solidFill>
          <a:latin typeface="Arial" charset="0"/>
          <a:ea typeface="ＭＳ Ｐゴシック" pitchFamily="34" charset="-128"/>
        </a:defRPr>
      </a:lvl3pPr>
      <a:lvl4pPr algn="l" rtl="0" eaLnBrk="0" fontAlgn="base" hangingPunct="0">
        <a:spcBef>
          <a:spcPct val="0"/>
        </a:spcBef>
        <a:spcAft>
          <a:spcPct val="0"/>
        </a:spcAft>
        <a:defRPr sz="2800" b="1">
          <a:solidFill>
            <a:srgbClr val="0079C1"/>
          </a:solidFill>
          <a:latin typeface="Arial" charset="0"/>
          <a:ea typeface="ＭＳ Ｐゴシック" pitchFamily="34" charset="-128"/>
        </a:defRPr>
      </a:lvl4pPr>
      <a:lvl5pPr algn="l" rtl="0" eaLnBrk="0" fontAlgn="base" hangingPunct="0">
        <a:spcBef>
          <a:spcPct val="0"/>
        </a:spcBef>
        <a:spcAft>
          <a:spcPct val="0"/>
        </a:spcAft>
        <a:defRPr sz="2800" b="1">
          <a:solidFill>
            <a:srgbClr val="0079C1"/>
          </a:solidFill>
          <a:latin typeface="Arial" charset="0"/>
          <a:ea typeface="ＭＳ Ｐゴシック" pitchFamily="34" charset="-128"/>
        </a:defRPr>
      </a:lvl5pPr>
      <a:lvl6pPr marL="457200" algn="l" rtl="0" fontAlgn="base">
        <a:spcBef>
          <a:spcPct val="0"/>
        </a:spcBef>
        <a:spcAft>
          <a:spcPct val="0"/>
        </a:spcAft>
        <a:defRPr sz="2800" b="1">
          <a:solidFill>
            <a:srgbClr val="0079C1"/>
          </a:solidFill>
          <a:latin typeface="Arial" charset="0"/>
          <a:ea typeface="ＭＳ Ｐゴシック" pitchFamily="34" charset="-128"/>
        </a:defRPr>
      </a:lvl6pPr>
      <a:lvl7pPr marL="914400" algn="l" rtl="0" fontAlgn="base">
        <a:spcBef>
          <a:spcPct val="0"/>
        </a:spcBef>
        <a:spcAft>
          <a:spcPct val="0"/>
        </a:spcAft>
        <a:defRPr sz="2800" b="1">
          <a:solidFill>
            <a:srgbClr val="0079C1"/>
          </a:solidFill>
          <a:latin typeface="Arial" charset="0"/>
          <a:ea typeface="ＭＳ Ｐゴシック" pitchFamily="34" charset="-128"/>
        </a:defRPr>
      </a:lvl7pPr>
      <a:lvl8pPr marL="1371600" algn="l" rtl="0" fontAlgn="base">
        <a:spcBef>
          <a:spcPct val="0"/>
        </a:spcBef>
        <a:spcAft>
          <a:spcPct val="0"/>
        </a:spcAft>
        <a:defRPr sz="2800" b="1">
          <a:solidFill>
            <a:srgbClr val="0079C1"/>
          </a:solidFill>
          <a:latin typeface="Arial" charset="0"/>
          <a:ea typeface="ＭＳ Ｐゴシック" pitchFamily="34" charset="-128"/>
        </a:defRPr>
      </a:lvl8pPr>
      <a:lvl9pPr marL="1828800" algn="l" rtl="0" fontAlgn="base">
        <a:spcBef>
          <a:spcPct val="0"/>
        </a:spcBef>
        <a:spcAft>
          <a:spcPct val="0"/>
        </a:spcAft>
        <a:defRPr sz="2800" b="1">
          <a:solidFill>
            <a:srgbClr val="0079C1"/>
          </a:solidFill>
          <a:latin typeface="Arial" charset="0"/>
          <a:ea typeface="ＭＳ Ｐゴシック" pitchFamily="34"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1">
                <a:solidFill>
                  <a:srgbClr val="0079C1"/>
                </a:solidFill>
                <a:latin typeface="+mn-lt"/>
                <a:ea typeface="ＭＳ Ｐゴシック" pitchFamily="48" charset="-128"/>
                <a:cs typeface="+mn-cs"/>
              </a:defRPr>
            </a:lvl1pPr>
          </a:lstStyle>
          <a:p>
            <a:pPr fontAlgn="base">
              <a:spcBef>
                <a:spcPct val="0"/>
              </a:spcBef>
              <a:spcAft>
                <a:spcPct val="0"/>
              </a:spcAft>
              <a:defRPr/>
            </a:pPr>
            <a:fld id="{B0386532-CB99-41E1-A60B-E005C9950C5B}" type="datetime1">
              <a:rPr lang="en-US"/>
              <a:pPr fontAlgn="base">
                <a:spcBef>
                  <a:spcPct val="0"/>
                </a:spcBef>
                <a:spcAft>
                  <a:spcPct val="0"/>
                </a:spcAft>
                <a:defRPr/>
              </a:pPr>
              <a:t>11/7/2014</a:t>
            </a:fld>
            <a:endParaRPr lang="en-US"/>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1">
                <a:solidFill>
                  <a:srgbClr val="0079C1"/>
                </a:solidFill>
                <a:latin typeface="+mn-lt"/>
                <a:ea typeface="ＭＳ Ｐゴシック" pitchFamily="48" charset="-128"/>
                <a:cs typeface="+mn-cs"/>
              </a:defRPr>
            </a:lvl1pPr>
          </a:lstStyle>
          <a:p>
            <a:pPr fontAlgn="base">
              <a:spcBef>
                <a:spcPct val="0"/>
              </a:spcBef>
              <a:spcAft>
                <a:spcPct val="0"/>
              </a:spcAft>
              <a:defRPr/>
            </a:pPr>
            <a:endParaRPr lang="en-US"/>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1">
                <a:solidFill>
                  <a:srgbClr val="0079C1"/>
                </a:solidFill>
                <a:latin typeface="+mn-lt"/>
                <a:ea typeface="ＭＳ Ｐゴシック" pitchFamily="48" charset="-128"/>
                <a:cs typeface="+mn-cs"/>
              </a:defRPr>
            </a:lvl1pPr>
          </a:lstStyle>
          <a:p>
            <a:pPr fontAlgn="base">
              <a:spcBef>
                <a:spcPct val="0"/>
              </a:spcBef>
              <a:spcAft>
                <a:spcPct val="0"/>
              </a:spcAft>
              <a:defRPr/>
            </a:pPr>
            <a:fld id="{1A9652D3-CD60-4E6E-B46B-3AAAFA23BCE4}" type="slidenum">
              <a:rPr lang="en-US"/>
              <a:pPr fontAlgn="base">
                <a:spcBef>
                  <a:spcPct val="0"/>
                </a:spcBef>
                <a:spcAft>
                  <a:spcPct val="0"/>
                </a:spcAft>
                <a:defRPr/>
              </a:pPr>
              <a:t>‹#›</a:t>
            </a:fld>
            <a:endParaRPr lang="en-US"/>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462"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19463"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9464" name="Picture 27" descr="National_Grid_logo_blue"/>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3747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rtl="0" eaLnBrk="0" fontAlgn="base" hangingPunct="0">
        <a:spcBef>
          <a:spcPct val="0"/>
        </a:spcBef>
        <a:spcAft>
          <a:spcPct val="0"/>
        </a:spcAft>
        <a:defRPr sz="2800" b="1">
          <a:solidFill>
            <a:srgbClr val="0079C1"/>
          </a:solidFill>
          <a:latin typeface="+mj-lt"/>
          <a:ea typeface="+mj-ea"/>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48" charset="-128"/>
              </a:defRPr>
            </a:lvl1pPr>
          </a:lstStyle>
          <a:p>
            <a:pPr fontAlgn="base">
              <a:spcBef>
                <a:spcPct val="0"/>
              </a:spcBef>
              <a:spcAft>
                <a:spcPct val="0"/>
              </a:spcAft>
              <a:defRPr/>
            </a:pPr>
            <a:fld id="{0D11775E-ABD7-469F-BC48-140AC2F2321A}" type="datetime1">
              <a:rPr lang="en-US" b="1">
                <a:solidFill>
                  <a:srgbClr val="0079C1"/>
                </a:solidFill>
              </a:rPr>
              <a:pPr fontAlgn="base">
                <a:spcBef>
                  <a:spcPct val="0"/>
                </a:spcBef>
                <a:spcAft>
                  <a:spcPct val="0"/>
                </a:spcAft>
                <a:defRPr/>
              </a:pPr>
              <a:t>11/7/2014</a:t>
            </a:fld>
            <a:endParaRPr lang="en-US" b="1">
              <a:solidFill>
                <a:srgbClr val="0079C1"/>
              </a:solidFill>
            </a:endParaRPr>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48" charset="-128"/>
              </a:defRPr>
            </a:lvl1pPr>
          </a:lstStyle>
          <a:p>
            <a:pPr fontAlgn="base">
              <a:spcBef>
                <a:spcPct val="0"/>
              </a:spcBef>
              <a:spcAft>
                <a:spcPct val="0"/>
              </a:spcAft>
              <a:defRPr/>
            </a:pPr>
            <a:endParaRPr lang="en-US" b="1">
              <a:solidFill>
                <a:srgbClr val="0079C1"/>
              </a:solidFill>
            </a:endParaRPr>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48" charset="-128"/>
              </a:defRPr>
            </a:lvl1pPr>
          </a:lstStyle>
          <a:p>
            <a:pPr fontAlgn="base">
              <a:spcBef>
                <a:spcPct val="0"/>
              </a:spcBef>
              <a:spcAft>
                <a:spcPct val="0"/>
              </a:spcAft>
              <a:defRPr/>
            </a:pPr>
            <a:fld id="{96DD61FA-3241-4C4B-847B-20745B657A1F}" type="slidenum">
              <a:rPr lang="en-US" b="1">
                <a:solidFill>
                  <a:srgbClr val="0079C1"/>
                </a:solidFill>
              </a:rPr>
              <a:pPr fontAlgn="base">
                <a:spcBef>
                  <a:spcPct val="0"/>
                </a:spcBef>
                <a:spcAft>
                  <a:spcPct val="0"/>
                </a:spcAft>
                <a:defRPr/>
              </a:pPr>
              <a:t>‹#›</a:t>
            </a:fld>
            <a:endParaRPr lang="en-US" b="1">
              <a:solidFill>
                <a:srgbClr val="0079C1"/>
              </a:solidFill>
            </a:endParaRPr>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54"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2055"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6" name="Picture 27" descr="National_Grid_logo_blue"/>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56759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hf hdr="0" ftr="0" dt="0"/>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pitchFamily="34" charset="0"/>
          <a:ea typeface="ＭＳ Ｐゴシック" pitchFamily="48" charset="-128"/>
        </a:defRPr>
      </a:lvl2pPr>
      <a:lvl3pPr algn="l" rtl="0" eaLnBrk="0" fontAlgn="base" hangingPunct="0">
        <a:spcBef>
          <a:spcPct val="0"/>
        </a:spcBef>
        <a:spcAft>
          <a:spcPct val="0"/>
        </a:spcAft>
        <a:defRPr sz="2800" b="1">
          <a:solidFill>
            <a:srgbClr val="0079C1"/>
          </a:solidFill>
          <a:latin typeface="Arial" pitchFamily="34" charset="0"/>
          <a:ea typeface="ＭＳ Ｐゴシック" pitchFamily="48" charset="-128"/>
        </a:defRPr>
      </a:lvl3pPr>
      <a:lvl4pPr algn="l" rtl="0" eaLnBrk="0" fontAlgn="base" hangingPunct="0">
        <a:spcBef>
          <a:spcPct val="0"/>
        </a:spcBef>
        <a:spcAft>
          <a:spcPct val="0"/>
        </a:spcAft>
        <a:defRPr sz="2800" b="1">
          <a:solidFill>
            <a:srgbClr val="0079C1"/>
          </a:solidFill>
          <a:latin typeface="Arial" pitchFamily="34" charset="0"/>
          <a:ea typeface="ＭＳ Ｐゴシック" pitchFamily="48" charset="-128"/>
        </a:defRPr>
      </a:lvl4pPr>
      <a:lvl5pPr algn="l" rtl="0" eaLnBrk="0" fontAlgn="base" hangingPunct="0">
        <a:spcBef>
          <a:spcPct val="0"/>
        </a:spcBef>
        <a:spcAft>
          <a:spcPct val="0"/>
        </a:spcAft>
        <a:defRPr sz="2800" b="1">
          <a:solidFill>
            <a:srgbClr val="0079C1"/>
          </a:solidFill>
          <a:latin typeface="Arial" pitchFamily="34" charset="0"/>
          <a:ea typeface="ＭＳ Ｐゴシック" pitchFamily="48" charset="-128"/>
        </a:defRPr>
      </a:lvl5pPr>
      <a:lvl6pPr marL="457200" algn="l" rtl="0" fontAlgn="base">
        <a:spcBef>
          <a:spcPct val="0"/>
        </a:spcBef>
        <a:spcAft>
          <a:spcPct val="0"/>
        </a:spcAft>
        <a:defRPr sz="2800" b="1">
          <a:solidFill>
            <a:srgbClr val="0079C1"/>
          </a:solidFill>
          <a:latin typeface="Arial" pitchFamily="34" charset="0"/>
          <a:ea typeface="ＭＳ Ｐゴシック" pitchFamily="48" charset="-128"/>
        </a:defRPr>
      </a:lvl6pPr>
      <a:lvl7pPr marL="914400" algn="l" rtl="0" fontAlgn="base">
        <a:spcBef>
          <a:spcPct val="0"/>
        </a:spcBef>
        <a:spcAft>
          <a:spcPct val="0"/>
        </a:spcAft>
        <a:defRPr sz="2800" b="1">
          <a:solidFill>
            <a:srgbClr val="0079C1"/>
          </a:solidFill>
          <a:latin typeface="Arial" pitchFamily="34" charset="0"/>
          <a:ea typeface="ＭＳ Ｐゴシック" pitchFamily="48" charset="-128"/>
        </a:defRPr>
      </a:lvl7pPr>
      <a:lvl8pPr marL="1371600" algn="l" rtl="0" fontAlgn="base">
        <a:spcBef>
          <a:spcPct val="0"/>
        </a:spcBef>
        <a:spcAft>
          <a:spcPct val="0"/>
        </a:spcAft>
        <a:defRPr sz="2800" b="1">
          <a:solidFill>
            <a:srgbClr val="0079C1"/>
          </a:solidFill>
          <a:latin typeface="Arial" pitchFamily="34" charset="0"/>
          <a:ea typeface="ＭＳ Ｐゴシック" pitchFamily="48" charset="-128"/>
        </a:defRPr>
      </a:lvl8pPr>
      <a:lvl9pPr marL="1828800" algn="l" rtl="0" fontAlgn="base">
        <a:spcBef>
          <a:spcPct val="0"/>
        </a:spcBef>
        <a:spcAft>
          <a:spcPct val="0"/>
        </a:spcAft>
        <a:defRPr sz="2800" b="1">
          <a:solidFill>
            <a:srgbClr val="0079C1"/>
          </a:solidFill>
          <a:latin typeface="Arial" pitchFamily="34"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ea typeface="ＭＳ Ｐゴシック" pitchFamily="48" charset="-128"/>
              </a:defRPr>
            </a:lvl1pPr>
          </a:lstStyle>
          <a:p>
            <a:pPr fontAlgn="base">
              <a:spcBef>
                <a:spcPct val="0"/>
              </a:spcBef>
              <a:spcAft>
                <a:spcPct val="0"/>
              </a:spcAft>
              <a:defRPr/>
            </a:pPr>
            <a:fld id="{54144656-2D00-41AE-90D8-FD372E02DE4D}" type="datetime1">
              <a:rPr lang="en-US" b="1">
                <a:solidFill>
                  <a:srgbClr val="0079C1"/>
                </a:solidFill>
              </a:rPr>
              <a:pPr fontAlgn="base">
                <a:spcBef>
                  <a:spcPct val="0"/>
                </a:spcBef>
                <a:spcAft>
                  <a:spcPct val="0"/>
                </a:spcAft>
                <a:defRPr/>
              </a:pPr>
              <a:t>11/7/2014</a:t>
            </a:fld>
            <a:endParaRPr lang="en-US" b="1">
              <a:solidFill>
                <a:srgbClr val="0079C1"/>
              </a:solidFill>
            </a:endParaRPr>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ea typeface="ＭＳ Ｐゴシック" pitchFamily="48" charset="-128"/>
              </a:defRPr>
            </a:lvl1pPr>
          </a:lstStyle>
          <a:p>
            <a:pPr fontAlgn="base">
              <a:spcBef>
                <a:spcPct val="0"/>
              </a:spcBef>
              <a:spcAft>
                <a:spcPct val="0"/>
              </a:spcAft>
              <a:defRPr/>
            </a:pPr>
            <a:endParaRPr lang="en-US" b="1">
              <a:solidFill>
                <a:srgbClr val="0079C1"/>
              </a:solidFill>
            </a:endParaRPr>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ea typeface="ＭＳ Ｐゴシック" pitchFamily="48" charset="-128"/>
              </a:defRPr>
            </a:lvl1pPr>
          </a:lstStyle>
          <a:p>
            <a:pPr fontAlgn="base">
              <a:spcBef>
                <a:spcPct val="0"/>
              </a:spcBef>
              <a:spcAft>
                <a:spcPct val="0"/>
              </a:spcAft>
              <a:defRPr/>
            </a:pPr>
            <a:fld id="{040ABE41-6271-4C90-AF5A-93B2CCF4D556}" type="slidenum">
              <a:rPr lang="en-US" b="1">
                <a:solidFill>
                  <a:srgbClr val="0079C1"/>
                </a:solidFill>
              </a:rPr>
              <a:pPr fontAlgn="base">
                <a:spcBef>
                  <a:spcPct val="0"/>
                </a:spcBef>
                <a:spcAft>
                  <a:spcPct val="0"/>
                </a:spcAft>
                <a:defRPr/>
              </a:pPr>
              <a:t>‹#›</a:t>
            </a:fld>
            <a:endParaRPr lang="en-US" b="1">
              <a:solidFill>
                <a:srgbClr val="0079C1"/>
              </a:solidFill>
            </a:endParaRPr>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102"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4103"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104" name="Picture 27" descr="National_Grid_logo_blue"/>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97580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hf hdr="0" ftr="0" dt="0"/>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5" rIns="91407" bIns="45705" numCol="1" anchor="t" anchorCtr="0" compatLnSpc="1">
            <a:prstTxWarp prst="textNoShape">
              <a:avLst/>
            </a:prstTxWarp>
          </a:bodyPr>
          <a:lstStyle>
            <a:lvl1pPr>
              <a:defRPr sz="1400" b="1">
                <a:solidFill>
                  <a:srgbClr val="0079C1"/>
                </a:solidFill>
                <a:ea typeface="+mn-ea"/>
              </a:defRPr>
            </a:lvl1pPr>
          </a:lstStyle>
          <a:p>
            <a:pPr fontAlgn="base">
              <a:spcBef>
                <a:spcPct val="0"/>
              </a:spcBef>
              <a:spcAft>
                <a:spcPct val="0"/>
              </a:spcAft>
              <a:defRPr/>
            </a:pPr>
            <a:fld id="{D970D561-839D-4F5C-96E7-EABB26C3EC1B}" type="datetimeFigureOut">
              <a:rPr lang="en-US">
                <a:cs typeface="Arial" charset="0"/>
              </a:rPr>
              <a:pPr fontAlgn="base">
                <a:spcBef>
                  <a:spcPct val="0"/>
                </a:spcBef>
                <a:spcAft>
                  <a:spcPct val="0"/>
                </a:spcAft>
                <a:defRPr/>
              </a:pPr>
              <a:t>11/7/2014</a:t>
            </a:fld>
            <a:endParaRPr lang="en-US">
              <a:cs typeface="Arial" charset="0"/>
            </a:endParaRPr>
          </a:p>
        </p:txBody>
      </p:sp>
      <p:sp>
        <p:nvSpPr>
          <p:cNvPr id="26627" name="Rectangle 3"/>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5" rIns="91407" bIns="45705" numCol="1" anchor="t" anchorCtr="0" compatLnSpc="1">
            <a:prstTxWarp prst="textNoShape">
              <a:avLst/>
            </a:prstTxWarp>
          </a:bodyPr>
          <a:lstStyle>
            <a:lvl1pPr algn="ctr">
              <a:defRPr sz="1400" b="1">
                <a:solidFill>
                  <a:srgbClr val="0079C1"/>
                </a:solidFill>
                <a:ea typeface="+mn-ea"/>
              </a:defRPr>
            </a:lvl1pPr>
          </a:lstStyle>
          <a:p>
            <a:pPr fontAlgn="base">
              <a:spcBef>
                <a:spcPct val="0"/>
              </a:spcBef>
              <a:spcAft>
                <a:spcPct val="0"/>
              </a:spcAft>
              <a:defRPr/>
            </a:pPr>
            <a:endParaRPr lang="en-US">
              <a:cs typeface="Arial" charset="0"/>
            </a:endParaRPr>
          </a:p>
        </p:txBody>
      </p:sp>
      <p:sp>
        <p:nvSpPr>
          <p:cNvPr id="26628" name="Rectangle 4"/>
          <p:cNvSpPr>
            <a:spLocks noGrp="1" noChangeArrowheads="1"/>
          </p:cNvSpPr>
          <p:nvPr>
            <p:ph type="sldNum" sz="quarter" idx="4"/>
          </p:nvPr>
        </p:nvSpPr>
        <p:spPr bwMode="auto">
          <a:xfrm>
            <a:off x="6781800" y="63817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5" rIns="91407" bIns="45705" numCol="1" anchor="t" anchorCtr="0" compatLnSpc="1">
            <a:prstTxWarp prst="textNoShape">
              <a:avLst/>
            </a:prstTxWarp>
          </a:bodyPr>
          <a:lstStyle>
            <a:lvl1pPr algn="r">
              <a:defRPr sz="1200" b="1">
                <a:solidFill>
                  <a:srgbClr val="0079C1"/>
                </a:solidFill>
                <a:ea typeface="+mn-ea"/>
              </a:defRPr>
            </a:lvl1pPr>
          </a:lstStyle>
          <a:p>
            <a:pPr fontAlgn="base">
              <a:spcBef>
                <a:spcPct val="0"/>
              </a:spcBef>
              <a:spcAft>
                <a:spcPct val="0"/>
              </a:spcAft>
              <a:defRPr/>
            </a:pPr>
            <a:fld id="{6804A656-AE32-433A-A44E-810E03C12840}" type="slidenum">
              <a:rPr lang="en-US">
                <a:cs typeface="Arial" charset="0"/>
              </a:rPr>
              <a:pPr fontAlgn="base">
                <a:spcBef>
                  <a:spcPct val="0"/>
                </a:spcBef>
                <a:spcAft>
                  <a:spcPct val="0"/>
                </a:spcAft>
                <a:defRPr/>
              </a:pPr>
              <a:t>‹#›</a:t>
            </a:fld>
            <a:endParaRPr lang="en-US">
              <a:cs typeface="Arial" charset="0"/>
            </a:endParaRPr>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30"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b" anchorCtr="0" compatLnSpc="1">
            <a:prstTxWarp prst="textNoShape">
              <a:avLst/>
            </a:prstTxWarp>
            <a:spAutoFit/>
          </a:bodyPr>
          <a:lstStyle/>
          <a:p>
            <a:pPr lvl="0"/>
            <a:r>
              <a:rPr lang="en-GB" smtClean="0"/>
              <a:t>Click to edit Master title style</a:t>
            </a:r>
          </a:p>
        </p:txBody>
      </p:sp>
      <p:sp>
        <p:nvSpPr>
          <p:cNvPr id="1031"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2" name="Picture 8" descr="National_Grid_logo_blu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018991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p:fade/>
  </p:transition>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charset="0"/>
          <a:ea typeface="ＭＳ Ｐゴシック" pitchFamily="34" charset="-128"/>
        </a:defRPr>
      </a:lvl2pPr>
      <a:lvl3pPr algn="l" rtl="0" eaLnBrk="0" fontAlgn="base" hangingPunct="0">
        <a:spcBef>
          <a:spcPct val="0"/>
        </a:spcBef>
        <a:spcAft>
          <a:spcPct val="0"/>
        </a:spcAft>
        <a:defRPr sz="2800" b="1">
          <a:solidFill>
            <a:srgbClr val="0079C1"/>
          </a:solidFill>
          <a:latin typeface="Arial" charset="0"/>
          <a:ea typeface="ＭＳ Ｐゴシック" pitchFamily="34" charset="-128"/>
        </a:defRPr>
      </a:lvl3pPr>
      <a:lvl4pPr algn="l" rtl="0" eaLnBrk="0" fontAlgn="base" hangingPunct="0">
        <a:spcBef>
          <a:spcPct val="0"/>
        </a:spcBef>
        <a:spcAft>
          <a:spcPct val="0"/>
        </a:spcAft>
        <a:defRPr sz="2800" b="1">
          <a:solidFill>
            <a:srgbClr val="0079C1"/>
          </a:solidFill>
          <a:latin typeface="Arial" charset="0"/>
          <a:ea typeface="ＭＳ Ｐゴシック" pitchFamily="34" charset="-128"/>
        </a:defRPr>
      </a:lvl4pPr>
      <a:lvl5pPr algn="l" rtl="0" eaLnBrk="0" fontAlgn="base" hangingPunct="0">
        <a:spcBef>
          <a:spcPct val="0"/>
        </a:spcBef>
        <a:spcAft>
          <a:spcPct val="0"/>
        </a:spcAft>
        <a:defRPr sz="2800" b="1">
          <a:solidFill>
            <a:srgbClr val="0079C1"/>
          </a:solidFill>
          <a:latin typeface="Arial" charset="0"/>
          <a:ea typeface="ＭＳ Ｐゴシック" pitchFamily="34" charset="-128"/>
        </a:defRPr>
      </a:lvl5pPr>
      <a:lvl6pPr marL="457200" algn="l" rtl="0" fontAlgn="base">
        <a:spcBef>
          <a:spcPct val="0"/>
        </a:spcBef>
        <a:spcAft>
          <a:spcPct val="0"/>
        </a:spcAft>
        <a:defRPr sz="2800" b="1">
          <a:solidFill>
            <a:srgbClr val="0079C1"/>
          </a:solidFill>
          <a:latin typeface="Arial" charset="0"/>
          <a:ea typeface="ＭＳ Ｐゴシック" pitchFamily="34" charset="-128"/>
        </a:defRPr>
      </a:lvl6pPr>
      <a:lvl7pPr marL="914400" algn="l" rtl="0" fontAlgn="base">
        <a:spcBef>
          <a:spcPct val="0"/>
        </a:spcBef>
        <a:spcAft>
          <a:spcPct val="0"/>
        </a:spcAft>
        <a:defRPr sz="2800" b="1">
          <a:solidFill>
            <a:srgbClr val="0079C1"/>
          </a:solidFill>
          <a:latin typeface="Arial" charset="0"/>
          <a:ea typeface="ＭＳ Ｐゴシック" pitchFamily="34" charset="-128"/>
        </a:defRPr>
      </a:lvl7pPr>
      <a:lvl8pPr marL="1371600" algn="l" rtl="0" fontAlgn="base">
        <a:spcBef>
          <a:spcPct val="0"/>
        </a:spcBef>
        <a:spcAft>
          <a:spcPct val="0"/>
        </a:spcAft>
        <a:defRPr sz="2800" b="1">
          <a:solidFill>
            <a:srgbClr val="0079C1"/>
          </a:solidFill>
          <a:latin typeface="Arial" charset="0"/>
          <a:ea typeface="ＭＳ Ｐゴシック" pitchFamily="34" charset="-128"/>
        </a:defRPr>
      </a:lvl8pPr>
      <a:lvl9pPr marL="1828800" algn="l" rtl="0" fontAlgn="base">
        <a:spcBef>
          <a:spcPct val="0"/>
        </a:spcBef>
        <a:spcAft>
          <a:spcPct val="0"/>
        </a:spcAft>
        <a:defRPr sz="2800" b="1">
          <a:solidFill>
            <a:srgbClr val="0079C1"/>
          </a:solidFill>
          <a:latin typeface="Arial" charset="0"/>
          <a:ea typeface="ＭＳ Ｐゴシック" pitchFamily="34"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1">
                <a:solidFill>
                  <a:srgbClr val="0079C1"/>
                </a:solidFill>
                <a:latin typeface="+mn-lt"/>
                <a:ea typeface="ＭＳ Ｐゴシック" pitchFamily="48" charset="-128"/>
                <a:cs typeface="+mn-cs"/>
              </a:defRPr>
            </a:lvl1pPr>
          </a:lstStyle>
          <a:p>
            <a:pPr fontAlgn="base">
              <a:spcBef>
                <a:spcPct val="0"/>
              </a:spcBef>
              <a:spcAft>
                <a:spcPct val="0"/>
              </a:spcAft>
              <a:defRPr/>
            </a:pPr>
            <a:fld id="{22683019-395F-4E06-B190-B264E97DBEFC}" type="datetime1">
              <a:rPr lang="en-US"/>
              <a:pPr fontAlgn="base">
                <a:spcBef>
                  <a:spcPct val="0"/>
                </a:spcBef>
                <a:spcAft>
                  <a:spcPct val="0"/>
                </a:spcAft>
                <a:defRPr/>
              </a:pPr>
              <a:t>11/7/2014</a:t>
            </a:fld>
            <a:endParaRPr lang="en-US"/>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1">
                <a:solidFill>
                  <a:srgbClr val="0079C1"/>
                </a:solidFill>
                <a:latin typeface="+mn-lt"/>
                <a:ea typeface="ＭＳ Ｐゴシック" pitchFamily="48" charset="-128"/>
                <a:cs typeface="+mn-cs"/>
              </a:defRPr>
            </a:lvl1pPr>
          </a:lstStyle>
          <a:p>
            <a:pPr fontAlgn="base">
              <a:spcBef>
                <a:spcPct val="0"/>
              </a:spcBef>
              <a:spcAft>
                <a:spcPct val="0"/>
              </a:spcAft>
              <a:defRPr/>
            </a:pPr>
            <a:endParaRPr lang="en-US"/>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1">
                <a:solidFill>
                  <a:srgbClr val="0079C1"/>
                </a:solidFill>
                <a:latin typeface="+mn-lt"/>
                <a:ea typeface="ＭＳ Ｐゴシック" pitchFamily="48" charset="-128"/>
                <a:cs typeface="+mn-cs"/>
              </a:defRPr>
            </a:lvl1pPr>
          </a:lstStyle>
          <a:p>
            <a:pPr fontAlgn="base">
              <a:spcBef>
                <a:spcPct val="0"/>
              </a:spcBef>
              <a:spcAft>
                <a:spcPct val="0"/>
              </a:spcAft>
              <a:defRPr/>
            </a:pPr>
            <a:fld id="{A2099CEC-469C-4090-BDA0-A7DD491E270A}" type="slidenum">
              <a:rPr lang="en-US"/>
              <a:pPr fontAlgn="base">
                <a:spcBef>
                  <a:spcPct val="0"/>
                </a:spcBef>
                <a:spcAft>
                  <a:spcPct val="0"/>
                </a:spcAft>
                <a:defRPr/>
              </a:pPr>
              <a:t>‹#›</a:t>
            </a:fld>
            <a:endParaRPr lang="en-US"/>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30" name="Rectangle 5"/>
          <p:cNvSpPr>
            <a:spLocks noGrp="1" noChangeArrowheads="1"/>
          </p:cNvSpPr>
          <p:nvPr>
            <p:ph type="title"/>
          </p:nvPr>
        </p:nvSpPr>
        <p:spPr bwMode="auto">
          <a:xfrm>
            <a:off x="593725" y="762000"/>
            <a:ext cx="8093075" cy="5191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1031" name="Rectangle 3"/>
          <p:cNvSpPr>
            <a:spLocks noGrp="1" noChangeArrowheads="1"/>
          </p:cNvSpPr>
          <p:nvPr>
            <p:ph type="body" idx="1"/>
          </p:nvPr>
        </p:nvSpPr>
        <p:spPr bwMode="auto">
          <a:xfrm>
            <a:off x="593725" y="1485900"/>
            <a:ext cx="80899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2" name="Picture 27" descr="National_Grid_logo_blue"/>
          <p:cNvPicPr>
            <a:picLocks noChangeAspect="1" noChangeArrowheads="1"/>
          </p:cNvPicPr>
          <p:nvPr userDrawn="1"/>
        </p:nvPicPr>
        <p:blipFill>
          <a:blip r:embed="rId15"/>
          <a:srcRect/>
          <a:stretch>
            <a:fillRect/>
          </a:stretch>
        </p:blipFill>
        <p:spPr bwMode="auto">
          <a:xfrm>
            <a:off x="6810375" y="342900"/>
            <a:ext cx="1830388" cy="376238"/>
          </a:xfrm>
          <a:prstGeom prst="rect">
            <a:avLst/>
          </a:prstGeom>
          <a:noFill/>
          <a:ln w="9525">
            <a:noFill/>
            <a:miter lim="800000"/>
            <a:headEnd/>
            <a:tailEnd/>
          </a:ln>
        </p:spPr>
      </p:pic>
    </p:spTree>
    <p:extLst>
      <p:ext uri="{BB962C8B-B14F-4D97-AF65-F5344CB8AC3E}">
        <p14:creationId xmlns:p14="http://schemas.microsoft.com/office/powerpoint/2010/main" val="206683810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hf hdr="0" ftr="0" dt="0"/>
  <p:txStyles>
    <p:titleStyle>
      <a:lvl1pPr algn="l" rtl="0" eaLnBrk="0" fontAlgn="base" hangingPunct="0">
        <a:spcBef>
          <a:spcPct val="0"/>
        </a:spcBef>
        <a:spcAft>
          <a:spcPct val="0"/>
        </a:spcAft>
        <a:defRPr sz="2800" b="1">
          <a:solidFill>
            <a:srgbClr val="0079C1"/>
          </a:solidFill>
          <a:latin typeface="+mj-lt"/>
          <a:ea typeface="+mj-ea"/>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a:ea typeface="ＭＳ Ｐゴシック" pitchFamily="48" charset="-128"/>
              </a:defRPr>
            </a:lvl1pPr>
          </a:lstStyle>
          <a:p>
            <a:pPr fontAlgn="base">
              <a:spcBef>
                <a:spcPct val="0"/>
              </a:spcBef>
              <a:spcAft>
                <a:spcPct val="0"/>
              </a:spcAft>
              <a:defRPr/>
            </a:pPr>
            <a:fld id="{0DBC334B-88C8-4F51-BF6B-1172AD147E06}" type="datetime1">
              <a:rPr lang="en-US" b="1">
                <a:solidFill>
                  <a:srgbClr val="0079C1"/>
                </a:solidFill>
              </a:rPr>
              <a:pPr fontAlgn="base">
                <a:spcBef>
                  <a:spcPct val="0"/>
                </a:spcBef>
                <a:spcAft>
                  <a:spcPct val="0"/>
                </a:spcAft>
                <a:defRPr/>
              </a:pPr>
              <a:t>11/7/2014</a:t>
            </a:fld>
            <a:endParaRPr lang="en-US" b="1">
              <a:solidFill>
                <a:srgbClr val="0079C1"/>
              </a:solidFill>
            </a:endParaRPr>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a:ea typeface="ＭＳ Ｐゴシック" pitchFamily="48" charset="-128"/>
              </a:defRPr>
            </a:lvl1pPr>
          </a:lstStyle>
          <a:p>
            <a:pPr fontAlgn="base">
              <a:spcBef>
                <a:spcPct val="0"/>
              </a:spcBef>
              <a:spcAft>
                <a:spcPct val="0"/>
              </a:spcAft>
              <a:defRPr/>
            </a:pPr>
            <a:endParaRPr lang="en-US" b="1">
              <a:solidFill>
                <a:srgbClr val="0079C1"/>
              </a:solidFill>
            </a:endParaRPr>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a:ea typeface="ＭＳ Ｐゴシック" pitchFamily="48" charset="-128"/>
              </a:defRPr>
            </a:lvl1pPr>
          </a:lstStyle>
          <a:p>
            <a:pPr fontAlgn="base">
              <a:spcBef>
                <a:spcPct val="0"/>
              </a:spcBef>
              <a:spcAft>
                <a:spcPct val="0"/>
              </a:spcAft>
              <a:defRPr/>
            </a:pPr>
            <a:fld id="{7815B48D-C4B9-43CF-BFD2-1BF09D88BFE2}" type="slidenum">
              <a:rPr lang="en-US" b="1">
                <a:solidFill>
                  <a:srgbClr val="0079C1"/>
                </a:solidFill>
              </a:rPr>
              <a:pPr fontAlgn="base">
                <a:spcBef>
                  <a:spcPct val="0"/>
                </a:spcBef>
                <a:spcAft>
                  <a:spcPct val="0"/>
                </a:spcAft>
                <a:defRPr/>
              </a:pPr>
              <a:t>‹#›</a:t>
            </a:fld>
            <a:endParaRPr lang="en-US" b="1">
              <a:solidFill>
                <a:srgbClr val="0079C1"/>
              </a:solidFill>
            </a:endParaRPr>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294"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12295"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2296" name="Picture 27" descr="National_Grid_logo_blu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841641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1">
                <a:solidFill>
                  <a:srgbClr val="0079C1"/>
                </a:solidFill>
                <a:latin typeface="+mn-lt"/>
                <a:ea typeface="ＭＳ Ｐゴシック" pitchFamily="48" charset="-128"/>
                <a:cs typeface="+mn-cs"/>
              </a:defRPr>
            </a:lvl1pPr>
          </a:lstStyle>
          <a:p>
            <a:pPr fontAlgn="base">
              <a:spcBef>
                <a:spcPct val="0"/>
              </a:spcBef>
              <a:spcAft>
                <a:spcPct val="0"/>
              </a:spcAft>
              <a:defRPr/>
            </a:pPr>
            <a:fld id="{1738F652-EF1C-4D1A-B065-73757B65092C}" type="datetime1">
              <a:rPr lang="en-US"/>
              <a:pPr fontAlgn="base">
                <a:spcBef>
                  <a:spcPct val="0"/>
                </a:spcBef>
                <a:spcAft>
                  <a:spcPct val="0"/>
                </a:spcAft>
                <a:defRPr/>
              </a:pPr>
              <a:t>11/7/2014</a:t>
            </a:fld>
            <a:endParaRPr lang="en-US"/>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1">
                <a:solidFill>
                  <a:srgbClr val="0079C1"/>
                </a:solidFill>
                <a:latin typeface="+mn-lt"/>
                <a:ea typeface="ＭＳ Ｐゴシック" pitchFamily="48" charset="-128"/>
                <a:cs typeface="+mn-cs"/>
              </a:defRPr>
            </a:lvl1pPr>
          </a:lstStyle>
          <a:p>
            <a:pPr fontAlgn="base">
              <a:spcBef>
                <a:spcPct val="0"/>
              </a:spcBef>
              <a:spcAft>
                <a:spcPct val="0"/>
              </a:spcAft>
              <a:defRPr/>
            </a:pPr>
            <a:endParaRPr lang="en-US"/>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1">
                <a:solidFill>
                  <a:srgbClr val="0079C1"/>
                </a:solidFill>
                <a:latin typeface="+mn-lt"/>
                <a:ea typeface="ＭＳ Ｐゴシック" pitchFamily="48" charset="-128"/>
                <a:cs typeface="+mn-cs"/>
              </a:defRPr>
            </a:lvl1pPr>
          </a:lstStyle>
          <a:p>
            <a:pPr fontAlgn="base">
              <a:spcBef>
                <a:spcPct val="0"/>
              </a:spcBef>
              <a:spcAft>
                <a:spcPct val="0"/>
              </a:spcAft>
              <a:defRPr/>
            </a:pPr>
            <a:fld id="{0FCEA2AB-CB39-45F6-9D84-B55679FD96D3}" type="slidenum">
              <a:rPr lang="en-US"/>
              <a:pPr fontAlgn="base">
                <a:spcBef>
                  <a:spcPct val="0"/>
                </a:spcBef>
                <a:spcAft>
                  <a:spcPct val="0"/>
                </a:spcAft>
                <a:defRPr/>
              </a:pPr>
              <a:t>‹#›</a:t>
            </a:fld>
            <a:endParaRPr lang="en-US"/>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30" name="Rectangle 5"/>
          <p:cNvSpPr>
            <a:spLocks noGrp="1" noChangeArrowheads="1"/>
          </p:cNvSpPr>
          <p:nvPr>
            <p:ph type="title"/>
          </p:nvPr>
        </p:nvSpPr>
        <p:spPr bwMode="auto">
          <a:xfrm>
            <a:off x="593725" y="762000"/>
            <a:ext cx="8093075" cy="5191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1031" name="Rectangle 3"/>
          <p:cNvSpPr>
            <a:spLocks noGrp="1" noChangeArrowheads="1"/>
          </p:cNvSpPr>
          <p:nvPr>
            <p:ph type="body" idx="1"/>
          </p:nvPr>
        </p:nvSpPr>
        <p:spPr bwMode="auto">
          <a:xfrm>
            <a:off x="593725" y="1485900"/>
            <a:ext cx="80899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2" name="Picture 27" descr="National_Grid_logo_blue"/>
          <p:cNvPicPr>
            <a:picLocks noChangeAspect="1" noChangeArrowheads="1"/>
          </p:cNvPicPr>
          <p:nvPr userDrawn="1"/>
        </p:nvPicPr>
        <p:blipFill>
          <a:blip r:embed="rId15"/>
          <a:srcRect/>
          <a:stretch>
            <a:fillRect/>
          </a:stretch>
        </p:blipFill>
        <p:spPr bwMode="auto">
          <a:xfrm>
            <a:off x="6810375" y="342900"/>
            <a:ext cx="1830388" cy="376238"/>
          </a:xfrm>
          <a:prstGeom prst="rect">
            <a:avLst/>
          </a:prstGeom>
          <a:noFill/>
          <a:ln w="9525">
            <a:noFill/>
            <a:miter lim="800000"/>
            <a:headEnd/>
            <a:tailEnd/>
          </a:ln>
        </p:spPr>
      </p:pic>
    </p:spTree>
    <p:extLst>
      <p:ext uri="{BB962C8B-B14F-4D97-AF65-F5344CB8AC3E}">
        <p14:creationId xmlns:p14="http://schemas.microsoft.com/office/powerpoint/2010/main" val="991446688"/>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hf hdr="0" ftr="0" dt="0"/>
  <p:txStyles>
    <p:titleStyle>
      <a:lvl1pPr algn="l" rtl="0" eaLnBrk="0" fontAlgn="base" hangingPunct="0">
        <a:spcBef>
          <a:spcPct val="0"/>
        </a:spcBef>
        <a:spcAft>
          <a:spcPct val="0"/>
        </a:spcAft>
        <a:defRPr sz="2800" b="1">
          <a:solidFill>
            <a:srgbClr val="0079C1"/>
          </a:solidFill>
          <a:latin typeface="+mj-lt"/>
          <a:ea typeface="+mj-ea"/>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49288" y="909638"/>
            <a:ext cx="5508625"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027" name="Text Placeholder 2"/>
          <p:cNvSpPr>
            <a:spLocks noGrp="1"/>
          </p:cNvSpPr>
          <p:nvPr>
            <p:ph type="body" idx="1"/>
          </p:nvPr>
        </p:nvSpPr>
        <p:spPr bwMode="auto">
          <a:xfrm>
            <a:off x="649288" y="1989138"/>
            <a:ext cx="7164387"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sp>
        <p:nvSpPr>
          <p:cNvPr id="6" name="Slide Number Placeholder 5"/>
          <p:cNvSpPr>
            <a:spLocks noGrp="1"/>
          </p:cNvSpPr>
          <p:nvPr>
            <p:ph type="sldNum" sz="quarter" idx="4"/>
          </p:nvPr>
        </p:nvSpPr>
        <p:spPr>
          <a:xfrm>
            <a:off x="7913688" y="6296025"/>
            <a:ext cx="871537" cy="187325"/>
          </a:xfrm>
          <a:prstGeom prst="rect">
            <a:avLst/>
          </a:prstGeom>
        </p:spPr>
        <p:txBody>
          <a:bodyPr vert="horz" wrap="square" lIns="0" tIns="0" rIns="0" bIns="0" numCol="1" anchor="b" anchorCtr="0" compatLnSpc="1">
            <a:prstTxWarp prst="textNoShape">
              <a:avLst/>
            </a:prstTxWarp>
          </a:bodyPr>
          <a:lstStyle>
            <a:lvl1pPr algn="r">
              <a:defRPr sz="1000">
                <a:solidFill>
                  <a:schemeClr val="tx2"/>
                </a:solidFill>
                <a:latin typeface="Arial" charset="0"/>
                <a:cs typeface="Arial" charset="0"/>
              </a:defRPr>
            </a:lvl1pPr>
          </a:lstStyle>
          <a:p>
            <a:pPr fontAlgn="base">
              <a:spcBef>
                <a:spcPct val="0"/>
              </a:spcBef>
              <a:spcAft>
                <a:spcPct val="0"/>
              </a:spcAft>
              <a:defRPr/>
            </a:pPr>
            <a:fld id="{A1273A38-B040-415C-9C73-4DDF32DFA678}" type="slidenum">
              <a:rPr lang="en-GB">
                <a:solidFill>
                  <a:srgbClr val="0C3B60"/>
                </a:solidFill>
              </a:rPr>
              <a:pPr fontAlgn="base">
                <a:spcBef>
                  <a:spcPct val="0"/>
                </a:spcBef>
                <a:spcAft>
                  <a:spcPct val="0"/>
                </a:spcAft>
                <a:defRPr/>
              </a:pPr>
              <a:t>‹#›</a:t>
            </a:fld>
            <a:endParaRPr lang="en-GB">
              <a:solidFill>
                <a:srgbClr val="0C3B60"/>
              </a:solidFill>
            </a:endParaRPr>
          </a:p>
        </p:txBody>
      </p:sp>
      <p:pic>
        <p:nvPicPr>
          <p:cNvPr id="1029" name="Picture 4"/>
          <p:cNvPicPr>
            <a:picLocks noChangeAspect="1"/>
          </p:cNvPicPr>
          <p:nvPr/>
        </p:nvPicPr>
        <p:blipFill>
          <a:blip r:embed="rId10">
            <a:extLst>
              <a:ext uri="{28A0092B-C50C-407E-A947-70E740481C1C}">
                <a14:useLocalDpi xmlns:a14="http://schemas.microsoft.com/office/drawing/2010/main" val="0"/>
              </a:ext>
            </a:extLst>
          </a:blip>
          <a:srcRect t="50000"/>
          <a:stretch>
            <a:fillRect/>
          </a:stretch>
        </p:blipFill>
        <p:spPr bwMode="auto">
          <a:xfrm>
            <a:off x="301625" y="0"/>
            <a:ext cx="1404938"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43713" y="341313"/>
            <a:ext cx="194151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Box 10"/>
          <p:cNvSpPr txBox="1">
            <a:spLocks noChangeArrowheads="1"/>
          </p:cNvSpPr>
          <p:nvPr/>
        </p:nvSpPr>
        <p:spPr bwMode="auto">
          <a:xfrm>
            <a:off x="649288" y="6334125"/>
            <a:ext cx="2884487" cy="300038"/>
          </a:xfrm>
          <a:prstGeom prst="rect">
            <a:avLst/>
          </a:prstGeom>
          <a:noFill/>
          <a:ln w="9525">
            <a:noFill/>
            <a:miter lim="800000"/>
            <a:headEnd/>
            <a:tailEnd/>
          </a:ln>
        </p:spPr>
        <p:txBody>
          <a:bodyPr lIns="0" tIns="0" rIns="0" bIns="144000">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defRPr/>
            </a:pPr>
            <a:r>
              <a:rPr lang="en-GB" sz="1000" b="1" smtClean="0">
                <a:solidFill>
                  <a:srgbClr val="000000"/>
                </a:solidFill>
              </a:rPr>
              <a:t>UK GAS DISTRIBUTION</a:t>
            </a:r>
          </a:p>
        </p:txBody>
      </p:sp>
    </p:spTree>
    <p:extLst>
      <p:ext uri="{BB962C8B-B14F-4D97-AF65-F5344CB8AC3E}">
        <p14:creationId xmlns:p14="http://schemas.microsoft.com/office/powerpoint/2010/main" val="253811385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Lst>
  <p:txStyles>
    <p:titleStyle>
      <a:lvl1pPr algn="l" rtl="0" eaLnBrk="0" fontAlgn="base" hangingPunct="0">
        <a:lnSpc>
          <a:spcPts val="3300"/>
        </a:lnSpc>
        <a:spcBef>
          <a:spcPct val="0"/>
        </a:spcBef>
        <a:spcAft>
          <a:spcPct val="0"/>
        </a:spcAft>
        <a:defRPr sz="3100" b="1" kern="1200">
          <a:solidFill>
            <a:schemeClr val="tx2"/>
          </a:solidFill>
          <a:latin typeface="+mj-lt"/>
          <a:ea typeface="ヒラギノ角ゴ Pro W3" pitchFamily="-108" charset="-128"/>
          <a:cs typeface="ヒラギノ角ゴ Pro W3" pitchFamily="-108" charset="-128"/>
        </a:defRPr>
      </a:lvl1pPr>
      <a:lvl2pPr algn="l" rtl="0" eaLnBrk="0" fontAlgn="base" hangingPunct="0">
        <a:lnSpc>
          <a:spcPts val="3300"/>
        </a:lnSpc>
        <a:spcBef>
          <a:spcPct val="0"/>
        </a:spcBef>
        <a:spcAft>
          <a:spcPct val="0"/>
        </a:spcAft>
        <a:defRPr sz="3100" b="1">
          <a:solidFill>
            <a:schemeClr val="tx2"/>
          </a:solidFill>
          <a:latin typeface="Arial" pitchFamily="-108" charset="0"/>
          <a:ea typeface="ヒラギノ角ゴ Pro W3" pitchFamily="-108" charset="-128"/>
          <a:cs typeface="ヒラギノ角ゴ Pro W3" pitchFamily="-108" charset="-128"/>
        </a:defRPr>
      </a:lvl2pPr>
      <a:lvl3pPr algn="l" rtl="0" eaLnBrk="0" fontAlgn="base" hangingPunct="0">
        <a:lnSpc>
          <a:spcPts val="3300"/>
        </a:lnSpc>
        <a:spcBef>
          <a:spcPct val="0"/>
        </a:spcBef>
        <a:spcAft>
          <a:spcPct val="0"/>
        </a:spcAft>
        <a:defRPr sz="3100" b="1">
          <a:solidFill>
            <a:schemeClr val="tx2"/>
          </a:solidFill>
          <a:latin typeface="Arial" pitchFamily="-108" charset="0"/>
          <a:ea typeface="ヒラギノ角ゴ Pro W3" pitchFamily="-108" charset="-128"/>
          <a:cs typeface="ヒラギノ角ゴ Pro W3" pitchFamily="-108" charset="-128"/>
        </a:defRPr>
      </a:lvl3pPr>
      <a:lvl4pPr algn="l" rtl="0" eaLnBrk="0" fontAlgn="base" hangingPunct="0">
        <a:lnSpc>
          <a:spcPts val="3300"/>
        </a:lnSpc>
        <a:spcBef>
          <a:spcPct val="0"/>
        </a:spcBef>
        <a:spcAft>
          <a:spcPct val="0"/>
        </a:spcAft>
        <a:defRPr sz="3100" b="1">
          <a:solidFill>
            <a:schemeClr val="tx2"/>
          </a:solidFill>
          <a:latin typeface="Arial" pitchFamily="-108" charset="0"/>
          <a:ea typeface="ヒラギノ角ゴ Pro W3" pitchFamily="-108" charset="-128"/>
          <a:cs typeface="ヒラギノ角ゴ Pro W3" pitchFamily="-108" charset="-128"/>
        </a:defRPr>
      </a:lvl4pPr>
      <a:lvl5pPr algn="l" rtl="0" eaLnBrk="0" fontAlgn="base" hangingPunct="0">
        <a:lnSpc>
          <a:spcPts val="3300"/>
        </a:lnSpc>
        <a:spcBef>
          <a:spcPct val="0"/>
        </a:spcBef>
        <a:spcAft>
          <a:spcPct val="0"/>
        </a:spcAft>
        <a:defRPr sz="3100" b="1">
          <a:solidFill>
            <a:schemeClr val="tx2"/>
          </a:solidFill>
          <a:latin typeface="Arial" pitchFamily="-108" charset="0"/>
          <a:ea typeface="ヒラギノ角ゴ Pro W3" pitchFamily="-108" charset="-128"/>
          <a:cs typeface="ヒラギノ角ゴ Pro W3" pitchFamily="-108" charset="-128"/>
        </a:defRPr>
      </a:lvl5pPr>
      <a:lvl6pPr marL="457200" algn="l" rtl="0" fontAlgn="base">
        <a:lnSpc>
          <a:spcPts val="3300"/>
        </a:lnSpc>
        <a:spcBef>
          <a:spcPct val="0"/>
        </a:spcBef>
        <a:spcAft>
          <a:spcPct val="0"/>
        </a:spcAft>
        <a:defRPr sz="3100" b="1">
          <a:solidFill>
            <a:schemeClr val="tx2"/>
          </a:solidFill>
          <a:latin typeface="Arial" pitchFamily="-108" charset="0"/>
        </a:defRPr>
      </a:lvl6pPr>
      <a:lvl7pPr marL="914400" algn="l" rtl="0" fontAlgn="base">
        <a:lnSpc>
          <a:spcPts val="3300"/>
        </a:lnSpc>
        <a:spcBef>
          <a:spcPct val="0"/>
        </a:spcBef>
        <a:spcAft>
          <a:spcPct val="0"/>
        </a:spcAft>
        <a:defRPr sz="3100" b="1">
          <a:solidFill>
            <a:schemeClr val="tx2"/>
          </a:solidFill>
          <a:latin typeface="Arial" pitchFamily="-108" charset="0"/>
        </a:defRPr>
      </a:lvl7pPr>
      <a:lvl8pPr marL="1371600" algn="l" rtl="0" fontAlgn="base">
        <a:lnSpc>
          <a:spcPts val="3300"/>
        </a:lnSpc>
        <a:spcBef>
          <a:spcPct val="0"/>
        </a:spcBef>
        <a:spcAft>
          <a:spcPct val="0"/>
        </a:spcAft>
        <a:defRPr sz="3100" b="1">
          <a:solidFill>
            <a:schemeClr val="tx2"/>
          </a:solidFill>
          <a:latin typeface="Arial" pitchFamily="-108" charset="0"/>
        </a:defRPr>
      </a:lvl8pPr>
      <a:lvl9pPr marL="1828800" algn="l" rtl="0" fontAlgn="base">
        <a:lnSpc>
          <a:spcPts val="3300"/>
        </a:lnSpc>
        <a:spcBef>
          <a:spcPct val="0"/>
        </a:spcBef>
        <a:spcAft>
          <a:spcPct val="0"/>
        </a:spcAft>
        <a:defRPr sz="3100" b="1">
          <a:solidFill>
            <a:schemeClr val="tx2"/>
          </a:solidFill>
          <a:latin typeface="Arial" pitchFamily="-108" charset="0"/>
        </a:defRPr>
      </a:lvl9pPr>
    </p:titleStyle>
    <p:bodyStyle>
      <a:lvl1pPr marL="179388" indent="-179388" algn="l" rtl="0" eaLnBrk="0" fontAlgn="base" hangingPunct="0">
        <a:lnSpc>
          <a:spcPts val="2500"/>
        </a:lnSpc>
        <a:spcBef>
          <a:spcPts val="850"/>
        </a:spcBef>
        <a:spcAft>
          <a:spcPts val="563"/>
        </a:spcAft>
        <a:buClr>
          <a:schemeClr val="tx2"/>
        </a:buClr>
        <a:buFont typeface="Arial" pitchFamily="34" charset="0"/>
        <a:buChar char="•"/>
        <a:defRPr sz="1900" kern="1200">
          <a:solidFill>
            <a:srgbClr val="0C3B60"/>
          </a:solidFill>
          <a:latin typeface="+mn-lt"/>
          <a:ea typeface="ヒラギノ角ゴ Pro W3" pitchFamily="-108" charset="-128"/>
          <a:cs typeface="ヒラギノ角ゴ Pro W3" pitchFamily="-108" charset="-128"/>
        </a:defRPr>
      </a:lvl1pPr>
      <a:lvl2pPr marL="488950" indent="-236538" algn="l" rtl="0" eaLnBrk="0" fontAlgn="base" hangingPunct="0">
        <a:lnSpc>
          <a:spcPts val="1800"/>
        </a:lnSpc>
        <a:spcBef>
          <a:spcPts val="288"/>
        </a:spcBef>
        <a:spcAft>
          <a:spcPts val="563"/>
        </a:spcAft>
        <a:buClr>
          <a:schemeClr val="tx2"/>
        </a:buClr>
        <a:buFont typeface="Arial" pitchFamily="34" charset="0"/>
        <a:buChar char="–"/>
        <a:defRPr sz="1600" kern="1200">
          <a:solidFill>
            <a:srgbClr val="0C3B60"/>
          </a:solidFill>
          <a:latin typeface="+mn-lt"/>
          <a:ea typeface="ヒラギノ角ゴ Pro W3" pitchFamily="-108" charset="-128"/>
          <a:cs typeface="+mn-cs"/>
        </a:defRPr>
      </a:lvl2pPr>
      <a:lvl3pPr marL="720725" indent="-187325" algn="l" rtl="0" eaLnBrk="0" fontAlgn="base" hangingPunct="0">
        <a:lnSpc>
          <a:spcPts val="1600"/>
        </a:lnSpc>
        <a:spcBef>
          <a:spcPts val="563"/>
        </a:spcBef>
        <a:spcAft>
          <a:spcPct val="0"/>
        </a:spcAft>
        <a:buClr>
          <a:schemeClr val="tx2"/>
        </a:buClr>
        <a:buFont typeface="Arial" pitchFamily="34" charset="0"/>
        <a:buChar char="•"/>
        <a:defRPr sz="1400" kern="1200">
          <a:solidFill>
            <a:srgbClr val="0C3B60"/>
          </a:solidFill>
          <a:latin typeface="+mn-lt"/>
          <a:ea typeface="ヒラギノ角ゴ Pro W3" pitchFamily="-108" charset="-128"/>
          <a:cs typeface="+mn-cs"/>
        </a:defRPr>
      </a:lvl3pPr>
      <a:lvl4pPr marL="1600200" indent="-228600" algn="l" rtl="0" eaLnBrk="0" fontAlgn="base" hangingPunct="0">
        <a:spcBef>
          <a:spcPct val="20000"/>
        </a:spcBef>
        <a:spcAft>
          <a:spcPct val="0"/>
        </a:spcAft>
        <a:buClr>
          <a:schemeClr val="tx2"/>
        </a:buClr>
        <a:buFont typeface="Arial" pitchFamily="34" charset="0"/>
        <a:buChar char="–"/>
        <a:defRPr sz="1600" kern="1200">
          <a:solidFill>
            <a:schemeClr val="tx2"/>
          </a:solidFill>
          <a:latin typeface="+mn-lt"/>
          <a:ea typeface="ヒラギノ角ゴ Pro W3" pitchFamily="-108" charset="-128"/>
          <a:cs typeface="+mn-cs"/>
        </a:defRPr>
      </a:lvl4pPr>
      <a:lvl5pPr marL="2057400" indent="-228600" algn="l" rtl="0" eaLnBrk="0" fontAlgn="base" hangingPunct="0">
        <a:spcBef>
          <a:spcPct val="20000"/>
        </a:spcBef>
        <a:spcAft>
          <a:spcPct val="0"/>
        </a:spcAft>
        <a:buClr>
          <a:schemeClr val="tx2"/>
        </a:buClr>
        <a:buFont typeface="Arial" pitchFamily="34" charset="0"/>
        <a:buChar char="»"/>
        <a:defRPr sz="1600" kern="1200">
          <a:solidFill>
            <a:schemeClr val="tx2"/>
          </a:solidFill>
          <a:latin typeface="+mn-lt"/>
          <a:ea typeface="ヒラギノ角ゴ Pro W3" pitchFamily="-108"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gd/sites/UKDComm/CustSrvc/AcctMan/Shared%20Documents/CustPerfm/Pictures/Moment%20of%20truth/26.JPG" TargetMode="External"/><Relationship Id="rId2" Type="http://schemas.openxmlformats.org/officeDocument/2006/relationships/image" Target="../media/image14.jpeg"/><Relationship Id="rId1" Type="http://schemas.openxmlformats.org/officeDocument/2006/relationships/slideLayout" Target="../slideLayouts/slideLayout31.xml"/><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image" Target="../media/image19.emf"/><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hyperlink" Target="http://www.talkingnetworksngd.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7.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1.wmf"/><Relationship Id="rId2" Type="http://schemas.openxmlformats.org/officeDocument/2006/relationships/slideLayout" Target="../slideLayouts/slideLayout4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0.w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6.xml"/></Relationships>
</file>

<file path=ppt/slides/_rels/slide2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6.xml"/><Relationship Id="rId1" Type="http://schemas.openxmlformats.org/officeDocument/2006/relationships/slideLayout" Target="../slideLayouts/slideLayout126.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27.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27.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26.xml"/></Relationships>
</file>

<file path=ppt/slides/_rels/slide2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emf"/><Relationship Id="rId7"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126.xml"/><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126.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26.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emf"/><Relationship Id="rId1" Type="http://schemas.openxmlformats.org/officeDocument/2006/relationships/slideLayout" Target="../slideLayouts/slideLayout130.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2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6.xml"/></Relationships>
</file>

<file path=ppt/slides/_rels/slide36.xml.rels><?xml version="1.0" encoding="UTF-8" standalone="yes"?>
<Relationships xmlns="http://schemas.openxmlformats.org/package/2006/relationships"><Relationship Id="rId3" Type="http://schemas.openxmlformats.org/officeDocument/2006/relationships/hyperlink" Target="http://www2.nationalgrid.com/UK/Our-company/Gas/Sustainable-Gas/" TargetMode="External"/><Relationship Id="rId2" Type="http://schemas.openxmlformats.org/officeDocument/2006/relationships/notesSlide" Target="../notesSlides/notesSlide26.xml"/><Relationship Id="rId1" Type="http://schemas.openxmlformats.org/officeDocument/2006/relationships/slideLayout" Target="../slideLayouts/slideLayout1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89.xml"/><Relationship Id="rId5" Type="http://schemas.openxmlformats.org/officeDocument/2006/relationships/image" Target="../media/image9.jpeg"/><Relationship Id="rId4" Type="http://schemas.openxmlformats.org/officeDocument/2006/relationships/image" Target="../media/image8.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0.xml"/><Relationship Id="rId1" Type="http://schemas.openxmlformats.org/officeDocument/2006/relationships/slideLayout" Target="../slideLayouts/slideLayout10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0.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10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3.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104.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104.xml"/><Relationship Id="rId5" Type="http://schemas.openxmlformats.org/officeDocument/2006/relationships/image" Target="../media/image55.jpeg"/><Relationship Id="rId4" Type="http://schemas.openxmlformats.org/officeDocument/2006/relationships/hyperlink" Target="http://www.google.com/url?url=http://www.host1plus.com/blog/tutorials/how-to-optimize-apache-server-for-better-performance/&amp;rct=j&amp;frm=1&amp;q=&amp;esrc=s&amp;sa=U&amp;ei=x9QzVPnWOsveOLK-gcgM&amp;ved=0CBYQ9QEwAA&amp;usg=AFQjCNHLZmLPifyyJq8h3xjlAwga86-bjA"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4.xml"/><Relationship Id="rId1" Type="http://schemas.openxmlformats.org/officeDocument/2006/relationships/slideLayout" Target="../slideLayouts/slideLayout104.xml"/><Relationship Id="rId4" Type="http://schemas.openxmlformats.org/officeDocument/2006/relationships/image" Target="../media/image57.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2.xml"/></Relationships>
</file>

<file path=ppt/slides/_rels/slide5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6.xml"/><Relationship Id="rId1" Type="http://schemas.openxmlformats.org/officeDocument/2006/relationships/slideLayout" Target="../slideLayouts/slideLayout106.xml"/><Relationship Id="rId5" Type="http://schemas.openxmlformats.org/officeDocument/2006/relationships/image" Target="../media/image57.png"/><Relationship Id="rId4" Type="http://schemas.openxmlformats.org/officeDocument/2006/relationships/image" Target="../media/image59.jpeg"/></Relationships>
</file>

<file path=ppt/slides/_rels/slide5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7.xml"/><Relationship Id="rId1" Type="http://schemas.openxmlformats.org/officeDocument/2006/relationships/slideLayout" Target="../slideLayouts/slideLayout108.xml"/><Relationship Id="rId5" Type="http://schemas.openxmlformats.org/officeDocument/2006/relationships/image" Target="../media/image57.png"/><Relationship Id="rId4" Type="http://schemas.openxmlformats.org/officeDocument/2006/relationships/image" Target="../media/image61.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2.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7.png"/><Relationship Id="rId2" Type="http://schemas.openxmlformats.org/officeDocument/2006/relationships/notesSlide" Target="../notesSlides/notesSlide49.xml"/><Relationship Id="rId1" Type="http://schemas.openxmlformats.org/officeDocument/2006/relationships/slideLayout" Target="../slideLayouts/slideLayout104.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0.xml"/><Relationship Id="rId1" Type="http://schemas.openxmlformats.org/officeDocument/2006/relationships/slideLayout" Target="../slideLayouts/slideLayout102.xml"/></Relationships>
</file>

<file path=ppt/slides/_rels/slide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1.xml"/><Relationship Id="rId1" Type="http://schemas.openxmlformats.org/officeDocument/2006/relationships/slideLayout" Target="../slideLayouts/slideLayout78.xml"/><Relationship Id="rId5" Type="http://schemas.openxmlformats.org/officeDocument/2006/relationships/image" Target="../media/image9.jpeg"/><Relationship Id="rId4" Type="http://schemas.openxmlformats.org/officeDocument/2006/relationships/image" Target="../media/image8.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9.xml"/></Relationships>
</file>

<file path=ppt/slides/_rels/slide6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8.x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slideLayout" Target="../slideLayouts/slideLayout8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2" Type="http://schemas.openxmlformats.org/officeDocument/2006/relationships/hyperlink" Target="http://www.nationalgrid.com/NR/rdonlyres/194E85A8-7D7E-4754-9F7C-3B51BE8424D7/43864/NationalGrid_351.wmv" TargetMode="External"/><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2.xml"/><Relationship Id="rId1" Type="http://schemas.openxmlformats.org/officeDocument/2006/relationships/slideLayout" Target="../slideLayouts/slideLayout79.xml"/><Relationship Id="rId4" Type="http://schemas.openxmlformats.org/officeDocument/2006/relationships/image" Target="../media/image70.png"/></Relationships>
</file>

<file path=ppt/slides/_rels/slide71.x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ctrTitle"/>
          </p:nvPr>
        </p:nvSpPr>
        <p:spPr>
          <a:xfrm>
            <a:off x="593725" y="1232843"/>
            <a:ext cx="5634038" cy="461665"/>
          </a:xfrm>
        </p:spPr>
        <p:txBody>
          <a:bodyPr/>
          <a:lstStyle/>
          <a:p>
            <a:pPr eaLnBrk="1" hangingPunct="1"/>
            <a:r>
              <a:rPr lang="en-US" sz="2400" dirty="0" smtClean="0"/>
              <a:t>Safety Moment </a:t>
            </a:r>
            <a:endParaRPr lang="en-US" sz="2000" b="0" dirty="0" smtClean="0"/>
          </a:p>
        </p:txBody>
      </p:sp>
      <p:sp>
        <p:nvSpPr>
          <p:cNvPr id="156675" name="Rectangle 3"/>
          <p:cNvSpPr>
            <a:spLocks noGrp="1" noChangeArrowheads="1"/>
          </p:cNvSpPr>
          <p:nvPr>
            <p:ph type="subTitle" idx="1"/>
          </p:nvPr>
        </p:nvSpPr>
        <p:spPr/>
        <p:txBody>
          <a:bodyPr/>
          <a:lstStyle/>
          <a:p>
            <a:pPr>
              <a:lnSpc>
                <a:spcPct val="80000"/>
              </a:lnSpc>
            </a:pPr>
            <a:endParaRPr lang="en-US" sz="1400" smtClean="0"/>
          </a:p>
          <a:p>
            <a:pPr>
              <a:lnSpc>
                <a:spcPct val="80000"/>
              </a:lnSpc>
            </a:pPr>
            <a:endParaRPr lang="en-US" sz="1400" smtClean="0"/>
          </a:p>
        </p:txBody>
      </p:sp>
      <p:pic>
        <p:nvPicPr>
          <p:cNvPr id="1026" name="Picture 2" descr="Trusted to work responsib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5" y="2708920"/>
            <a:ext cx="4680520"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046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fld id="{DF5C3494-6348-4EBC-8597-5CF8ED24CF97}" type="slidenum">
              <a:rPr lang="en-US" sz="1200" smtClean="0"/>
              <a:pPr eaLnBrk="1" hangingPunct="1"/>
              <a:t>10</a:t>
            </a:fld>
            <a:endParaRPr lang="en-US" sz="1200" smtClean="0"/>
          </a:p>
        </p:txBody>
      </p:sp>
      <p:sp>
        <p:nvSpPr>
          <p:cNvPr id="105475" name="Slide Number Placeholder 1"/>
          <p:cNvSpPr txBox="1">
            <a:spLocks noGrp="1"/>
          </p:cNvSpPr>
          <p:nvPr/>
        </p:nvSpPr>
        <p:spPr bwMode="auto">
          <a:xfrm>
            <a:off x="6781800" y="6381750"/>
            <a:ext cx="21336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algn="r" eaLnBrk="1" fontAlgn="base" hangingPunct="1">
              <a:spcBef>
                <a:spcPct val="0"/>
              </a:spcBef>
              <a:spcAft>
                <a:spcPct val="0"/>
              </a:spcAft>
            </a:pPr>
            <a:fld id="{98C870A7-4589-4281-8498-DFBBF65ACE04}" type="slidenum">
              <a:rPr lang="en-US" sz="1200"/>
              <a:pPr algn="r" eaLnBrk="1" fontAlgn="base" hangingPunct="1">
                <a:spcBef>
                  <a:spcPct val="0"/>
                </a:spcBef>
                <a:spcAft>
                  <a:spcPct val="0"/>
                </a:spcAft>
              </a:pPr>
              <a:t>10</a:t>
            </a:fld>
            <a:endParaRPr lang="en-US" sz="1200"/>
          </a:p>
        </p:txBody>
      </p:sp>
      <p:pic>
        <p:nvPicPr>
          <p:cNvPr id="105476" name="Picture 35" descr="Hol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100" y="4686300"/>
            <a:ext cx="21732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Rectangle 3"/>
          <p:cNvSpPr>
            <a:spLocks noChangeArrowheads="1"/>
          </p:cNvSpPr>
          <p:nvPr/>
        </p:nvSpPr>
        <p:spPr bwMode="auto">
          <a:xfrm>
            <a:off x="593725" y="762000"/>
            <a:ext cx="5197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r>
              <a:rPr lang="en-US" sz="2800" b="1">
                <a:solidFill>
                  <a:srgbClr val="0079C1"/>
                </a:solidFill>
              </a:rPr>
              <a:t>Scale of our operations</a:t>
            </a:r>
          </a:p>
        </p:txBody>
      </p:sp>
      <p:sp>
        <p:nvSpPr>
          <p:cNvPr id="105478" name="Rectangle 20"/>
          <p:cNvSpPr>
            <a:spLocks noChangeArrowheads="1"/>
          </p:cNvSpPr>
          <p:nvPr/>
        </p:nvSpPr>
        <p:spPr bwMode="auto">
          <a:xfrm>
            <a:off x="685800" y="1485900"/>
            <a:ext cx="5372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18" tIns="45710" rIns="91418" bIns="45710">
            <a:spAutoFit/>
          </a:bodyPr>
          <a:lstStyle/>
          <a:p>
            <a:pPr algn="ctr" fontAlgn="base">
              <a:spcBef>
                <a:spcPct val="0"/>
              </a:spcBef>
              <a:spcAft>
                <a:spcPct val="0"/>
              </a:spcAft>
            </a:pPr>
            <a:r>
              <a:rPr lang="en-GB" sz="2000">
                <a:solidFill>
                  <a:srgbClr val="0079C1"/>
                </a:solidFill>
              </a:rPr>
              <a:t>131,000 kilometres of pipelines</a:t>
            </a:r>
          </a:p>
        </p:txBody>
      </p:sp>
      <p:sp>
        <p:nvSpPr>
          <p:cNvPr id="105479" name="Rectangle 21"/>
          <p:cNvSpPr>
            <a:spLocks noChangeArrowheads="1"/>
          </p:cNvSpPr>
          <p:nvPr/>
        </p:nvSpPr>
        <p:spPr bwMode="auto">
          <a:xfrm>
            <a:off x="228600" y="1943100"/>
            <a:ext cx="2225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18" tIns="45710" rIns="91418" bIns="45710">
            <a:spAutoFit/>
          </a:bodyPr>
          <a:lstStyle/>
          <a:p>
            <a:pPr algn="ctr" fontAlgn="base">
              <a:spcBef>
                <a:spcPct val="0"/>
              </a:spcBef>
              <a:spcAft>
                <a:spcPct val="0"/>
              </a:spcAft>
            </a:pPr>
            <a:r>
              <a:rPr lang="en-GB" sz="1600">
                <a:solidFill>
                  <a:srgbClr val="0079C1"/>
                </a:solidFill>
              </a:rPr>
              <a:t>26 active gas shippers</a:t>
            </a:r>
          </a:p>
        </p:txBody>
      </p:sp>
      <p:sp>
        <p:nvSpPr>
          <p:cNvPr id="105480" name="Rectangle 22"/>
          <p:cNvSpPr>
            <a:spLocks noChangeArrowheads="1"/>
          </p:cNvSpPr>
          <p:nvPr/>
        </p:nvSpPr>
        <p:spPr bwMode="auto">
          <a:xfrm>
            <a:off x="2847975" y="1943100"/>
            <a:ext cx="2806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18" tIns="45710" rIns="91418" bIns="45710">
            <a:spAutoFit/>
          </a:bodyPr>
          <a:lstStyle/>
          <a:p>
            <a:pPr algn="ctr" fontAlgn="base">
              <a:spcBef>
                <a:spcPct val="0"/>
              </a:spcBef>
              <a:spcAft>
                <a:spcPct val="0"/>
              </a:spcAft>
            </a:pPr>
            <a:r>
              <a:rPr lang="en-GB" sz="2000">
                <a:solidFill>
                  <a:srgbClr val="0079C1"/>
                </a:solidFill>
              </a:rPr>
              <a:t>10.8 million consumers</a:t>
            </a:r>
          </a:p>
        </p:txBody>
      </p:sp>
      <p:sp>
        <p:nvSpPr>
          <p:cNvPr id="105481" name="Rectangle 23"/>
          <p:cNvSpPr>
            <a:spLocks noChangeArrowheads="1"/>
          </p:cNvSpPr>
          <p:nvPr/>
        </p:nvSpPr>
        <p:spPr bwMode="auto">
          <a:xfrm>
            <a:off x="571500" y="4800600"/>
            <a:ext cx="525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18" tIns="45710" rIns="91418" bIns="45710">
            <a:spAutoFit/>
          </a:bodyPr>
          <a:lstStyle/>
          <a:p>
            <a:pPr algn="ctr" fontAlgn="base">
              <a:spcBef>
                <a:spcPct val="0"/>
              </a:spcBef>
              <a:spcAft>
                <a:spcPct val="0"/>
              </a:spcAft>
            </a:pPr>
            <a:r>
              <a:rPr lang="en-GB" sz="1400">
                <a:solidFill>
                  <a:srgbClr val="0079C1"/>
                </a:solidFill>
              </a:rPr>
              <a:t>national gas emergency number (0800 111 999)</a:t>
            </a:r>
          </a:p>
        </p:txBody>
      </p:sp>
      <p:sp>
        <p:nvSpPr>
          <p:cNvPr id="105482" name="Rectangle 24"/>
          <p:cNvSpPr>
            <a:spLocks noChangeArrowheads="1"/>
          </p:cNvSpPr>
          <p:nvPr/>
        </p:nvSpPr>
        <p:spPr bwMode="auto">
          <a:xfrm>
            <a:off x="3946525" y="4457700"/>
            <a:ext cx="2628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18" tIns="45710" rIns="91418" bIns="45710">
            <a:spAutoFit/>
          </a:bodyPr>
          <a:lstStyle/>
          <a:p>
            <a:pPr algn="ctr" fontAlgn="base">
              <a:spcBef>
                <a:spcPct val="0"/>
              </a:spcBef>
              <a:spcAft>
                <a:spcPct val="0"/>
              </a:spcAft>
            </a:pPr>
            <a:r>
              <a:rPr lang="en-GB" sz="1400" b="1">
                <a:solidFill>
                  <a:srgbClr val="0079C1"/>
                </a:solidFill>
              </a:rPr>
              <a:t>appliance repair helpline</a:t>
            </a:r>
          </a:p>
        </p:txBody>
      </p:sp>
      <p:sp>
        <p:nvSpPr>
          <p:cNvPr id="105483" name="Rectangle 25"/>
          <p:cNvSpPr>
            <a:spLocks noChangeArrowheads="1"/>
          </p:cNvSpPr>
          <p:nvPr/>
        </p:nvSpPr>
        <p:spPr bwMode="auto">
          <a:xfrm>
            <a:off x="685800" y="4057650"/>
            <a:ext cx="3290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18" tIns="45710" rIns="91418" bIns="45710">
            <a:spAutoFit/>
          </a:bodyPr>
          <a:lstStyle/>
          <a:p>
            <a:pPr algn="ctr" fontAlgn="base">
              <a:spcBef>
                <a:spcPct val="0"/>
              </a:spcBef>
              <a:spcAft>
                <a:spcPct val="0"/>
              </a:spcAft>
            </a:pPr>
            <a:r>
              <a:rPr lang="en-GB" sz="2000">
                <a:solidFill>
                  <a:srgbClr val="0079C1"/>
                </a:solidFill>
              </a:rPr>
              <a:t>over 3 million calls per year</a:t>
            </a:r>
          </a:p>
        </p:txBody>
      </p:sp>
      <p:sp>
        <p:nvSpPr>
          <p:cNvPr id="105484" name="Rectangle 26"/>
          <p:cNvSpPr>
            <a:spLocks noChangeArrowheads="1"/>
          </p:cNvSpPr>
          <p:nvPr/>
        </p:nvSpPr>
        <p:spPr bwMode="auto">
          <a:xfrm>
            <a:off x="920750" y="2692400"/>
            <a:ext cx="4527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18" tIns="45710" rIns="91418" bIns="45710">
            <a:spAutoFit/>
          </a:bodyPr>
          <a:lstStyle/>
          <a:p>
            <a:pPr algn="ctr" fontAlgn="base">
              <a:spcBef>
                <a:spcPct val="0"/>
              </a:spcBef>
              <a:spcAft>
                <a:spcPct val="0"/>
              </a:spcAft>
            </a:pPr>
            <a:r>
              <a:rPr lang="en-GB" sz="1600">
                <a:solidFill>
                  <a:srgbClr val="0079C1"/>
                </a:solidFill>
              </a:rPr>
              <a:t>£400 million running the gas emergency service</a:t>
            </a:r>
          </a:p>
        </p:txBody>
      </p:sp>
      <p:sp>
        <p:nvSpPr>
          <p:cNvPr id="105485" name="Rectangle 27"/>
          <p:cNvSpPr>
            <a:spLocks noChangeArrowheads="1"/>
          </p:cNvSpPr>
          <p:nvPr/>
        </p:nvSpPr>
        <p:spPr bwMode="auto">
          <a:xfrm>
            <a:off x="3771900" y="5600700"/>
            <a:ext cx="251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18" tIns="45710" rIns="91418" bIns="45710">
            <a:spAutoFit/>
          </a:bodyPr>
          <a:lstStyle/>
          <a:p>
            <a:pPr algn="ctr" fontAlgn="base">
              <a:spcBef>
                <a:spcPct val="0"/>
              </a:spcBef>
              <a:spcAft>
                <a:spcPct val="0"/>
              </a:spcAft>
            </a:pPr>
            <a:r>
              <a:rPr lang="en-GB" sz="1600">
                <a:solidFill>
                  <a:srgbClr val="0079C1"/>
                </a:solidFill>
              </a:rPr>
              <a:t>70,000 repair jobs (7000 caused by 3</a:t>
            </a:r>
            <a:r>
              <a:rPr lang="en-GB" sz="1600" baseline="30000">
                <a:solidFill>
                  <a:srgbClr val="0079C1"/>
                </a:solidFill>
              </a:rPr>
              <a:t>rd</a:t>
            </a:r>
            <a:r>
              <a:rPr lang="en-GB" sz="1600">
                <a:solidFill>
                  <a:srgbClr val="0079C1"/>
                </a:solidFill>
              </a:rPr>
              <a:t> parties)</a:t>
            </a:r>
          </a:p>
        </p:txBody>
      </p:sp>
      <p:sp>
        <p:nvSpPr>
          <p:cNvPr id="105486" name="Rectangle 28"/>
          <p:cNvSpPr>
            <a:spLocks noChangeArrowheads="1"/>
          </p:cNvSpPr>
          <p:nvPr/>
        </p:nvSpPr>
        <p:spPr bwMode="auto">
          <a:xfrm>
            <a:off x="342900" y="5600700"/>
            <a:ext cx="2720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18" tIns="45710" rIns="91418" bIns="45710">
            <a:spAutoFit/>
          </a:bodyPr>
          <a:lstStyle/>
          <a:p>
            <a:pPr algn="ctr" fontAlgn="base">
              <a:spcBef>
                <a:spcPct val="0"/>
              </a:spcBef>
              <a:spcAft>
                <a:spcPct val="0"/>
              </a:spcAft>
            </a:pPr>
            <a:r>
              <a:rPr lang="en-GB" sz="2000">
                <a:solidFill>
                  <a:srgbClr val="0079C1"/>
                </a:solidFill>
              </a:rPr>
              <a:t>616,000 metering jobs</a:t>
            </a:r>
          </a:p>
        </p:txBody>
      </p:sp>
      <p:sp>
        <p:nvSpPr>
          <p:cNvPr id="105487" name="Rectangle 29"/>
          <p:cNvSpPr>
            <a:spLocks noChangeArrowheads="1"/>
          </p:cNvSpPr>
          <p:nvPr/>
        </p:nvSpPr>
        <p:spPr bwMode="auto">
          <a:xfrm>
            <a:off x="3429000" y="3543300"/>
            <a:ext cx="26685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18" tIns="45710" rIns="91418" bIns="45710">
            <a:spAutoFit/>
          </a:bodyPr>
          <a:lstStyle/>
          <a:p>
            <a:pPr algn="ctr" fontAlgn="base">
              <a:spcBef>
                <a:spcPct val="0"/>
              </a:spcBef>
              <a:spcAft>
                <a:spcPct val="0"/>
              </a:spcAft>
            </a:pPr>
            <a:r>
              <a:rPr lang="en-GB" sz="1600">
                <a:solidFill>
                  <a:srgbClr val="0079C1"/>
                </a:solidFill>
              </a:rPr>
              <a:t>replace complex gas mains</a:t>
            </a:r>
          </a:p>
        </p:txBody>
      </p:sp>
      <p:sp>
        <p:nvSpPr>
          <p:cNvPr id="105488" name="Rectangle 31"/>
          <p:cNvSpPr>
            <a:spLocks noChangeArrowheads="1"/>
          </p:cNvSpPr>
          <p:nvPr/>
        </p:nvSpPr>
        <p:spPr bwMode="auto">
          <a:xfrm>
            <a:off x="342900" y="3543300"/>
            <a:ext cx="3086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18" tIns="45710" rIns="91418" bIns="45710">
            <a:spAutoFit/>
          </a:bodyPr>
          <a:lstStyle/>
          <a:p>
            <a:pPr algn="ctr" fontAlgn="base">
              <a:spcBef>
                <a:spcPct val="0"/>
              </a:spcBef>
              <a:spcAft>
                <a:spcPct val="0"/>
              </a:spcAft>
            </a:pPr>
            <a:r>
              <a:rPr lang="en-GB" sz="1200">
                <a:solidFill>
                  <a:srgbClr val="0079C1"/>
                </a:solidFill>
              </a:rPr>
              <a:t>maintain gas distribution above ground assets</a:t>
            </a:r>
          </a:p>
        </p:txBody>
      </p:sp>
      <p:sp>
        <p:nvSpPr>
          <p:cNvPr id="105489" name="Rectangle 32"/>
          <p:cNvSpPr>
            <a:spLocks noChangeArrowheads="1"/>
          </p:cNvSpPr>
          <p:nvPr/>
        </p:nvSpPr>
        <p:spPr bwMode="auto">
          <a:xfrm>
            <a:off x="1714500" y="2397125"/>
            <a:ext cx="3254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18" tIns="45710" rIns="91418" bIns="45710">
            <a:spAutoFit/>
          </a:bodyPr>
          <a:lstStyle/>
          <a:p>
            <a:pPr algn="ctr" fontAlgn="base">
              <a:spcBef>
                <a:spcPct val="0"/>
              </a:spcBef>
              <a:spcAft>
                <a:spcPct val="0"/>
              </a:spcAft>
            </a:pPr>
            <a:r>
              <a:rPr lang="en-GB" sz="1400">
                <a:solidFill>
                  <a:srgbClr val="0079C1"/>
                </a:solidFill>
              </a:rPr>
              <a:t>operate 24 hours a day, 7 days a week</a:t>
            </a:r>
          </a:p>
        </p:txBody>
      </p:sp>
      <p:sp>
        <p:nvSpPr>
          <p:cNvPr id="105490" name="Rectangle 33"/>
          <p:cNvSpPr>
            <a:spLocks noChangeArrowheads="1"/>
          </p:cNvSpPr>
          <p:nvPr/>
        </p:nvSpPr>
        <p:spPr bwMode="auto">
          <a:xfrm>
            <a:off x="2857500" y="4572000"/>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18" tIns="45710" rIns="91418" bIns="45710">
            <a:spAutoFit/>
          </a:bodyPr>
          <a:lstStyle/>
          <a:p>
            <a:pPr algn="ctr" fontAlgn="base">
              <a:spcBef>
                <a:spcPct val="0"/>
              </a:spcBef>
              <a:spcAft>
                <a:spcPct val="0"/>
              </a:spcAft>
            </a:pPr>
            <a:r>
              <a:rPr lang="en-GB" sz="1200">
                <a:solidFill>
                  <a:srgbClr val="0079C1"/>
                </a:solidFill>
              </a:rPr>
              <a:t>enquiries line</a:t>
            </a:r>
          </a:p>
        </p:txBody>
      </p:sp>
      <p:sp>
        <p:nvSpPr>
          <p:cNvPr id="105491" name="Rectangle 34"/>
          <p:cNvSpPr>
            <a:spLocks noChangeArrowheads="1"/>
          </p:cNvSpPr>
          <p:nvPr/>
        </p:nvSpPr>
        <p:spPr bwMode="auto">
          <a:xfrm>
            <a:off x="228600" y="4410075"/>
            <a:ext cx="3086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18" tIns="45710" rIns="91418" bIns="45710">
            <a:spAutoFit/>
          </a:bodyPr>
          <a:lstStyle/>
          <a:p>
            <a:pPr algn="ctr" fontAlgn="base">
              <a:spcBef>
                <a:spcPct val="0"/>
              </a:spcBef>
              <a:spcAft>
                <a:spcPct val="0"/>
              </a:spcAft>
            </a:pPr>
            <a:r>
              <a:rPr lang="en-GB" sz="1200">
                <a:solidFill>
                  <a:srgbClr val="0079C1"/>
                </a:solidFill>
              </a:rPr>
              <a:t>meter number enquiry service</a:t>
            </a:r>
          </a:p>
        </p:txBody>
      </p:sp>
      <p:sp>
        <p:nvSpPr>
          <p:cNvPr id="105492" name="Rectangle 36"/>
          <p:cNvSpPr>
            <a:spLocks noChangeArrowheads="1"/>
          </p:cNvSpPr>
          <p:nvPr/>
        </p:nvSpPr>
        <p:spPr bwMode="auto">
          <a:xfrm>
            <a:off x="1714500" y="5108575"/>
            <a:ext cx="4914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18" tIns="45710" rIns="91418" bIns="45710">
            <a:spAutoFit/>
          </a:bodyPr>
          <a:lstStyle/>
          <a:p>
            <a:pPr algn="ctr" fontAlgn="base">
              <a:spcBef>
                <a:spcPct val="0"/>
              </a:spcBef>
              <a:spcAft>
                <a:spcPct val="0"/>
              </a:spcAft>
            </a:pPr>
            <a:r>
              <a:rPr lang="en-GB" sz="2800">
                <a:solidFill>
                  <a:srgbClr val="0079C1"/>
                </a:solidFill>
              </a:rPr>
              <a:t>533,000 emergency jobs</a:t>
            </a:r>
          </a:p>
        </p:txBody>
      </p:sp>
      <p:sp>
        <p:nvSpPr>
          <p:cNvPr id="105493" name="Rectangle 37"/>
          <p:cNvSpPr>
            <a:spLocks noChangeArrowheads="1"/>
          </p:cNvSpPr>
          <p:nvPr/>
        </p:nvSpPr>
        <p:spPr bwMode="auto">
          <a:xfrm>
            <a:off x="114300" y="3086100"/>
            <a:ext cx="6515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18" tIns="45710" rIns="91418" bIns="45710">
            <a:spAutoFit/>
          </a:bodyPr>
          <a:lstStyle/>
          <a:p>
            <a:pPr fontAlgn="base">
              <a:spcBef>
                <a:spcPct val="0"/>
              </a:spcBef>
              <a:spcAft>
                <a:spcPct val="0"/>
              </a:spcAft>
            </a:pPr>
            <a:r>
              <a:rPr lang="en-GB" sz="2400" b="1">
                <a:solidFill>
                  <a:srgbClr val="0079C1"/>
                </a:solidFill>
              </a:rPr>
              <a:t>Reducing risk </a:t>
            </a:r>
            <a:r>
              <a:rPr lang="en-GB" sz="2000">
                <a:solidFill>
                  <a:srgbClr val="0079C1"/>
                </a:solidFill>
              </a:rPr>
              <a:t>of iron mains over 8yr RIIO </a:t>
            </a:r>
          </a:p>
        </p:txBody>
      </p:sp>
      <p:sp>
        <p:nvSpPr>
          <p:cNvPr id="105494" name="Rectangle 38"/>
          <p:cNvSpPr>
            <a:spLocks noChangeArrowheads="1"/>
          </p:cNvSpPr>
          <p:nvPr/>
        </p:nvSpPr>
        <p:spPr bwMode="auto">
          <a:xfrm>
            <a:off x="800100" y="6057900"/>
            <a:ext cx="267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18" tIns="45710" rIns="91418" bIns="45710">
            <a:spAutoFit/>
          </a:bodyPr>
          <a:lstStyle/>
          <a:p>
            <a:pPr algn="ctr" fontAlgn="base">
              <a:spcBef>
                <a:spcPct val="0"/>
              </a:spcBef>
              <a:spcAft>
                <a:spcPct val="0"/>
              </a:spcAft>
            </a:pPr>
            <a:r>
              <a:rPr lang="en-GB">
                <a:solidFill>
                  <a:srgbClr val="0079C1"/>
                </a:solidFill>
              </a:rPr>
              <a:t>24,000 connections jobs</a:t>
            </a:r>
          </a:p>
        </p:txBody>
      </p:sp>
      <p:pic>
        <p:nvPicPr>
          <p:cNvPr id="105495" name="Picture 44" descr="Picture">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5100" y="3235325"/>
            <a:ext cx="2173288"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96"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5100" y="1485900"/>
            <a:ext cx="2171700" cy="1600200"/>
          </a:xfrm>
          <a:prstGeom prst="rect">
            <a:avLst/>
          </a:prstGeom>
          <a:noFill/>
          <a:ln w="1905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05497" name="Rectangle 24"/>
          <p:cNvSpPr>
            <a:spLocks noChangeArrowheads="1"/>
          </p:cNvSpPr>
          <p:nvPr/>
        </p:nvSpPr>
        <p:spPr bwMode="auto">
          <a:xfrm>
            <a:off x="-1257300" y="5143500"/>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GB" sz="1200">
                <a:solidFill>
                  <a:srgbClr val="0079C1"/>
                </a:solidFill>
              </a:rPr>
              <a:t>Reliability levels of 99.99%</a:t>
            </a:r>
          </a:p>
        </p:txBody>
      </p:sp>
      <p:sp>
        <p:nvSpPr>
          <p:cNvPr id="105498" name="Rectangle 25"/>
          <p:cNvSpPr>
            <a:spLocks noChangeArrowheads="1"/>
          </p:cNvSpPr>
          <p:nvPr/>
        </p:nvSpPr>
        <p:spPr bwMode="auto">
          <a:xfrm>
            <a:off x="2857500" y="6286500"/>
            <a:ext cx="45720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GB" sz="1400">
                <a:solidFill>
                  <a:srgbClr val="0079C1"/>
                </a:solidFill>
              </a:rPr>
              <a:t>c5,000 fuel poor homes connected to gas p.a.</a:t>
            </a:r>
          </a:p>
        </p:txBody>
      </p:sp>
      <p:sp>
        <p:nvSpPr>
          <p:cNvPr id="105499" name="Rectangle 26"/>
          <p:cNvSpPr>
            <a:spLocks noChangeArrowheads="1"/>
          </p:cNvSpPr>
          <p:nvPr/>
        </p:nvSpPr>
        <p:spPr bwMode="auto">
          <a:xfrm>
            <a:off x="2743200" y="3886200"/>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GB" sz="1200">
                <a:solidFill>
                  <a:srgbClr val="0079C1"/>
                </a:solidFill>
              </a:rPr>
              <a:t>Annual increases in customer satisfaction</a:t>
            </a:r>
          </a:p>
        </p:txBody>
      </p:sp>
      <p:sp>
        <p:nvSpPr>
          <p:cNvPr id="105500" name="Rectangle 25"/>
          <p:cNvSpPr>
            <a:spLocks noChangeArrowheads="1"/>
          </p:cNvSpPr>
          <p:nvPr/>
        </p:nvSpPr>
        <p:spPr bwMode="auto">
          <a:xfrm>
            <a:off x="-457200" y="6515100"/>
            <a:ext cx="45720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GB" sz="1400">
                <a:solidFill>
                  <a:srgbClr val="0079C1"/>
                </a:solidFill>
              </a:rPr>
              <a:t>45 live biomethane connection projects</a:t>
            </a:r>
          </a:p>
        </p:txBody>
      </p:sp>
    </p:spTree>
    <p:extLst>
      <p:ext uri="{BB962C8B-B14F-4D97-AF65-F5344CB8AC3E}">
        <p14:creationId xmlns:p14="http://schemas.microsoft.com/office/powerpoint/2010/main" val="255060304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593725" y="1338263"/>
            <a:ext cx="8043863" cy="522287"/>
          </a:xfrm>
        </p:spPr>
        <p:txBody>
          <a:bodyPr/>
          <a:lstStyle/>
          <a:p>
            <a:pPr eaLnBrk="1" hangingPunct="1"/>
            <a:r>
              <a:rPr lang="en-US" smtClean="0"/>
              <a:t>Working with our stakeholders</a:t>
            </a:r>
          </a:p>
        </p:txBody>
      </p:sp>
      <p:sp>
        <p:nvSpPr>
          <p:cNvPr id="106499" name="Rectangle 3"/>
          <p:cNvSpPr>
            <a:spLocks noGrp="1" noChangeArrowheads="1"/>
          </p:cNvSpPr>
          <p:nvPr>
            <p:ph type="subTitle" idx="1"/>
          </p:nvPr>
        </p:nvSpPr>
        <p:spPr/>
        <p:txBody>
          <a:bodyPr/>
          <a:lstStyle/>
          <a:p>
            <a:r>
              <a:rPr lang="en-US" smtClean="0"/>
              <a:t> </a:t>
            </a:r>
          </a:p>
        </p:txBody>
      </p:sp>
      <p:pic>
        <p:nvPicPr>
          <p:cNvPr id="106500" name="Picture 4" descr="NG_LIBRARY_US_D5-406_T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1" name="Picture 5" descr="NG_LIBRARY_US_D4-226_T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2" name="Picture 6" descr="SI0443 XA1H8825_1"/>
          <p:cNvPicPr>
            <a:picLocks noChangeAspect="1" noChangeArrowheads="1"/>
          </p:cNvPicPr>
          <p:nvPr/>
        </p:nvPicPr>
        <p:blipFill>
          <a:blip r:embed="rId5" cstate="print">
            <a:extLst>
              <a:ext uri="{28A0092B-C50C-407E-A947-70E740481C1C}">
                <a14:useLocalDpi xmlns:a14="http://schemas.microsoft.com/office/drawing/2010/main" val="0"/>
              </a:ext>
            </a:extLst>
          </a:blip>
          <a:srcRect l="4347" r="13043" b="2174"/>
          <a:stretch>
            <a:fillRect/>
          </a:stretch>
        </p:blipFill>
        <p:spPr bwMode="auto">
          <a:xfrm>
            <a:off x="54864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3" name="Text Box 7"/>
          <p:cNvSpPr txBox="1">
            <a:spLocks noChangeArrowheads="1"/>
          </p:cNvSpPr>
          <p:nvPr/>
        </p:nvSpPr>
        <p:spPr bwMode="auto">
          <a:xfrm>
            <a:off x="822325" y="65088"/>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pPr>
            <a:endParaRPr lang="en-US"/>
          </a:p>
        </p:txBody>
      </p:sp>
      <p:pic>
        <p:nvPicPr>
          <p:cNvPr id="10650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971800"/>
            <a:ext cx="21717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2471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GB" smtClean="0"/>
              <a:t>Our five key priorities</a:t>
            </a:r>
          </a:p>
        </p:txBody>
      </p:sp>
      <p:sp>
        <p:nvSpPr>
          <p:cNvPr id="10752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fld id="{66D34AEA-3E8D-4D02-8E3F-ADAC9B4BA450}" type="slidenum">
              <a:rPr lang="en-US" sz="1200" smtClean="0"/>
              <a:pPr eaLnBrk="1" hangingPunct="1"/>
              <a:t>12</a:t>
            </a:fld>
            <a:endParaRPr lang="en-US" sz="1200" smtClean="0"/>
          </a:p>
        </p:txBody>
      </p:sp>
      <p:sp>
        <p:nvSpPr>
          <p:cNvPr id="107524" name="Rectangle 2"/>
          <p:cNvSpPr>
            <a:spLocks noChangeArrowheads="1"/>
          </p:cNvSpPr>
          <p:nvPr/>
        </p:nvSpPr>
        <p:spPr bwMode="auto">
          <a:xfrm>
            <a:off x="685800" y="1600200"/>
            <a:ext cx="5588000" cy="685800"/>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fontAlgn="base">
              <a:spcBef>
                <a:spcPct val="0"/>
              </a:spcBef>
              <a:spcAft>
                <a:spcPct val="0"/>
              </a:spcAft>
            </a:pPr>
            <a:r>
              <a:rPr lang="en-GB" sz="2400" b="1" dirty="0">
                <a:solidFill>
                  <a:srgbClr val="0079C1"/>
                </a:solidFill>
              </a:rPr>
              <a:t>We will keep you safe and warm</a:t>
            </a:r>
          </a:p>
        </p:txBody>
      </p:sp>
      <p:sp>
        <p:nvSpPr>
          <p:cNvPr id="107525" name="Rectangle 18"/>
          <p:cNvSpPr>
            <a:spLocks noChangeArrowheads="1"/>
          </p:cNvSpPr>
          <p:nvPr/>
        </p:nvSpPr>
        <p:spPr bwMode="auto">
          <a:xfrm>
            <a:off x="685800" y="2628900"/>
            <a:ext cx="5575300" cy="685800"/>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fontAlgn="base">
              <a:spcBef>
                <a:spcPct val="0"/>
              </a:spcBef>
              <a:spcAft>
                <a:spcPct val="0"/>
              </a:spcAft>
            </a:pPr>
            <a:r>
              <a:rPr lang="en-GB" sz="2400" b="1">
                <a:solidFill>
                  <a:srgbClr val="0079C1"/>
                </a:solidFill>
              </a:rPr>
              <a:t>We will be reliable</a:t>
            </a:r>
          </a:p>
        </p:txBody>
      </p:sp>
      <p:sp>
        <p:nvSpPr>
          <p:cNvPr id="107526" name="Rectangle 19"/>
          <p:cNvSpPr>
            <a:spLocks noChangeArrowheads="1"/>
          </p:cNvSpPr>
          <p:nvPr/>
        </p:nvSpPr>
        <p:spPr bwMode="auto">
          <a:xfrm>
            <a:off x="736600" y="3746500"/>
            <a:ext cx="5575300" cy="685800"/>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fontAlgn="base">
              <a:spcBef>
                <a:spcPct val="0"/>
              </a:spcBef>
              <a:spcAft>
                <a:spcPct val="0"/>
              </a:spcAft>
            </a:pPr>
            <a:r>
              <a:rPr lang="en-GB" sz="2400" b="1">
                <a:solidFill>
                  <a:srgbClr val="0079C1"/>
                </a:solidFill>
              </a:rPr>
              <a:t>We will safeguard future generations</a:t>
            </a:r>
          </a:p>
        </p:txBody>
      </p:sp>
      <p:sp>
        <p:nvSpPr>
          <p:cNvPr id="107527" name="Rectangle 20"/>
          <p:cNvSpPr>
            <a:spLocks noChangeArrowheads="1"/>
          </p:cNvSpPr>
          <p:nvPr/>
        </p:nvSpPr>
        <p:spPr bwMode="auto">
          <a:xfrm>
            <a:off x="711200" y="4800600"/>
            <a:ext cx="5575300" cy="685800"/>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fontAlgn="base">
              <a:spcBef>
                <a:spcPct val="0"/>
              </a:spcBef>
              <a:spcAft>
                <a:spcPct val="0"/>
              </a:spcAft>
            </a:pPr>
            <a:r>
              <a:rPr lang="en-GB" sz="2400" b="1">
                <a:solidFill>
                  <a:srgbClr val="0079C1"/>
                </a:solidFill>
              </a:rPr>
              <a:t>We will deliver a quality service to all</a:t>
            </a:r>
          </a:p>
        </p:txBody>
      </p:sp>
      <p:sp>
        <p:nvSpPr>
          <p:cNvPr id="107528" name="Rectangle 21"/>
          <p:cNvSpPr>
            <a:spLocks noChangeArrowheads="1"/>
          </p:cNvSpPr>
          <p:nvPr/>
        </p:nvSpPr>
        <p:spPr bwMode="auto">
          <a:xfrm>
            <a:off x="711200" y="5816600"/>
            <a:ext cx="5575300" cy="685800"/>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fontAlgn="base">
              <a:spcBef>
                <a:spcPct val="0"/>
              </a:spcBef>
              <a:spcAft>
                <a:spcPct val="0"/>
              </a:spcAft>
            </a:pPr>
            <a:r>
              <a:rPr lang="en-GB" sz="2400" b="1">
                <a:solidFill>
                  <a:srgbClr val="0079C1"/>
                </a:solidFill>
              </a:rPr>
              <a:t>We will provide value for money</a:t>
            </a:r>
          </a:p>
        </p:txBody>
      </p:sp>
      <p:sp>
        <p:nvSpPr>
          <p:cNvPr id="107529" name="Isosceles Triangle 22"/>
          <p:cNvSpPr>
            <a:spLocks noChangeArrowheads="1"/>
          </p:cNvSpPr>
          <p:nvPr/>
        </p:nvSpPr>
        <p:spPr bwMode="auto">
          <a:xfrm rot="5400000">
            <a:off x="6245225" y="1616075"/>
            <a:ext cx="685800" cy="654050"/>
          </a:xfrm>
          <a:prstGeom prst="triangle">
            <a:avLst>
              <a:gd name="adj" fmla="val 50000"/>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07530" name="Isosceles Triangle 23"/>
          <p:cNvSpPr>
            <a:spLocks noChangeArrowheads="1"/>
          </p:cNvSpPr>
          <p:nvPr/>
        </p:nvSpPr>
        <p:spPr bwMode="auto">
          <a:xfrm rot="5400000">
            <a:off x="6245225" y="2644775"/>
            <a:ext cx="685800" cy="654050"/>
          </a:xfrm>
          <a:prstGeom prst="triangle">
            <a:avLst>
              <a:gd name="adj" fmla="val 50000"/>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07531" name="Isosceles Triangle 24"/>
          <p:cNvSpPr>
            <a:spLocks noChangeArrowheads="1"/>
          </p:cNvSpPr>
          <p:nvPr/>
        </p:nvSpPr>
        <p:spPr bwMode="auto">
          <a:xfrm rot="5400000">
            <a:off x="6289675" y="3762375"/>
            <a:ext cx="685800" cy="654050"/>
          </a:xfrm>
          <a:prstGeom prst="triangle">
            <a:avLst>
              <a:gd name="adj" fmla="val 50000"/>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07532" name="Isosceles Triangle 25"/>
          <p:cNvSpPr>
            <a:spLocks noChangeArrowheads="1"/>
          </p:cNvSpPr>
          <p:nvPr/>
        </p:nvSpPr>
        <p:spPr bwMode="auto">
          <a:xfrm rot="5400000">
            <a:off x="6257925" y="4816475"/>
            <a:ext cx="685800" cy="654050"/>
          </a:xfrm>
          <a:prstGeom prst="triangle">
            <a:avLst>
              <a:gd name="adj" fmla="val 50000"/>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07533" name="Isosceles Triangle 26"/>
          <p:cNvSpPr>
            <a:spLocks noChangeArrowheads="1"/>
          </p:cNvSpPr>
          <p:nvPr/>
        </p:nvSpPr>
        <p:spPr bwMode="auto">
          <a:xfrm rot="5400000">
            <a:off x="6257925" y="5832475"/>
            <a:ext cx="685800" cy="654050"/>
          </a:xfrm>
          <a:prstGeom prst="triangle">
            <a:avLst>
              <a:gd name="adj" fmla="val 50000"/>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fontAlgn="base">
              <a:spcBef>
                <a:spcPct val="0"/>
              </a:spcBef>
              <a:spcAft>
                <a:spcPct val="0"/>
              </a:spcAft>
            </a:pPr>
            <a:endParaRPr lang="en-US" sz="2800" b="1">
              <a:solidFill>
                <a:srgbClr val="0079C1"/>
              </a:solidFill>
            </a:endParaRPr>
          </a:p>
        </p:txBody>
      </p:sp>
      <p:pic>
        <p:nvPicPr>
          <p:cNvPr id="107534"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600200"/>
            <a:ext cx="20701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5"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7375" y="3327400"/>
            <a:ext cx="20891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6" name="Picture 29"/>
          <p:cNvPicPr>
            <a:picLocks noChangeAspect="1" noChangeArrowheads="1"/>
          </p:cNvPicPr>
          <p:nvPr/>
        </p:nvPicPr>
        <p:blipFill>
          <a:blip r:embed="rId5">
            <a:extLst>
              <a:ext uri="{28A0092B-C50C-407E-A947-70E740481C1C}">
                <a14:useLocalDpi xmlns:a14="http://schemas.microsoft.com/office/drawing/2010/main" val="0"/>
              </a:ext>
            </a:extLst>
          </a:blip>
          <a:srcRect t="11545" r="28397" b="17390"/>
          <a:stretch>
            <a:fillRect/>
          </a:stretch>
        </p:blipFill>
        <p:spPr bwMode="auto">
          <a:xfrm>
            <a:off x="6972300" y="4991100"/>
            <a:ext cx="20320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415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9"/>
          <p:cNvSpPr>
            <a:spLocks noChangeArrowheads="1"/>
          </p:cNvSpPr>
          <p:nvPr/>
        </p:nvSpPr>
        <p:spPr bwMode="auto">
          <a:xfrm>
            <a:off x="4699000" y="2492375"/>
            <a:ext cx="4214813" cy="4143375"/>
          </a:xfrm>
          <a:prstGeom prst="rect">
            <a:avLst/>
          </a:prstGeom>
          <a:solidFill>
            <a:schemeClr val="bg1"/>
          </a:solidFill>
          <a:ln w="19050" algn="ctr">
            <a:solidFill>
              <a:srgbClr val="7030A0"/>
            </a:solidFill>
            <a:round/>
            <a:headEnd/>
            <a:tailEnd/>
          </a:ln>
        </p:spPr>
        <p:txBody>
          <a:bodyPr/>
          <a:lstStyle/>
          <a:p>
            <a:pPr fontAlgn="base">
              <a:spcBef>
                <a:spcPct val="0"/>
              </a:spcBef>
              <a:spcAft>
                <a:spcPct val="0"/>
              </a:spcAft>
            </a:pPr>
            <a:r>
              <a:rPr lang="en-GB" sz="1100" b="1">
                <a:solidFill>
                  <a:srgbClr val="0070C0"/>
                </a:solidFill>
              </a:rPr>
              <a:t>How do you want to engage?</a:t>
            </a:r>
          </a:p>
          <a:p>
            <a:pPr fontAlgn="base">
              <a:spcBef>
                <a:spcPct val="0"/>
              </a:spcBef>
              <a:spcAft>
                <a:spcPct val="0"/>
              </a:spcAft>
            </a:pPr>
            <a:endParaRPr lang="en-GB" sz="1000" b="1">
              <a:solidFill>
                <a:srgbClr val="0079C1"/>
              </a:solidFill>
            </a:endParaRPr>
          </a:p>
          <a:p>
            <a:pPr fontAlgn="base">
              <a:spcBef>
                <a:spcPct val="0"/>
              </a:spcBef>
              <a:spcAft>
                <a:spcPct val="0"/>
              </a:spcAft>
              <a:buFont typeface="Wingdings" pitchFamily="2" charset="2"/>
              <a:buChar char="§"/>
            </a:pPr>
            <a:endParaRPr lang="en-GB" sz="1000" b="1">
              <a:solidFill>
                <a:srgbClr val="0079C1"/>
              </a:solidFill>
            </a:endParaRPr>
          </a:p>
          <a:p>
            <a:pPr fontAlgn="base">
              <a:spcBef>
                <a:spcPct val="0"/>
              </a:spcBef>
              <a:spcAft>
                <a:spcPct val="0"/>
              </a:spcAft>
              <a:buFont typeface="Wingdings" pitchFamily="2" charset="2"/>
              <a:buChar char="§"/>
            </a:pPr>
            <a:endParaRPr lang="en-GB" sz="1000" b="1">
              <a:solidFill>
                <a:srgbClr val="0079C1"/>
              </a:solidFill>
            </a:endParaRPr>
          </a:p>
          <a:p>
            <a:pPr fontAlgn="base">
              <a:spcBef>
                <a:spcPct val="0"/>
              </a:spcBef>
              <a:spcAft>
                <a:spcPct val="0"/>
              </a:spcAft>
              <a:buFont typeface="Wingdings" pitchFamily="2" charset="2"/>
              <a:buChar char="§"/>
            </a:pPr>
            <a:endParaRPr lang="en-GB" sz="1000" b="1">
              <a:solidFill>
                <a:srgbClr val="0079C1"/>
              </a:solidFill>
            </a:endParaRPr>
          </a:p>
          <a:p>
            <a:pPr fontAlgn="base">
              <a:spcBef>
                <a:spcPct val="0"/>
              </a:spcBef>
              <a:spcAft>
                <a:spcPct val="0"/>
              </a:spcAft>
              <a:buFont typeface="Wingdings" pitchFamily="2" charset="2"/>
              <a:buChar char="§"/>
            </a:pPr>
            <a:endParaRPr lang="en-GB" sz="1000" b="1">
              <a:solidFill>
                <a:srgbClr val="0079C1"/>
              </a:solidFill>
            </a:endParaRPr>
          </a:p>
          <a:p>
            <a:pPr fontAlgn="base">
              <a:spcBef>
                <a:spcPct val="0"/>
              </a:spcBef>
              <a:spcAft>
                <a:spcPct val="0"/>
              </a:spcAft>
              <a:buFont typeface="Wingdings" pitchFamily="2" charset="2"/>
              <a:buChar char="§"/>
            </a:pPr>
            <a:endParaRPr lang="en-GB" sz="1000" b="1">
              <a:solidFill>
                <a:srgbClr val="0079C1"/>
              </a:solidFill>
            </a:endParaRPr>
          </a:p>
          <a:p>
            <a:pPr fontAlgn="base">
              <a:spcBef>
                <a:spcPct val="0"/>
              </a:spcBef>
              <a:spcAft>
                <a:spcPct val="0"/>
              </a:spcAft>
              <a:buFont typeface="Wingdings" pitchFamily="2" charset="2"/>
              <a:buChar char="§"/>
            </a:pPr>
            <a:endParaRPr lang="en-GB" sz="1000" b="1">
              <a:solidFill>
                <a:srgbClr val="0079C1"/>
              </a:solidFill>
            </a:endParaRPr>
          </a:p>
          <a:p>
            <a:pPr fontAlgn="base">
              <a:spcBef>
                <a:spcPct val="0"/>
              </a:spcBef>
              <a:spcAft>
                <a:spcPct val="0"/>
              </a:spcAft>
              <a:buFont typeface="Wingdings" pitchFamily="2" charset="2"/>
              <a:buChar char="§"/>
            </a:pPr>
            <a:endParaRPr lang="en-GB" sz="1000" b="1">
              <a:solidFill>
                <a:srgbClr val="0079C1"/>
              </a:solidFill>
            </a:endParaRPr>
          </a:p>
          <a:p>
            <a:pPr fontAlgn="base">
              <a:spcBef>
                <a:spcPct val="0"/>
              </a:spcBef>
              <a:spcAft>
                <a:spcPct val="0"/>
              </a:spcAft>
              <a:buFont typeface="Wingdings" pitchFamily="2" charset="2"/>
              <a:buChar char="§"/>
            </a:pPr>
            <a:endParaRPr lang="en-GB" sz="1000" b="1">
              <a:solidFill>
                <a:srgbClr val="0079C1"/>
              </a:solidFill>
            </a:endParaRPr>
          </a:p>
          <a:p>
            <a:pPr fontAlgn="base">
              <a:spcBef>
                <a:spcPct val="0"/>
              </a:spcBef>
              <a:spcAft>
                <a:spcPct val="0"/>
              </a:spcAft>
              <a:buFont typeface="Wingdings" pitchFamily="2" charset="2"/>
              <a:buChar char="§"/>
            </a:pPr>
            <a:endParaRPr lang="en-GB" sz="1000" b="1">
              <a:solidFill>
                <a:srgbClr val="0079C1"/>
              </a:solidFill>
            </a:endParaRPr>
          </a:p>
          <a:p>
            <a:pPr fontAlgn="base">
              <a:spcBef>
                <a:spcPct val="0"/>
              </a:spcBef>
              <a:spcAft>
                <a:spcPct val="0"/>
              </a:spcAft>
              <a:buFont typeface="Wingdings" pitchFamily="2" charset="2"/>
              <a:buChar char="§"/>
            </a:pPr>
            <a:endParaRPr lang="en-GB" sz="1000" b="1">
              <a:solidFill>
                <a:srgbClr val="0079C1"/>
              </a:solidFill>
            </a:endParaRPr>
          </a:p>
          <a:p>
            <a:pPr fontAlgn="base">
              <a:spcBef>
                <a:spcPct val="0"/>
              </a:spcBef>
              <a:spcAft>
                <a:spcPct val="0"/>
              </a:spcAft>
            </a:pPr>
            <a:endParaRPr lang="en-GB" sz="1000" b="1">
              <a:solidFill>
                <a:srgbClr val="0079C1"/>
              </a:solidFill>
            </a:endParaRPr>
          </a:p>
          <a:p>
            <a:pPr fontAlgn="base">
              <a:spcBef>
                <a:spcPct val="0"/>
              </a:spcBef>
              <a:spcAft>
                <a:spcPct val="0"/>
              </a:spcAft>
            </a:pPr>
            <a:endParaRPr lang="en-GB" sz="1000" b="1">
              <a:solidFill>
                <a:srgbClr val="0079C1"/>
              </a:solidFill>
            </a:endParaRPr>
          </a:p>
          <a:p>
            <a:pPr fontAlgn="base">
              <a:spcBef>
                <a:spcPct val="0"/>
              </a:spcBef>
              <a:spcAft>
                <a:spcPct val="0"/>
              </a:spcAft>
            </a:pPr>
            <a:endParaRPr lang="en-GB" sz="1000" b="1">
              <a:solidFill>
                <a:srgbClr val="0079C1"/>
              </a:solidFill>
            </a:endParaRPr>
          </a:p>
          <a:p>
            <a:pPr fontAlgn="base">
              <a:spcBef>
                <a:spcPct val="0"/>
              </a:spcBef>
              <a:spcAft>
                <a:spcPct val="0"/>
              </a:spcAft>
            </a:pPr>
            <a:r>
              <a:rPr lang="en-GB" sz="1000" b="1">
                <a:solidFill>
                  <a:srgbClr val="0079C1"/>
                </a:solidFill>
              </a:rPr>
              <a:t>How useful were the fact sheets and pre-reading material</a:t>
            </a:r>
          </a:p>
          <a:p>
            <a:pPr fontAlgn="base">
              <a:spcBef>
                <a:spcPct val="0"/>
              </a:spcBef>
              <a:spcAft>
                <a:spcPct val="0"/>
              </a:spcAft>
            </a:pPr>
            <a:endParaRPr lang="en-GB" sz="1000" b="1">
              <a:solidFill>
                <a:srgbClr val="0079C1"/>
              </a:solidFill>
            </a:endParaRPr>
          </a:p>
          <a:p>
            <a:pPr fontAlgn="base">
              <a:spcBef>
                <a:spcPct val="0"/>
              </a:spcBef>
              <a:spcAft>
                <a:spcPct val="0"/>
              </a:spcAft>
            </a:pPr>
            <a:endParaRPr lang="en-GB" sz="1000" b="1">
              <a:solidFill>
                <a:srgbClr val="0079C1"/>
              </a:solidFill>
            </a:endParaRPr>
          </a:p>
          <a:p>
            <a:pPr fontAlgn="base">
              <a:spcBef>
                <a:spcPct val="0"/>
              </a:spcBef>
              <a:spcAft>
                <a:spcPct val="0"/>
              </a:spcAft>
            </a:pPr>
            <a:endParaRPr lang="en-GB" sz="1000" b="1">
              <a:solidFill>
                <a:srgbClr val="0079C1"/>
              </a:solidFill>
            </a:endParaRPr>
          </a:p>
          <a:p>
            <a:pPr fontAlgn="base">
              <a:spcBef>
                <a:spcPct val="0"/>
              </a:spcBef>
              <a:spcAft>
                <a:spcPct val="0"/>
              </a:spcAft>
            </a:pPr>
            <a:endParaRPr lang="en-GB" sz="1000" b="1">
              <a:solidFill>
                <a:srgbClr val="0079C1"/>
              </a:solidFill>
            </a:endParaRPr>
          </a:p>
          <a:p>
            <a:pPr fontAlgn="base">
              <a:spcBef>
                <a:spcPct val="0"/>
              </a:spcBef>
              <a:spcAft>
                <a:spcPct val="0"/>
              </a:spcAft>
            </a:pPr>
            <a:endParaRPr lang="en-GB" sz="1000" b="1">
              <a:solidFill>
                <a:srgbClr val="0079C1"/>
              </a:solidFill>
            </a:endParaRPr>
          </a:p>
          <a:p>
            <a:pPr fontAlgn="base">
              <a:spcBef>
                <a:spcPct val="0"/>
              </a:spcBef>
              <a:spcAft>
                <a:spcPct val="0"/>
              </a:spcAft>
            </a:pPr>
            <a:endParaRPr lang="en-GB" sz="1000" b="1">
              <a:solidFill>
                <a:srgbClr val="0079C1"/>
              </a:solidFill>
            </a:endParaRPr>
          </a:p>
          <a:p>
            <a:pPr fontAlgn="base">
              <a:spcBef>
                <a:spcPct val="0"/>
              </a:spcBef>
              <a:spcAft>
                <a:spcPct val="0"/>
              </a:spcAft>
            </a:pPr>
            <a:r>
              <a:rPr lang="en-GB" sz="1000" b="1">
                <a:solidFill>
                  <a:srgbClr val="0079C1"/>
                </a:solidFill>
              </a:rPr>
              <a:t>Treated fairly during the engagement?</a:t>
            </a:r>
          </a:p>
          <a:p>
            <a:pPr fontAlgn="base">
              <a:spcBef>
                <a:spcPct val="0"/>
              </a:spcBef>
              <a:spcAft>
                <a:spcPct val="0"/>
              </a:spcAft>
            </a:pPr>
            <a:endParaRPr lang="en-GB" sz="1000" b="1">
              <a:solidFill>
                <a:srgbClr val="0079C1"/>
              </a:solidFill>
            </a:endParaRPr>
          </a:p>
        </p:txBody>
      </p:sp>
      <p:pic>
        <p:nvPicPr>
          <p:cNvPr id="108547" name="Picture 2"/>
          <p:cNvPicPr>
            <a:picLocks noChangeAspect="1" noChangeArrowheads="1"/>
          </p:cNvPicPr>
          <p:nvPr/>
        </p:nvPicPr>
        <p:blipFill>
          <a:blip r:embed="rId3">
            <a:extLst>
              <a:ext uri="{28A0092B-C50C-407E-A947-70E740481C1C}">
                <a14:useLocalDpi xmlns:a14="http://schemas.microsoft.com/office/drawing/2010/main" val="0"/>
              </a:ext>
            </a:extLst>
          </a:blip>
          <a:srcRect l="9251" t="5009" r="9583" b="6778"/>
          <a:stretch>
            <a:fillRect/>
          </a:stretch>
        </p:blipFill>
        <p:spPr bwMode="auto">
          <a:xfrm>
            <a:off x="5243513" y="2852738"/>
            <a:ext cx="2928937" cy="191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548" name="Slide Number Placeholder 3"/>
          <p:cNvSpPr txBox="1">
            <a:spLocks/>
          </p:cNvSpPr>
          <p:nvPr/>
        </p:nvSpPr>
        <p:spPr bwMode="auto">
          <a:xfrm>
            <a:off x="8715375" y="6523038"/>
            <a:ext cx="4286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algn="r" eaLnBrk="1" fontAlgn="base" hangingPunct="1">
              <a:spcBef>
                <a:spcPct val="0"/>
              </a:spcBef>
              <a:spcAft>
                <a:spcPct val="0"/>
              </a:spcAft>
            </a:pPr>
            <a:r>
              <a:rPr lang="en-US" sz="1200"/>
              <a:t>3</a:t>
            </a:r>
            <a:endParaRPr lang="en-US" sz="1200" b="0">
              <a:solidFill>
                <a:srgbClr val="000000"/>
              </a:solidFill>
            </a:endParaRPr>
          </a:p>
        </p:txBody>
      </p:sp>
      <p:sp>
        <p:nvSpPr>
          <p:cNvPr id="108549" name="Rectangle 38"/>
          <p:cNvSpPr>
            <a:spLocks noChangeArrowheads="1"/>
          </p:cNvSpPr>
          <p:nvPr/>
        </p:nvSpPr>
        <p:spPr bwMode="auto">
          <a:xfrm>
            <a:off x="200025" y="2492375"/>
            <a:ext cx="4427538" cy="4143375"/>
          </a:xfrm>
          <a:prstGeom prst="rect">
            <a:avLst/>
          </a:prstGeom>
          <a:solidFill>
            <a:schemeClr val="bg1"/>
          </a:solidFill>
          <a:ln w="19050" algn="ctr">
            <a:solidFill>
              <a:srgbClr val="7030A0"/>
            </a:solidFill>
            <a:round/>
            <a:headEnd/>
            <a:tailEnd/>
          </a:ln>
        </p:spPr>
        <p:txBody>
          <a:bodyPr/>
          <a:lstStyle/>
          <a:p>
            <a:pPr fontAlgn="base">
              <a:spcBef>
                <a:spcPct val="0"/>
              </a:spcBef>
              <a:spcAft>
                <a:spcPct val="0"/>
              </a:spcAft>
            </a:pPr>
            <a:r>
              <a:rPr lang="en-GB" sz="1100" b="1">
                <a:solidFill>
                  <a:srgbClr val="0070C0"/>
                </a:solidFill>
              </a:rPr>
              <a:t>How are we doing?</a:t>
            </a:r>
          </a:p>
          <a:p>
            <a:pPr fontAlgn="base">
              <a:spcBef>
                <a:spcPct val="0"/>
              </a:spcBef>
              <a:spcAft>
                <a:spcPct val="0"/>
              </a:spcAft>
            </a:pPr>
            <a:endParaRPr lang="en-GB" sz="1000" b="1">
              <a:solidFill>
                <a:srgbClr val="0079C1"/>
              </a:solidFill>
            </a:endParaRPr>
          </a:p>
          <a:p>
            <a:pPr fontAlgn="base">
              <a:spcBef>
                <a:spcPct val="0"/>
              </a:spcBef>
              <a:spcAft>
                <a:spcPct val="0"/>
              </a:spcAft>
            </a:pPr>
            <a:r>
              <a:rPr lang="en-GB" sz="1000" b="1">
                <a:solidFill>
                  <a:srgbClr val="0079C1"/>
                </a:solidFill>
              </a:rPr>
              <a:t>Was it a worthwhile use of time engaging with us?</a:t>
            </a:r>
          </a:p>
          <a:p>
            <a:pPr fontAlgn="base">
              <a:spcBef>
                <a:spcPct val="0"/>
              </a:spcBef>
              <a:spcAft>
                <a:spcPct val="0"/>
              </a:spcAft>
              <a:buFont typeface="Wingdings" pitchFamily="2" charset="2"/>
              <a:buChar char="§"/>
            </a:pPr>
            <a:endParaRPr lang="en-GB" sz="1000" b="1">
              <a:solidFill>
                <a:srgbClr val="0079C1"/>
              </a:solidFill>
            </a:endParaRPr>
          </a:p>
          <a:p>
            <a:pPr fontAlgn="base">
              <a:spcBef>
                <a:spcPct val="0"/>
              </a:spcBef>
              <a:spcAft>
                <a:spcPct val="0"/>
              </a:spcAft>
              <a:buFont typeface="Wingdings" pitchFamily="2" charset="2"/>
              <a:buChar char="§"/>
            </a:pPr>
            <a:endParaRPr lang="en-GB" sz="1000" b="1">
              <a:solidFill>
                <a:srgbClr val="0079C1"/>
              </a:solidFill>
            </a:endParaRPr>
          </a:p>
          <a:p>
            <a:pPr fontAlgn="base">
              <a:spcBef>
                <a:spcPct val="0"/>
              </a:spcBef>
              <a:spcAft>
                <a:spcPct val="0"/>
              </a:spcAft>
              <a:buFont typeface="Wingdings" pitchFamily="2" charset="2"/>
              <a:buChar char="§"/>
            </a:pPr>
            <a:endParaRPr lang="en-GB" sz="1000" b="1">
              <a:solidFill>
                <a:srgbClr val="0079C1"/>
              </a:solidFill>
            </a:endParaRPr>
          </a:p>
          <a:p>
            <a:pPr fontAlgn="base">
              <a:spcBef>
                <a:spcPct val="0"/>
              </a:spcBef>
              <a:spcAft>
                <a:spcPct val="0"/>
              </a:spcAft>
              <a:buFont typeface="Wingdings" pitchFamily="2" charset="2"/>
              <a:buChar char="§"/>
            </a:pPr>
            <a:endParaRPr lang="en-GB" sz="1000" b="1">
              <a:solidFill>
                <a:srgbClr val="0079C1"/>
              </a:solidFill>
            </a:endParaRPr>
          </a:p>
          <a:p>
            <a:pPr fontAlgn="base">
              <a:spcBef>
                <a:spcPct val="0"/>
              </a:spcBef>
              <a:spcAft>
                <a:spcPct val="0"/>
              </a:spcAft>
            </a:pPr>
            <a:endParaRPr lang="en-GB" sz="1000" b="1">
              <a:solidFill>
                <a:srgbClr val="0079C1"/>
              </a:solidFill>
            </a:endParaRPr>
          </a:p>
          <a:p>
            <a:pPr fontAlgn="base">
              <a:spcBef>
                <a:spcPct val="0"/>
              </a:spcBef>
              <a:spcAft>
                <a:spcPct val="0"/>
              </a:spcAft>
            </a:pPr>
            <a:r>
              <a:rPr lang="en-GB" sz="1000" b="1">
                <a:solidFill>
                  <a:srgbClr val="0079C1"/>
                </a:solidFill>
              </a:rPr>
              <a:t>Felt listened to and had a chance to have their say?</a:t>
            </a:r>
          </a:p>
          <a:p>
            <a:pPr fontAlgn="base">
              <a:spcBef>
                <a:spcPct val="0"/>
              </a:spcBef>
              <a:spcAft>
                <a:spcPct val="0"/>
              </a:spcAft>
            </a:pPr>
            <a:endParaRPr lang="en-GB" sz="1000" b="1">
              <a:solidFill>
                <a:srgbClr val="0079C1"/>
              </a:solidFill>
            </a:endParaRPr>
          </a:p>
          <a:p>
            <a:pPr fontAlgn="base">
              <a:spcBef>
                <a:spcPct val="0"/>
              </a:spcBef>
              <a:spcAft>
                <a:spcPct val="0"/>
              </a:spcAft>
              <a:buFont typeface="Wingdings" pitchFamily="2" charset="2"/>
              <a:buChar char="§"/>
            </a:pPr>
            <a:endParaRPr lang="en-GB" sz="1000" b="1">
              <a:solidFill>
                <a:srgbClr val="FF0000"/>
              </a:solidFill>
            </a:endParaRPr>
          </a:p>
          <a:p>
            <a:pPr fontAlgn="base">
              <a:spcBef>
                <a:spcPct val="0"/>
              </a:spcBef>
              <a:spcAft>
                <a:spcPct val="0"/>
              </a:spcAft>
              <a:buFont typeface="Wingdings" pitchFamily="2" charset="2"/>
              <a:buChar char="§"/>
            </a:pPr>
            <a:endParaRPr lang="en-GB" sz="1000" b="1">
              <a:solidFill>
                <a:srgbClr val="FF0000"/>
              </a:solidFill>
            </a:endParaRPr>
          </a:p>
          <a:p>
            <a:pPr fontAlgn="base">
              <a:spcBef>
                <a:spcPct val="0"/>
              </a:spcBef>
              <a:spcAft>
                <a:spcPct val="0"/>
              </a:spcAft>
              <a:buFont typeface="Wingdings" pitchFamily="2" charset="2"/>
              <a:buChar char="§"/>
            </a:pPr>
            <a:endParaRPr lang="en-GB" sz="1000" b="1">
              <a:solidFill>
                <a:srgbClr val="FF0000"/>
              </a:solidFill>
            </a:endParaRPr>
          </a:p>
          <a:p>
            <a:pPr fontAlgn="base">
              <a:spcBef>
                <a:spcPct val="0"/>
              </a:spcBef>
              <a:spcAft>
                <a:spcPct val="0"/>
              </a:spcAft>
            </a:pPr>
            <a:endParaRPr lang="en-GB" sz="1000" b="1">
              <a:solidFill>
                <a:srgbClr val="FF0000"/>
              </a:solidFill>
            </a:endParaRPr>
          </a:p>
          <a:p>
            <a:pPr fontAlgn="base">
              <a:spcBef>
                <a:spcPct val="0"/>
              </a:spcBef>
              <a:spcAft>
                <a:spcPct val="0"/>
              </a:spcAft>
            </a:pPr>
            <a:r>
              <a:rPr lang="en-GB" sz="1000" b="1">
                <a:solidFill>
                  <a:srgbClr val="0079C1"/>
                </a:solidFill>
              </a:rPr>
              <a:t>Did we act on feedback, or if not advised why not? </a:t>
            </a:r>
          </a:p>
          <a:p>
            <a:pPr fontAlgn="base">
              <a:spcBef>
                <a:spcPct val="0"/>
              </a:spcBef>
              <a:spcAft>
                <a:spcPct val="0"/>
              </a:spcAft>
            </a:pPr>
            <a:endParaRPr lang="en-GB" sz="1000" b="1">
              <a:solidFill>
                <a:srgbClr val="FF0000"/>
              </a:solidFill>
            </a:endParaRPr>
          </a:p>
          <a:p>
            <a:pPr fontAlgn="base">
              <a:spcBef>
                <a:spcPct val="0"/>
              </a:spcBef>
              <a:spcAft>
                <a:spcPct val="0"/>
              </a:spcAft>
            </a:pPr>
            <a:endParaRPr lang="en-GB" sz="1000" b="1">
              <a:solidFill>
                <a:srgbClr val="FF0000"/>
              </a:solidFill>
            </a:endParaRPr>
          </a:p>
          <a:p>
            <a:pPr fontAlgn="base">
              <a:spcBef>
                <a:spcPct val="0"/>
              </a:spcBef>
              <a:spcAft>
                <a:spcPct val="0"/>
              </a:spcAft>
            </a:pPr>
            <a:endParaRPr lang="en-GB" sz="1000" b="1">
              <a:solidFill>
                <a:srgbClr val="FF0000"/>
              </a:solidFill>
            </a:endParaRPr>
          </a:p>
          <a:p>
            <a:pPr fontAlgn="base">
              <a:spcBef>
                <a:spcPct val="0"/>
              </a:spcBef>
              <a:spcAft>
                <a:spcPct val="0"/>
              </a:spcAft>
            </a:pPr>
            <a:endParaRPr lang="en-GB" sz="1000" b="1">
              <a:solidFill>
                <a:srgbClr val="FF0000"/>
              </a:solidFill>
            </a:endParaRPr>
          </a:p>
          <a:p>
            <a:pPr fontAlgn="base">
              <a:spcBef>
                <a:spcPct val="0"/>
              </a:spcBef>
              <a:spcAft>
                <a:spcPct val="0"/>
              </a:spcAft>
            </a:pPr>
            <a:endParaRPr lang="en-GB" sz="1000" b="1">
              <a:solidFill>
                <a:srgbClr val="FF0000"/>
              </a:solidFill>
            </a:endParaRPr>
          </a:p>
          <a:p>
            <a:pPr fontAlgn="base">
              <a:spcBef>
                <a:spcPct val="0"/>
              </a:spcBef>
              <a:spcAft>
                <a:spcPct val="0"/>
              </a:spcAft>
            </a:pPr>
            <a:endParaRPr lang="en-GB" sz="1000" b="1">
              <a:solidFill>
                <a:srgbClr val="FF0000"/>
              </a:solidFill>
            </a:endParaRPr>
          </a:p>
          <a:p>
            <a:pPr fontAlgn="base">
              <a:spcBef>
                <a:spcPct val="0"/>
              </a:spcBef>
              <a:spcAft>
                <a:spcPct val="0"/>
              </a:spcAft>
            </a:pPr>
            <a:endParaRPr lang="en-GB" sz="1000" b="1">
              <a:solidFill>
                <a:srgbClr val="FF0000"/>
              </a:solidFill>
            </a:endParaRPr>
          </a:p>
          <a:p>
            <a:pPr fontAlgn="base">
              <a:spcBef>
                <a:spcPct val="0"/>
              </a:spcBef>
              <a:spcAft>
                <a:spcPct val="0"/>
              </a:spcAft>
            </a:pPr>
            <a:r>
              <a:rPr lang="en-GB" sz="1000" b="1">
                <a:solidFill>
                  <a:srgbClr val="0079C1"/>
                </a:solidFill>
              </a:rPr>
              <a:t>How would you rate the ‘Talking Networks’  web site?</a:t>
            </a:r>
          </a:p>
          <a:p>
            <a:pPr fontAlgn="base">
              <a:spcBef>
                <a:spcPct val="0"/>
              </a:spcBef>
              <a:spcAft>
                <a:spcPct val="0"/>
              </a:spcAft>
              <a:buFont typeface="Wingdings" pitchFamily="2" charset="2"/>
              <a:buChar char="§"/>
            </a:pPr>
            <a:endParaRPr lang="en-GB" sz="1000" b="1">
              <a:solidFill>
                <a:srgbClr val="0079C1"/>
              </a:solidFill>
            </a:endParaRPr>
          </a:p>
          <a:p>
            <a:pPr fontAlgn="base">
              <a:spcBef>
                <a:spcPct val="0"/>
              </a:spcBef>
              <a:spcAft>
                <a:spcPct val="0"/>
              </a:spcAft>
              <a:buFont typeface="Wingdings" pitchFamily="2" charset="2"/>
              <a:buChar char="§"/>
            </a:pPr>
            <a:endParaRPr lang="en-GB" sz="1000" b="1">
              <a:solidFill>
                <a:srgbClr val="0079C1"/>
              </a:solidFill>
            </a:endParaRPr>
          </a:p>
          <a:p>
            <a:pPr fontAlgn="base">
              <a:spcBef>
                <a:spcPct val="0"/>
              </a:spcBef>
              <a:spcAft>
                <a:spcPct val="0"/>
              </a:spcAft>
            </a:pPr>
            <a:endParaRPr lang="en-GB" sz="1000" b="1">
              <a:solidFill>
                <a:srgbClr val="0079C1"/>
              </a:solidFill>
            </a:endParaRPr>
          </a:p>
          <a:p>
            <a:pPr fontAlgn="base">
              <a:spcBef>
                <a:spcPct val="0"/>
              </a:spcBef>
              <a:spcAft>
                <a:spcPct val="0"/>
              </a:spcAft>
            </a:pPr>
            <a:endParaRPr lang="en-GB" sz="1000" b="1">
              <a:solidFill>
                <a:srgbClr val="0079C1"/>
              </a:solidFill>
            </a:endParaRPr>
          </a:p>
          <a:p>
            <a:pPr fontAlgn="base">
              <a:spcBef>
                <a:spcPct val="0"/>
              </a:spcBef>
              <a:spcAft>
                <a:spcPct val="0"/>
              </a:spcAft>
            </a:pPr>
            <a:endParaRPr lang="en-GB" sz="1000" b="1">
              <a:solidFill>
                <a:srgbClr val="0079C1"/>
              </a:solidFill>
            </a:endParaRPr>
          </a:p>
          <a:p>
            <a:pPr fontAlgn="base">
              <a:spcBef>
                <a:spcPct val="0"/>
              </a:spcBef>
              <a:spcAft>
                <a:spcPct val="0"/>
              </a:spcAft>
            </a:pPr>
            <a:endParaRPr lang="en-GB" sz="1000" b="1">
              <a:solidFill>
                <a:srgbClr val="0079C1"/>
              </a:solidFill>
            </a:endParaRPr>
          </a:p>
          <a:p>
            <a:pPr fontAlgn="base">
              <a:spcBef>
                <a:spcPct val="0"/>
              </a:spcBef>
              <a:spcAft>
                <a:spcPct val="0"/>
              </a:spcAft>
              <a:buFont typeface="Wingdings" pitchFamily="2" charset="2"/>
              <a:buChar char="§"/>
            </a:pPr>
            <a:endParaRPr lang="en-GB" sz="1000" b="1">
              <a:solidFill>
                <a:srgbClr val="0079C1"/>
              </a:solidFill>
            </a:endParaRPr>
          </a:p>
        </p:txBody>
      </p:sp>
      <p:sp>
        <p:nvSpPr>
          <p:cNvPr id="108550" name="Rectangle 40"/>
          <p:cNvSpPr>
            <a:spLocks noChangeArrowheads="1"/>
          </p:cNvSpPr>
          <p:nvPr/>
        </p:nvSpPr>
        <p:spPr bwMode="auto">
          <a:xfrm>
            <a:off x="817563" y="3135313"/>
            <a:ext cx="3249612" cy="223837"/>
          </a:xfrm>
          <a:prstGeom prst="rect">
            <a:avLst/>
          </a:prstGeom>
          <a:solidFill>
            <a:srgbClr val="0070C0">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wrap="none" anchor="ctr"/>
          <a:lstStyle/>
          <a:p>
            <a:pPr algn="ctr" fontAlgn="base">
              <a:spcBef>
                <a:spcPct val="0"/>
              </a:spcBef>
              <a:spcAft>
                <a:spcPct val="0"/>
              </a:spcAft>
            </a:pPr>
            <a:endParaRPr lang="en-US">
              <a:solidFill>
                <a:srgbClr val="000000"/>
              </a:solidFill>
            </a:endParaRPr>
          </a:p>
        </p:txBody>
      </p:sp>
      <p:cxnSp>
        <p:nvCxnSpPr>
          <p:cNvPr id="48" name="Straight Connector 47"/>
          <p:cNvCxnSpPr/>
          <p:nvPr/>
        </p:nvCxnSpPr>
        <p:spPr bwMode="auto">
          <a:xfrm>
            <a:off x="817563" y="3063875"/>
            <a:ext cx="3643312" cy="1588"/>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49" name="Straight Connector 48"/>
          <p:cNvCxnSpPr/>
          <p:nvPr/>
        </p:nvCxnSpPr>
        <p:spPr bwMode="auto">
          <a:xfrm rot="5400000">
            <a:off x="532607" y="3348831"/>
            <a:ext cx="571500" cy="158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sp>
        <p:nvSpPr>
          <p:cNvPr id="52" name="Right Brace 51"/>
          <p:cNvSpPr/>
          <p:nvPr/>
        </p:nvSpPr>
        <p:spPr bwMode="auto">
          <a:xfrm>
            <a:off x="7723188" y="3111500"/>
            <a:ext cx="71437" cy="357188"/>
          </a:xfrm>
          <a:prstGeom prst="rightBrace">
            <a:avLst/>
          </a:prstGeom>
          <a:noFill/>
          <a:ln w="3175" cap="flat" cmpd="sng" algn="ctr">
            <a:solidFill>
              <a:schemeClr val="bg1">
                <a:lumMod val="50000"/>
              </a:schemeClr>
            </a:solidFill>
            <a:prstDash val="solid"/>
            <a:round/>
            <a:headEnd type="none" w="med" len="med"/>
            <a:tailEnd type="none" w="med" len="med"/>
          </a:ln>
          <a:effectLst/>
        </p:spPr>
        <p:txBody>
          <a:bodyPr wrap="none" anchor="ctr"/>
          <a:lstStyle/>
          <a:p>
            <a:pPr algn="ctr" fontAlgn="base">
              <a:spcBef>
                <a:spcPct val="0"/>
              </a:spcBef>
              <a:spcAft>
                <a:spcPct val="0"/>
              </a:spcAft>
              <a:defRPr/>
            </a:pPr>
            <a:endParaRPr lang="en-GB">
              <a:solidFill>
                <a:srgbClr val="000000"/>
              </a:solidFill>
              <a:cs typeface="ＭＳ Ｐゴシック"/>
            </a:endParaRPr>
          </a:p>
        </p:txBody>
      </p:sp>
      <p:sp>
        <p:nvSpPr>
          <p:cNvPr id="53" name="TextBox 52"/>
          <p:cNvSpPr txBox="1"/>
          <p:nvPr/>
        </p:nvSpPr>
        <p:spPr>
          <a:xfrm>
            <a:off x="7742238" y="3154363"/>
            <a:ext cx="933450" cy="276225"/>
          </a:xfrm>
          <a:prstGeom prst="rect">
            <a:avLst/>
          </a:prstGeom>
          <a:noFill/>
        </p:spPr>
        <p:txBody>
          <a:bodyPr wrap="none">
            <a:spAutoFit/>
          </a:bodyPr>
          <a:lstStyle/>
          <a:p>
            <a:pPr fontAlgn="base">
              <a:spcBef>
                <a:spcPct val="0"/>
              </a:spcBef>
              <a:spcAft>
                <a:spcPct val="0"/>
              </a:spcAft>
              <a:defRPr/>
            </a:pPr>
            <a:r>
              <a:rPr lang="en-GB" sz="600" b="1" dirty="0">
                <a:solidFill>
                  <a:srgbClr val="FFFFFF">
                    <a:lumMod val="50000"/>
                  </a:srgbClr>
                </a:solidFill>
              </a:rPr>
              <a:t>Preference for </a:t>
            </a:r>
            <a:br>
              <a:rPr lang="en-GB" sz="600" b="1" dirty="0">
                <a:solidFill>
                  <a:srgbClr val="FFFFFF">
                    <a:lumMod val="50000"/>
                  </a:srgbClr>
                </a:solidFill>
              </a:rPr>
            </a:br>
            <a:r>
              <a:rPr lang="en-GB" sz="600" b="1" dirty="0">
                <a:solidFill>
                  <a:srgbClr val="FFFFFF">
                    <a:lumMod val="50000"/>
                  </a:srgbClr>
                </a:solidFill>
              </a:rPr>
              <a:t>personal engagement</a:t>
            </a:r>
          </a:p>
        </p:txBody>
      </p:sp>
      <p:sp>
        <p:nvSpPr>
          <p:cNvPr id="108555" name="Rectangle 58"/>
          <p:cNvSpPr>
            <a:spLocks noChangeArrowheads="1"/>
          </p:cNvSpPr>
          <p:nvPr/>
        </p:nvSpPr>
        <p:spPr bwMode="auto">
          <a:xfrm>
            <a:off x="817563" y="3368675"/>
            <a:ext cx="190500" cy="204788"/>
          </a:xfrm>
          <a:prstGeom prst="rect">
            <a:avLst/>
          </a:prstGeom>
          <a:solidFill>
            <a:srgbClr val="0070C0">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wrap="none" anchor="ctr"/>
          <a:lstStyle/>
          <a:p>
            <a:pPr algn="ctr" fontAlgn="base">
              <a:spcBef>
                <a:spcPct val="0"/>
              </a:spcBef>
              <a:spcAft>
                <a:spcPct val="0"/>
              </a:spcAft>
            </a:pPr>
            <a:endParaRPr lang="en-US" sz="2800" b="1">
              <a:solidFill>
                <a:srgbClr val="0079C1"/>
              </a:solidFill>
            </a:endParaRPr>
          </a:p>
        </p:txBody>
      </p:sp>
      <p:sp>
        <p:nvSpPr>
          <p:cNvPr id="62" name="TextBox 61"/>
          <p:cNvSpPr txBox="1"/>
          <p:nvPr/>
        </p:nvSpPr>
        <p:spPr>
          <a:xfrm>
            <a:off x="4073525" y="3135313"/>
            <a:ext cx="392113" cy="215900"/>
          </a:xfrm>
          <a:prstGeom prst="rect">
            <a:avLst/>
          </a:prstGeom>
          <a:noFill/>
        </p:spPr>
        <p:txBody>
          <a:bodyPr wrap="none">
            <a:spAutoFit/>
          </a:bodyPr>
          <a:lstStyle/>
          <a:p>
            <a:pPr fontAlgn="base">
              <a:spcBef>
                <a:spcPct val="0"/>
              </a:spcBef>
              <a:spcAft>
                <a:spcPct val="0"/>
              </a:spcAft>
              <a:defRPr/>
            </a:pPr>
            <a:r>
              <a:rPr lang="en-GB" sz="800" b="1" dirty="0">
                <a:solidFill>
                  <a:srgbClr val="FFFFFF">
                    <a:lumMod val="50000"/>
                  </a:srgbClr>
                </a:solidFill>
              </a:rPr>
              <a:t>92%</a:t>
            </a:r>
          </a:p>
        </p:txBody>
      </p:sp>
      <p:sp>
        <p:nvSpPr>
          <p:cNvPr id="63" name="TextBox 62"/>
          <p:cNvSpPr txBox="1"/>
          <p:nvPr/>
        </p:nvSpPr>
        <p:spPr>
          <a:xfrm>
            <a:off x="1008063" y="3359150"/>
            <a:ext cx="333375" cy="214313"/>
          </a:xfrm>
          <a:prstGeom prst="rect">
            <a:avLst/>
          </a:prstGeom>
          <a:noFill/>
        </p:spPr>
        <p:txBody>
          <a:bodyPr wrap="none">
            <a:spAutoFit/>
          </a:bodyPr>
          <a:lstStyle/>
          <a:p>
            <a:pPr fontAlgn="base">
              <a:spcBef>
                <a:spcPct val="0"/>
              </a:spcBef>
              <a:spcAft>
                <a:spcPct val="0"/>
              </a:spcAft>
              <a:defRPr/>
            </a:pPr>
            <a:r>
              <a:rPr lang="en-GB" sz="800" b="1" dirty="0">
                <a:solidFill>
                  <a:srgbClr val="FFFFFF">
                    <a:lumMod val="50000"/>
                  </a:srgbClr>
                </a:solidFill>
              </a:rPr>
              <a:t>8%</a:t>
            </a:r>
          </a:p>
        </p:txBody>
      </p:sp>
      <p:sp>
        <p:nvSpPr>
          <p:cNvPr id="64" name="TextBox 63"/>
          <p:cNvSpPr txBox="1"/>
          <p:nvPr/>
        </p:nvSpPr>
        <p:spPr>
          <a:xfrm>
            <a:off x="592138" y="3359150"/>
            <a:ext cx="284162" cy="185738"/>
          </a:xfrm>
          <a:prstGeom prst="rect">
            <a:avLst/>
          </a:prstGeom>
          <a:noFill/>
        </p:spPr>
        <p:txBody>
          <a:bodyPr wrap="none">
            <a:spAutoFit/>
          </a:bodyPr>
          <a:lstStyle/>
          <a:p>
            <a:pPr algn="r" fontAlgn="base">
              <a:spcBef>
                <a:spcPct val="0"/>
              </a:spcBef>
              <a:spcAft>
                <a:spcPct val="0"/>
              </a:spcAft>
              <a:defRPr/>
            </a:pPr>
            <a:r>
              <a:rPr lang="en-GB" sz="600" b="1" dirty="0">
                <a:solidFill>
                  <a:srgbClr val="FFFFFF">
                    <a:lumMod val="50000"/>
                  </a:srgbClr>
                </a:solidFill>
              </a:rPr>
              <a:t>No</a:t>
            </a:r>
          </a:p>
        </p:txBody>
      </p:sp>
      <p:sp>
        <p:nvSpPr>
          <p:cNvPr id="65" name="TextBox 64"/>
          <p:cNvSpPr txBox="1"/>
          <p:nvPr/>
        </p:nvSpPr>
        <p:spPr>
          <a:xfrm>
            <a:off x="558800" y="3135313"/>
            <a:ext cx="317500" cy="185737"/>
          </a:xfrm>
          <a:prstGeom prst="rect">
            <a:avLst/>
          </a:prstGeom>
          <a:noFill/>
        </p:spPr>
        <p:txBody>
          <a:bodyPr wrap="none">
            <a:spAutoFit/>
          </a:bodyPr>
          <a:lstStyle/>
          <a:p>
            <a:pPr algn="r" fontAlgn="base">
              <a:spcBef>
                <a:spcPct val="0"/>
              </a:spcBef>
              <a:spcAft>
                <a:spcPct val="0"/>
              </a:spcAft>
              <a:defRPr/>
            </a:pPr>
            <a:r>
              <a:rPr lang="en-GB" sz="600" b="1" dirty="0">
                <a:solidFill>
                  <a:srgbClr val="FFFFFF">
                    <a:lumMod val="50000"/>
                  </a:srgbClr>
                </a:solidFill>
              </a:rPr>
              <a:t>Yes</a:t>
            </a:r>
          </a:p>
        </p:txBody>
      </p:sp>
      <p:sp>
        <p:nvSpPr>
          <p:cNvPr id="108560" name="Rectangle 65"/>
          <p:cNvSpPr>
            <a:spLocks noChangeArrowheads="1"/>
          </p:cNvSpPr>
          <p:nvPr/>
        </p:nvSpPr>
        <p:spPr bwMode="auto">
          <a:xfrm>
            <a:off x="817563" y="3992563"/>
            <a:ext cx="3500437" cy="214312"/>
          </a:xfrm>
          <a:prstGeom prst="rect">
            <a:avLst/>
          </a:prstGeom>
          <a:solidFill>
            <a:srgbClr val="0070C0">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wrap="none" anchor="ctr"/>
          <a:lstStyle/>
          <a:p>
            <a:pPr algn="ctr" fontAlgn="base">
              <a:spcBef>
                <a:spcPct val="0"/>
              </a:spcBef>
              <a:spcAft>
                <a:spcPct val="0"/>
              </a:spcAft>
            </a:pPr>
            <a:endParaRPr lang="en-US">
              <a:solidFill>
                <a:srgbClr val="000000"/>
              </a:solidFill>
            </a:endParaRPr>
          </a:p>
        </p:txBody>
      </p:sp>
      <p:cxnSp>
        <p:nvCxnSpPr>
          <p:cNvPr id="67" name="Straight Connector 66"/>
          <p:cNvCxnSpPr/>
          <p:nvPr/>
        </p:nvCxnSpPr>
        <p:spPr bwMode="auto">
          <a:xfrm>
            <a:off x="817563" y="3921125"/>
            <a:ext cx="3643312" cy="1588"/>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68" name="Straight Connector 67"/>
          <p:cNvCxnSpPr/>
          <p:nvPr/>
        </p:nvCxnSpPr>
        <p:spPr bwMode="auto">
          <a:xfrm rot="5400000">
            <a:off x="532607" y="4206081"/>
            <a:ext cx="571500" cy="158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sp>
        <p:nvSpPr>
          <p:cNvPr id="70" name="TextBox 69"/>
          <p:cNvSpPr txBox="1"/>
          <p:nvPr/>
        </p:nvSpPr>
        <p:spPr>
          <a:xfrm>
            <a:off x="4237038" y="3992563"/>
            <a:ext cx="449262" cy="215900"/>
          </a:xfrm>
          <a:prstGeom prst="rect">
            <a:avLst/>
          </a:prstGeom>
          <a:noFill/>
        </p:spPr>
        <p:txBody>
          <a:bodyPr wrap="none">
            <a:spAutoFit/>
          </a:bodyPr>
          <a:lstStyle/>
          <a:p>
            <a:pPr fontAlgn="base">
              <a:spcBef>
                <a:spcPct val="0"/>
              </a:spcBef>
              <a:spcAft>
                <a:spcPct val="0"/>
              </a:spcAft>
              <a:defRPr/>
            </a:pPr>
            <a:r>
              <a:rPr lang="en-GB" sz="800" b="1" dirty="0">
                <a:solidFill>
                  <a:srgbClr val="FFFFFF">
                    <a:lumMod val="50000"/>
                  </a:srgbClr>
                </a:solidFill>
              </a:rPr>
              <a:t>100%</a:t>
            </a:r>
          </a:p>
        </p:txBody>
      </p:sp>
      <p:sp>
        <p:nvSpPr>
          <p:cNvPr id="71" name="TextBox 70"/>
          <p:cNvSpPr txBox="1"/>
          <p:nvPr/>
        </p:nvSpPr>
        <p:spPr>
          <a:xfrm>
            <a:off x="782638" y="4216400"/>
            <a:ext cx="333375" cy="214313"/>
          </a:xfrm>
          <a:prstGeom prst="rect">
            <a:avLst/>
          </a:prstGeom>
          <a:noFill/>
        </p:spPr>
        <p:txBody>
          <a:bodyPr wrap="none">
            <a:spAutoFit/>
          </a:bodyPr>
          <a:lstStyle/>
          <a:p>
            <a:pPr fontAlgn="base">
              <a:spcBef>
                <a:spcPct val="0"/>
              </a:spcBef>
              <a:spcAft>
                <a:spcPct val="0"/>
              </a:spcAft>
              <a:defRPr/>
            </a:pPr>
            <a:r>
              <a:rPr lang="en-GB" sz="800" b="1" dirty="0">
                <a:solidFill>
                  <a:srgbClr val="FFFFFF">
                    <a:lumMod val="50000"/>
                  </a:srgbClr>
                </a:solidFill>
              </a:rPr>
              <a:t>0%</a:t>
            </a:r>
          </a:p>
        </p:txBody>
      </p:sp>
      <p:sp>
        <p:nvSpPr>
          <p:cNvPr id="72" name="TextBox 71"/>
          <p:cNvSpPr txBox="1"/>
          <p:nvPr/>
        </p:nvSpPr>
        <p:spPr>
          <a:xfrm>
            <a:off x="592138" y="4216400"/>
            <a:ext cx="284162" cy="185738"/>
          </a:xfrm>
          <a:prstGeom prst="rect">
            <a:avLst/>
          </a:prstGeom>
          <a:noFill/>
        </p:spPr>
        <p:txBody>
          <a:bodyPr wrap="none">
            <a:spAutoFit/>
          </a:bodyPr>
          <a:lstStyle/>
          <a:p>
            <a:pPr algn="r" fontAlgn="base">
              <a:spcBef>
                <a:spcPct val="0"/>
              </a:spcBef>
              <a:spcAft>
                <a:spcPct val="0"/>
              </a:spcAft>
              <a:defRPr/>
            </a:pPr>
            <a:r>
              <a:rPr lang="en-GB" sz="600" b="1" dirty="0">
                <a:solidFill>
                  <a:srgbClr val="FFFFFF">
                    <a:lumMod val="50000"/>
                  </a:srgbClr>
                </a:solidFill>
              </a:rPr>
              <a:t>No</a:t>
            </a:r>
          </a:p>
        </p:txBody>
      </p:sp>
      <p:sp>
        <p:nvSpPr>
          <p:cNvPr id="73" name="TextBox 72"/>
          <p:cNvSpPr txBox="1"/>
          <p:nvPr/>
        </p:nvSpPr>
        <p:spPr>
          <a:xfrm>
            <a:off x="558800" y="3992563"/>
            <a:ext cx="317500" cy="185737"/>
          </a:xfrm>
          <a:prstGeom prst="rect">
            <a:avLst/>
          </a:prstGeom>
          <a:noFill/>
        </p:spPr>
        <p:txBody>
          <a:bodyPr wrap="none">
            <a:spAutoFit/>
          </a:bodyPr>
          <a:lstStyle/>
          <a:p>
            <a:pPr algn="r" fontAlgn="base">
              <a:spcBef>
                <a:spcPct val="0"/>
              </a:spcBef>
              <a:spcAft>
                <a:spcPct val="0"/>
              </a:spcAft>
              <a:defRPr/>
            </a:pPr>
            <a:r>
              <a:rPr lang="en-GB" sz="600" b="1" dirty="0">
                <a:solidFill>
                  <a:srgbClr val="FFFFFF">
                    <a:lumMod val="50000"/>
                  </a:srgbClr>
                </a:solidFill>
              </a:rPr>
              <a:t>Yes</a:t>
            </a:r>
          </a:p>
        </p:txBody>
      </p:sp>
      <p:sp>
        <p:nvSpPr>
          <p:cNvPr id="108567" name="Rectangle 28"/>
          <p:cNvSpPr>
            <a:spLocks noChangeArrowheads="1"/>
          </p:cNvSpPr>
          <p:nvPr/>
        </p:nvSpPr>
        <p:spPr bwMode="auto">
          <a:xfrm>
            <a:off x="830263" y="4921250"/>
            <a:ext cx="2517775" cy="223838"/>
          </a:xfrm>
          <a:prstGeom prst="rect">
            <a:avLst/>
          </a:prstGeom>
          <a:solidFill>
            <a:srgbClr val="0070C0">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wrap="none" anchor="ctr"/>
          <a:lstStyle/>
          <a:p>
            <a:pPr algn="ctr" fontAlgn="base">
              <a:spcBef>
                <a:spcPct val="0"/>
              </a:spcBef>
              <a:spcAft>
                <a:spcPct val="0"/>
              </a:spcAft>
            </a:pPr>
            <a:endParaRPr lang="en-US" sz="2800" b="1">
              <a:solidFill>
                <a:srgbClr val="0079C1"/>
              </a:solidFill>
            </a:endParaRPr>
          </a:p>
        </p:txBody>
      </p:sp>
      <p:cxnSp>
        <p:nvCxnSpPr>
          <p:cNvPr id="30" name="Straight Connector 29"/>
          <p:cNvCxnSpPr/>
          <p:nvPr/>
        </p:nvCxnSpPr>
        <p:spPr bwMode="auto">
          <a:xfrm>
            <a:off x="817563" y="4849813"/>
            <a:ext cx="3643312" cy="158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sp>
        <p:nvSpPr>
          <p:cNvPr id="33" name="TextBox 32"/>
          <p:cNvSpPr txBox="1"/>
          <p:nvPr/>
        </p:nvSpPr>
        <p:spPr>
          <a:xfrm>
            <a:off x="3328988" y="4921250"/>
            <a:ext cx="392112" cy="215900"/>
          </a:xfrm>
          <a:prstGeom prst="rect">
            <a:avLst/>
          </a:prstGeom>
          <a:noFill/>
        </p:spPr>
        <p:txBody>
          <a:bodyPr wrap="none">
            <a:spAutoFit/>
          </a:bodyPr>
          <a:lstStyle/>
          <a:p>
            <a:pPr fontAlgn="base">
              <a:spcBef>
                <a:spcPct val="0"/>
              </a:spcBef>
              <a:spcAft>
                <a:spcPct val="0"/>
              </a:spcAft>
              <a:defRPr/>
            </a:pPr>
            <a:r>
              <a:rPr lang="en-GB" sz="800" b="1" dirty="0">
                <a:solidFill>
                  <a:srgbClr val="FFFFFF">
                    <a:lumMod val="50000"/>
                  </a:srgbClr>
                </a:solidFill>
              </a:rPr>
              <a:t>76%</a:t>
            </a:r>
          </a:p>
        </p:txBody>
      </p:sp>
      <p:sp>
        <p:nvSpPr>
          <p:cNvPr id="34" name="TextBox 33"/>
          <p:cNvSpPr txBox="1"/>
          <p:nvPr/>
        </p:nvSpPr>
        <p:spPr>
          <a:xfrm>
            <a:off x="1274763" y="5168900"/>
            <a:ext cx="392112" cy="215900"/>
          </a:xfrm>
          <a:prstGeom prst="rect">
            <a:avLst/>
          </a:prstGeom>
          <a:noFill/>
        </p:spPr>
        <p:txBody>
          <a:bodyPr wrap="none">
            <a:spAutoFit/>
          </a:bodyPr>
          <a:lstStyle/>
          <a:p>
            <a:pPr fontAlgn="base">
              <a:spcBef>
                <a:spcPct val="0"/>
              </a:spcBef>
              <a:spcAft>
                <a:spcPct val="0"/>
              </a:spcAft>
              <a:defRPr/>
            </a:pPr>
            <a:r>
              <a:rPr lang="en-GB" sz="800" b="1" dirty="0">
                <a:solidFill>
                  <a:srgbClr val="FFFFFF">
                    <a:lumMod val="50000"/>
                  </a:srgbClr>
                </a:solidFill>
              </a:rPr>
              <a:t>15%</a:t>
            </a:r>
          </a:p>
        </p:txBody>
      </p:sp>
      <p:sp>
        <p:nvSpPr>
          <p:cNvPr id="36" name="TextBox 35"/>
          <p:cNvSpPr txBox="1"/>
          <p:nvPr/>
        </p:nvSpPr>
        <p:spPr>
          <a:xfrm>
            <a:off x="558800" y="4921250"/>
            <a:ext cx="317500" cy="185738"/>
          </a:xfrm>
          <a:prstGeom prst="rect">
            <a:avLst/>
          </a:prstGeom>
          <a:noFill/>
        </p:spPr>
        <p:txBody>
          <a:bodyPr wrap="none">
            <a:spAutoFit/>
          </a:bodyPr>
          <a:lstStyle/>
          <a:p>
            <a:pPr algn="r" fontAlgn="base">
              <a:spcBef>
                <a:spcPct val="0"/>
              </a:spcBef>
              <a:spcAft>
                <a:spcPct val="0"/>
              </a:spcAft>
              <a:defRPr/>
            </a:pPr>
            <a:r>
              <a:rPr lang="en-GB" sz="600" b="1" dirty="0">
                <a:solidFill>
                  <a:srgbClr val="FFFFFF">
                    <a:lumMod val="50000"/>
                  </a:srgbClr>
                </a:solidFill>
              </a:rPr>
              <a:t>Yes</a:t>
            </a:r>
          </a:p>
        </p:txBody>
      </p:sp>
      <p:sp>
        <p:nvSpPr>
          <p:cNvPr id="108572" name="Rectangle 41"/>
          <p:cNvSpPr>
            <a:spLocks noChangeArrowheads="1"/>
          </p:cNvSpPr>
          <p:nvPr/>
        </p:nvSpPr>
        <p:spPr bwMode="auto">
          <a:xfrm>
            <a:off x="820738" y="5383213"/>
            <a:ext cx="187325" cy="214312"/>
          </a:xfrm>
          <a:prstGeom prst="rect">
            <a:avLst/>
          </a:prstGeom>
          <a:solidFill>
            <a:srgbClr val="0070C0">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wrap="none" anchor="ctr"/>
          <a:lstStyle/>
          <a:p>
            <a:pPr algn="ctr" fontAlgn="base">
              <a:spcBef>
                <a:spcPct val="0"/>
              </a:spcBef>
              <a:spcAft>
                <a:spcPct val="0"/>
              </a:spcAft>
            </a:pPr>
            <a:endParaRPr lang="en-US" sz="2800" b="1">
              <a:solidFill>
                <a:srgbClr val="0079C1"/>
              </a:solidFill>
            </a:endParaRPr>
          </a:p>
        </p:txBody>
      </p:sp>
      <p:sp>
        <p:nvSpPr>
          <p:cNvPr id="46" name="TextBox 45"/>
          <p:cNvSpPr txBox="1"/>
          <p:nvPr/>
        </p:nvSpPr>
        <p:spPr>
          <a:xfrm>
            <a:off x="1019175" y="5392738"/>
            <a:ext cx="333375" cy="214312"/>
          </a:xfrm>
          <a:prstGeom prst="rect">
            <a:avLst/>
          </a:prstGeom>
          <a:noFill/>
        </p:spPr>
        <p:txBody>
          <a:bodyPr wrap="none">
            <a:spAutoFit/>
          </a:bodyPr>
          <a:lstStyle/>
          <a:p>
            <a:pPr fontAlgn="base">
              <a:spcBef>
                <a:spcPct val="0"/>
              </a:spcBef>
              <a:spcAft>
                <a:spcPct val="0"/>
              </a:spcAft>
              <a:defRPr/>
            </a:pPr>
            <a:r>
              <a:rPr lang="en-GB" sz="800" b="1" dirty="0">
                <a:solidFill>
                  <a:srgbClr val="FFFFFF">
                    <a:lumMod val="50000"/>
                  </a:srgbClr>
                </a:solidFill>
              </a:rPr>
              <a:t>9%</a:t>
            </a:r>
          </a:p>
        </p:txBody>
      </p:sp>
      <p:sp>
        <p:nvSpPr>
          <p:cNvPr id="47" name="TextBox 46"/>
          <p:cNvSpPr txBox="1"/>
          <p:nvPr/>
        </p:nvSpPr>
        <p:spPr>
          <a:xfrm>
            <a:off x="369888" y="5330825"/>
            <a:ext cx="506412" cy="277813"/>
          </a:xfrm>
          <a:prstGeom prst="rect">
            <a:avLst/>
          </a:prstGeom>
          <a:noFill/>
        </p:spPr>
        <p:txBody>
          <a:bodyPr wrap="none">
            <a:spAutoFit/>
          </a:bodyPr>
          <a:lstStyle/>
          <a:p>
            <a:pPr algn="r" fontAlgn="base">
              <a:spcBef>
                <a:spcPct val="0"/>
              </a:spcBef>
              <a:spcAft>
                <a:spcPct val="0"/>
              </a:spcAft>
              <a:defRPr/>
            </a:pPr>
            <a:r>
              <a:rPr lang="en-GB" sz="600" b="1" dirty="0">
                <a:solidFill>
                  <a:srgbClr val="FFFFFF">
                    <a:lumMod val="50000"/>
                  </a:srgbClr>
                </a:solidFill>
              </a:rPr>
              <a:t>Too early</a:t>
            </a:r>
            <a:br>
              <a:rPr lang="en-GB" sz="600" b="1" dirty="0">
                <a:solidFill>
                  <a:srgbClr val="FFFFFF">
                    <a:lumMod val="50000"/>
                  </a:srgbClr>
                </a:solidFill>
              </a:rPr>
            </a:br>
            <a:r>
              <a:rPr lang="en-GB" sz="600" b="1" dirty="0">
                <a:solidFill>
                  <a:srgbClr val="FFFFFF">
                    <a:lumMod val="50000"/>
                  </a:srgbClr>
                </a:solidFill>
              </a:rPr>
              <a:t>to say</a:t>
            </a:r>
          </a:p>
        </p:txBody>
      </p:sp>
      <p:sp>
        <p:nvSpPr>
          <p:cNvPr id="108575" name="Rectangle 49"/>
          <p:cNvSpPr>
            <a:spLocks noChangeArrowheads="1"/>
          </p:cNvSpPr>
          <p:nvPr/>
        </p:nvSpPr>
        <p:spPr bwMode="auto">
          <a:xfrm>
            <a:off x="812800" y="6135688"/>
            <a:ext cx="3519488" cy="214312"/>
          </a:xfrm>
          <a:prstGeom prst="rect">
            <a:avLst/>
          </a:prstGeom>
          <a:solidFill>
            <a:srgbClr val="0070C0">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wrap="none" anchor="ctr"/>
          <a:lstStyle/>
          <a:p>
            <a:pPr algn="ctr" fontAlgn="base">
              <a:spcBef>
                <a:spcPct val="0"/>
              </a:spcBef>
              <a:spcAft>
                <a:spcPct val="0"/>
              </a:spcAft>
            </a:pPr>
            <a:endParaRPr lang="en-US" sz="2800" b="1">
              <a:solidFill>
                <a:srgbClr val="0079C1"/>
              </a:solidFill>
            </a:endParaRPr>
          </a:p>
        </p:txBody>
      </p:sp>
      <p:cxnSp>
        <p:nvCxnSpPr>
          <p:cNvPr id="51" name="Straight Connector 50"/>
          <p:cNvCxnSpPr/>
          <p:nvPr/>
        </p:nvCxnSpPr>
        <p:spPr bwMode="auto">
          <a:xfrm>
            <a:off x="812800" y="6064250"/>
            <a:ext cx="3643313" cy="1588"/>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sp>
        <p:nvSpPr>
          <p:cNvPr id="57" name="TextBox 56"/>
          <p:cNvSpPr txBox="1"/>
          <p:nvPr/>
        </p:nvSpPr>
        <p:spPr>
          <a:xfrm>
            <a:off x="4237038" y="6135688"/>
            <a:ext cx="449262" cy="214312"/>
          </a:xfrm>
          <a:prstGeom prst="rect">
            <a:avLst/>
          </a:prstGeom>
          <a:noFill/>
        </p:spPr>
        <p:txBody>
          <a:bodyPr wrap="none">
            <a:spAutoFit/>
          </a:bodyPr>
          <a:lstStyle/>
          <a:p>
            <a:pPr fontAlgn="base">
              <a:spcBef>
                <a:spcPct val="0"/>
              </a:spcBef>
              <a:spcAft>
                <a:spcPct val="0"/>
              </a:spcAft>
              <a:defRPr/>
            </a:pPr>
            <a:r>
              <a:rPr lang="en-GB" sz="800" b="1" dirty="0">
                <a:solidFill>
                  <a:srgbClr val="FFFFFF">
                    <a:lumMod val="50000"/>
                  </a:srgbClr>
                </a:solidFill>
              </a:rPr>
              <a:t>100%</a:t>
            </a:r>
          </a:p>
        </p:txBody>
      </p:sp>
      <p:sp>
        <p:nvSpPr>
          <p:cNvPr id="61" name="TextBox 60"/>
          <p:cNvSpPr txBox="1"/>
          <p:nvPr/>
        </p:nvSpPr>
        <p:spPr>
          <a:xfrm>
            <a:off x="377825" y="6103938"/>
            <a:ext cx="498475" cy="277812"/>
          </a:xfrm>
          <a:prstGeom prst="rect">
            <a:avLst/>
          </a:prstGeom>
          <a:noFill/>
        </p:spPr>
        <p:txBody>
          <a:bodyPr wrap="none">
            <a:spAutoFit/>
          </a:bodyPr>
          <a:lstStyle/>
          <a:p>
            <a:pPr algn="r" fontAlgn="base">
              <a:spcBef>
                <a:spcPct val="0"/>
              </a:spcBef>
              <a:spcAft>
                <a:spcPct val="0"/>
              </a:spcAft>
              <a:defRPr/>
            </a:pPr>
            <a:r>
              <a:rPr lang="en-GB" sz="600" b="1" dirty="0">
                <a:solidFill>
                  <a:srgbClr val="FFFFFF">
                    <a:lumMod val="50000"/>
                  </a:srgbClr>
                </a:solidFill>
              </a:rPr>
              <a:t>Good to</a:t>
            </a:r>
            <a:br>
              <a:rPr lang="en-GB" sz="600" b="1" dirty="0">
                <a:solidFill>
                  <a:srgbClr val="FFFFFF">
                    <a:lumMod val="50000"/>
                  </a:srgbClr>
                </a:solidFill>
              </a:rPr>
            </a:br>
            <a:r>
              <a:rPr lang="en-GB" sz="600" b="1" dirty="0">
                <a:solidFill>
                  <a:srgbClr val="FFFFFF">
                    <a:lumMod val="50000"/>
                  </a:srgbClr>
                </a:solidFill>
              </a:rPr>
              <a:t>Excellent</a:t>
            </a:r>
          </a:p>
        </p:txBody>
      </p:sp>
      <p:cxnSp>
        <p:nvCxnSpPr>
          <p:cNvPr id="86" name="Straight Connector 85"/>
          <p:cNvCxnSpPr/>
          <p:nvPr/>
        </p:nvCxnSpPr>
        <p:spPr bwMode="auto">
          <a:xfrm rot="5400000">
            <a:off x="394494" y="5279231"/>
            <a:ext cx="857250" cy="1588"/>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89" name="Straight Connector 88"/>
          <p:cNvCxnSpPr/>
          <p:nvPr/>
        </p:nvCxnSpPr>
        <p:spPr bwMode="auto">
          <a:xfrm rot="5400000">
            <a:off x="599281" y="6279357"/>
            <a:ext cx="428625" cy="1588"/>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sp>
        <p:nvSpPr>
          <p:cNvPr id="108581" name="Rectangle 89"/>
          <p:cNvSpPr>
            <a:spLocks noChangeArrowheads="1"/>
          </p:cNvSpPr>
          <p:nvPr/>
        </p:nvSpPr>
        <p:spPr bwMode="auto">
          <a:xfrm>
            <a:off x="5140325" y="5113338"/>
            <a:ext cx="2887663" cy="214312"/>
          </a:xfrm>
          <a:prstGeom prst="rect">
            <a:avLst/>
          </a:prstGeom>
          <a:solidFill>
            <a:srgbClr val="0070C0">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wrap="none" anchor="ctr"/>
          <a:lstStyle/>
          <a:p>
            <a:pPr algn="ctr" fontAlgn="base">
              <a:spcBef>
                <a:spcPct val="0"/>
              </a:spcBef>
              <a:spcAft>
                <a:spcPct val="0"/>
              </a:spcAft>
            </a:pPr>
            <a:endParaRPr lang="en-US" sz="2800" b="1">
              <a:solidFill>
                <a:srgbClr val="0079C1"/>
              </a:solidFill>
            </a:endParaRPr>
          </a:p>
        </p:txBody>
      </p:sp>
      <p:cxnSp>
        <p:nvCxnSpPr>
          <p:cNvPr id="91" name="Straight Connector 90"/>
          <p:cNvCxnSpPr/>
          <p:nvPr/>
        </p:nvCxnSpPr>
        <p:spPr bwMode="auto">
          <a:xfrm>
            <a:off x="5127625" y="5041900"/>
            <a:ext cx="3643313" cy="1588"/>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sp>
        <p:nvSpPr>
          <p:cNvPr id="108583" name="Rectangle 91"/>
          <p:cNvSpPr>
            <a:spLocks noChangeArrowheads="1"/>
          </p:cNvSpPr>
          <p:nvPr/>
        </p:nvSpPr>
        <p:spPr bwMode="auto">
          <a:xfrm>
            <a:off x="5137150" y="5346700"/>
            <a:ext cx="658813" cy="195263"/>
          </a:xfrm>
          <a:prstGeom prst="rect">
            <a:avLst/>
          </a:prstGeom>
          <a:solidFill>
            <a:srgbClr val="0070C0">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wrap="none" anchor="ctr"/>
          <a:lstStyle/>
          <a:p>
            <a:pPr algn="ctr" fontAlgn="base">
              <a:spcBef>
                <a:spcPct val="0"/>
              </a:spcBef>
              <a:spcAft>
                <a:spcPct val="0"/>
              </a:spcAft>
            </a:pPr>
            <a:endParaRPr lang="en-US" sz="2800" b="1">
              <a:solidFill>
                <a:srgbClr val="0079C1"/>
              </a:solidFill>
            </a:endParaRPr>
          </a:p>
        </p:txBody>
      </p:sp>
      <p:sp>
        <p:nvSpPr>
          <p:cNvPr id="93" name="TextBox 92"/>
          <p:cNvSpPr txBox="1"/>
          <p:nvPr/>
        </p:nvSpPr>
        <p:spPr>
          <a:xfrm>
            <a:off x="8027988" y="5113338"/>
            <a:ext cx="392112" cy="215900"/>
          </a:xfrm>
          <a:prstGeom prst="rect">
            <a:avLst/>
          </a:prstGeom>
          <a:noFill/>
        </p:spPr>
        <p:txBody>
          <a:bodyPr wrap="none">
            <a:spAutoFit/>
          </a:bodyPr>
          <a:lstStyle/>
          <a:p>
            <a:pPr algn="ctr" fontAlgn="base">
              <a:spcBef>
                <a:spcPct val="0"/>
              </a:spcBef>
              <a:spcAft>
                <a:spcPct val="0"/>
              </a:spcAft>
              <a:defRPr/>
            </a:pPr>
            <a:r>
              <a:rPr lang="en-GB" sz="800" b="1" dirty="0">
                <a:solidFill>
                  <a:srgbClr val="FFFFFF">
                    <a:lumMod val="50000"/>
                  </a:srgbClr>
                </a:solidFill>
              </a:rPr>
              <a:t>83%</a:t>
            </a:r>
          </a:p>
        </p:txBody>
      </p:sp>
      <p:sp>
        <p:nvSpPr>
          <p:cNvPr id="94" name="TextBox 93"/>
          <p:cNvSpPr txBox="1"/>
          <p:nvPr/>
        </p:nvSpPr>
        <p:spPr>
          <a:xfrm>
            <a:off x="5795963" y="5337175"/>
            <a:ext cx="392112" cy="215900"/>
          </a:xfrm>
          <a:prstGeom prst="rect">
            <a:avLst/>
          </a:prstGeom>
          <a:noFill/>
        </p:spPr>
        <p:txBody>
          <a:bodyPr wrap="none">
            <a:spAutoFit/>
          </a:bodyPr>
          <a:lstStyle/>
          <a:p>
            <a:pPr fontAlgn="base">
              <a:spcBef>
                <a:spcPct val="0"/>
              </a:spcBef>
              <a:spcAft>
                <a:spcPct val="0"/>
              </a:spcAft>
              <a:defRPr/>
            </a:pPr>
            <a:r>
              <a:rPr lang="en-GB" sz="800" b="1" dirty="0">
                <a:solidFill>
                  <a:srgbClr val="FFFFFF">
                    <a:lumMod val="50000"/>
                  </a:srgbClr>
                </a:solidFill>
              </a:rPr>
              <a:t>17%</a:t>
            </a:r>
          </a:p>
        </p:txBody>
      </p:sp>
      <p:sp>
        <p:nvSpPr>
          <p:cNvPr id="95" name="TextBox 94"/>
          <p:cNvSpPr txBox="1"/>
          <p:nvPr/>
        </p:nvSpPr>
        <p:spPr>
          <a:xfrm>
            <a:off x="4705350" y="5313363"/>
            <a:ext cx="482600" cy="276225"/>
          </a:xfrm>
          <a:prstGeom prst="rect">
            <a:avLst/>
          </a:prstGeom>
          <a:noFill/>
        </p:spPr>
        <p:txBody>
          <a:bodyPr wrap="none">
            <a:spAutoFit/>
          </a:bodyPr>
          <a:lstStyle/>
          <a:p>
            <a:pPr algn="r" fontAlgn="base">
              <a:spcBef>
                <a:spcPct val="0"/>
              </a:spcBef>
              <a:spcAft>
                <a:spcPct val="0"/>
              </a:spcAft>
              <a:defRPr/>
            </a:pPr>
            <a:r>
              <a:rPr lang="en-GB" sz="600" b="1" dirty="0">
                <a:solidFill>
                  <a:srgbClr val="FFFFFF">
                    <a:lumMod val="50000"/>
                  </a:srgbClr>
                </a:solidFill>
              </a:rPr>
              <a:t>No / </a:t>
            </a:r>
            <a:br>
              <a:rPr lang="en-GB" sz="600" b="1" dirty="0">
                <a:solidFill>
                  <a:srgbClr val="FFFFFF">
                    <a:lumMod val="50000"/>
                  </a:srgbClr>
                </a:solidFill>
              </a:rPr>
            </a:br>
            <a:r>
              <a:rPr lang="en-GB" sz="600" b="1" dirty="0">
                <a:solidFill>
                  <a:srgbClr val="FFFFFF">
                    <a:lumMod val="50000"/>
                  </a:srgbClr>
                </a:solidFill>
              </a:rPr>
              <a:t>not used</a:t>
            </a:r>
          </a:p>
        </p:txBody>
      </p:sp>
      <p:sp>
        <p:nvSpPr>
          <p:cNvPr id="96" name="TextBox 95"/>
          <p:cNvSpPr txBox="1"/>
          <p:nvPr/>
        </p:nvSpPr>
        <p:spPr>
          <a:xfrm>
            <a:off x="4741863" y="5073650"/>
            <a:ext cx="446087" cy="276225"/>
          </a:xfrm>
          <a:prstGeom prst="rect">
            <a:avLst/>
          </a:prstGeom>
          <a:noFill/>
        </p:spPr>
        <p:txBody>
          <a:bodyPr wrap="none">
            <a:spAutoFit/>
          </a:bodyPr>
          <a:lstStyle/>
          <a:p>
            <a:pPr algn="r" fontAlgn="base">
              <a:spcBef>
                <a:spcPct val="0"/>
              </a:spcBef>
              <a:spcAft>
                <a:spcPct val="0"/>
              </a:spcAft>
              <a:defRPr/>
            </a:pPr>
            <a:r>
              <a:rPr lang="en-GB" sz="600" b="1" dirty="0">
                <a:solidFill>
                  <a:srgbClr val="FFFFFF">
                    <a:lumMod val="50000"/>
                  </a:srgbClr>
                </a:solidFill>
              </a:rPr>
              <a:t>Useful/ </a:t>
            </a:r>
            <a:br>
              <a:rPr lang="en-GB" sz="600" b="1" dirty="0">
                <a:solidFill>
                  <a:srgbClr val="FFFFFF">
                    <a:lumMod val="50000"/>
                  </a:srgbClr>
                </a:solidFill>
              </a:rPr>
            </a:br>
            <a:r>
              <a:rPr lang="en-GB" sz="600" b="1" dirty="0">
                <a:solidFill>
                  <a:srgbClr val="FFFFFF">
                    <a:lumMod val="50000"/>
                  </a:srgbClr>
                </a:solidFill>
              </a:rPr>
              <a:t>helpful</a:t>
            </a:r>
          </a:p>
        </p:txBody>
      </p:sp>
      <p:cxnSp>
        <p:nvCxnSpPr>
          <p:cNvPr id="100" name="Straight Connector 99"/>
          <p:cNvCxnSpPr/>
          <p:nvPr/>
        </p:nvCxnSpPr>
        <p:spPr bwMode="auto">
          <a:xfrm>
            <a:off x="5133975" y="5041900"/>
            <a:ext cx="3175" cy="619125"/>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sp>
        <p:nvSpPr>
          <p:cNvPr id="108589" name="Rectangle 101"/>
          <p:cNvSpPr>
            <a:spLocks noChangeArrowheads="1"/>
          </p:cNvSpPr>
          <p:nvPr/>
        </p:nvSpPr>
        <p:spPr bwMode="auto">
          <a:xfrm>
            <a:off x="5118100" y="6135688"/>
            <a:ext cx="3429000" cy="214312"/>
          </a:xfrm>
          <a:prstGeom prst="rect">
            <a:avLst/>
          </a:prstGeom>
          <a:solidFill>
            <a:srgbClr val="0070C0">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wrap="none" anchor="ctr"/>
          <a:lstStyle/>
          <a:p>
            <a:pPr algn="ctr" fontAlgn="base">
              <a:spcBef>
                <a:spcPct val="0"/>
              </a:spcBef>
              <a:spcAft>
                <a:spcPct val="0"/>
              </a:spcAft>
            </a:pPr>
            <a:endParaRPr lang="en-US" sz="2800" b="1">
              <a:solidFill>
                <a:srgbClr val="0079C1"/>
              </a:solidFill>
            </a:endParaRPr>
          </a:p>
        </p:txBody>
      </p:sp>
      <p:cxnSp>
        <p:nvCxnSpPr>
          <p:cNvPr id="103" name="Straight Connector 102"/>
          <p:cNvCxnSpPr/>
          <p:nvPr/>
        </p:nvCxnSpPr>
        <p:spPr bwMode="auto">
          <a:xfrm>
            <a:off x="5118100" y="6064250"/>
            <a:ext cx="3643313" cy="1588"/>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sp>
        <p:nvSpPr>
          <p:cNvPr id="104" name="TextBox 103"/>
          <p:cNvSpPr txBox="1"/>
          <p:nvPr/>
        </p:nvSpPr>
        <p:spPr>
          <a:xfrm>
            <a:off x="4841875" y="6140450"/>
            <a:ext cx="317500" cy="185738"/>
          </a:xfrm>
          <a:prstGeom prst="rect">
            <a:avLst/>
          </a:prstGeom>
          <a:noFill/>
        </p:spPr>
        <p:txBody>
          <a:bodyPr wrap="none">
            <a:spAutoFit/>
          </a:bodyPr>
          <a:lstStyle/>
          <a:p>
            <a:pPr algn="r" fontAlgn="base">
              <a:spcBef>
                <a:spcPct val="0"/>
              </a:spcBef>
              <a:spcAft>
                <a:spcPct val="0"/>
              </a:spcAft>
              <a:defRPr/>
            </a:pPr>
            <a:r>
              <a:rPr lang="en-GB" sz="600" b="1" dirty="0">
                <a:solidFill>
                  <a:srgbClr val="FFFFFF">
                    <a:lumMod val="50000"/>
                  </a:srgbClr>
                </a:solidFill>
              </a:rPr>
              <a:t>Yes</a:t>
            </a:r>
          </a:p>
        </p:txBody>
      </p:sp>
      <p:cxnSp>
        <p:nvCxnSpPr>
          <p:cNvPr id="105" name="Straight Connector 104"/>
          <p:cNvCxnSpPr/>
          <p:nvPr/>
        </p:nvCxnSpPr>
        <p:spPr bwMode="auto">
          <a:xfrm flipH="1">
            <a:off x="5118100" y="6065838"/>
            <a:ext cx="1588" cy="517525"/>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sp>
        <p:nvSpPr>
          <p:cNvPr id="106" name="TextBox 105"/>
          <p:cNvSpPr txBox="1"/>
          <p:nvPr/>
        </p:nvSpPr>
        <p:spPr>
          <a:xfrm>
            <a:off x="8547100" y="6135688"/>
            <a:ext cx="419100" cy="215900"/>
          </a:xfrm>
          <a:prstGeom prst="rect">
            <a:avLst/>
          </a:prstGeom>
          <a:noFill/>
        </p:spPr>
        <p:txBody>
          <a:bodyPr wrap="none">
            <a:spAutoFit/>
          </a:bodyPr>
          <a:lstStyle/>
          <a:p>
            <a:pPr fontAlgn="base">
              <a:spcBef>
                <a:spcPct val="0"/>
              </a:spcBef>
              <a:spcAft>
                <a:spcPct val="0"/>
              </a:spcAft>
              <a:defRPr/>
            </a:pPr>
            <a:r>
              <a:rPr lang="en-GB" sz="800" b="1" dirty="0">
                <a:solidFill>
                  <a:srgbClr val="FFFFFF">
                    <a:lumMod val="50000"/>
                  </a:srgbClr>
                </a:solidFill>
              </a:rPr>
              <a:t>97 %</a:t>
            </a:r>
          </a:p>
        </p:txBody>
      </p:sp>
      <p:sp>
        <p:nvSpPr>
          <p:cNvPr id="108594" name="Title 1"/>
          <p:cNvSpPr>
            <a:spLocks noGrp="1"/>
          </p:cNvSpPr>
          <p:nvPr>
            <p:ph type="title"/>
          </p:nvPr>
        </p:nvSpPr>
        <p:spPr>
          <a:xfrm>
            <a:off x="593725" y="806450"/>
            <a:ext cx="8093075" cy="461963"/>
          </a:xfrm>
        </p:spPr>
        <p:txBody>
          <a:bodyPr/>
          <a:lstStyle/>
          <a:p>
            <a:r>
              <a:rPr lang="en-GB" sz="2400" smtClean="0"/>
              <a:t>Our recent engagement results</a:t>
            </a:r>
            <a:endParaRPr lang="en-GB" sz="2400" u="sng" smtClean="0"/>
          </a:p>
        </p:txBody>
      </p:sp>
      <p:sp>
        <p:nvSpPr>
          <p:cNvPr id="60" name="Rectangle 59"/>
          <p:cNvSpPr/>
          <p:nvPr/>
        </p:nvSpPr>
        <p:spPr bwMode="auto">
          <a:xfrm>
            <a:off x="200025" y="2051050"/>
            <a:ext cx="8713788" cy="369888"/>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anchor="ctr"/>
          <a:lstStyle/>
          <a:p>
            <a:pPr fontAlgn="base">
              <a:spcBef>
                <a:spcPct val="0"/>
              </a:spcBef>
              <a:spcAft>
                <a:spcPct val="0"/>
              </a:spcAft>
              <a:defRPr/>
            </a:pPr>
            <a:r>
              <a:rPr lang="en-US" sz="1100" b="1" dirty="0">
                <a:solidFill>
                  <a:srgbClr val="0070C0"/>
                </a:solidFill>
              </a:rPr>
              <a:t>We received over 70 stakeholder responses - </a:t>
            </a:r>
            <a:r>
              <a:rPr lang="en-GB" sz="1100" b="1" dirty="0">
                <a:solidFill>
                  <a:srgbClr val="0070C0"/>
                </a:solidFill>
              </a:rPr>
              <a:t>our results were very similar to last years’</a:t>
            </a:r>
          </a:p>
        </p:txBody>
      </p:sp>
      <p:sp>
        <p:nvSpPr>
          <p:cNvPr id="108596" name="Rectangle 75"/>
          <p:cNvSpPr>
            <a:spLocks noChangeArrowheads="1"/>
          </p:cNvSpPr>
          <p:nvPr/>
        </p:nvSpPr>
        <p:spPr bwMode="auto">
          <a:xfrm>
            <a:off x="200025" y="1484313"/>
            <a:ext cx="8713788" cy="504825"/>
          </a:xfrm>
          <a:prstGeom prst="rect">
            <a:avLst/>
          </a:prstGeom>
          <a:noFill/>
          <a:ln w="1905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nchor="ctr"/>
          <a:lstStyle/>
          <a:p>
            <a:pPr fontAlgn="base">
              <a:spcBef>
                <a:spcPct val="0"/>
              </a:spcBef>
              <a:spcAft>
                <a:spcPct val="0"/>
              </a:spcAft>
            </a:pPr>
            <a:r>
              <a:rPr lang="en-GB" sz="1400" b="1">
                <a:solidFill>
                  <a:srgbClr val="0070C0"/>
                </a:solidFill>
              </a:rPr>
              <a:t>To understand how we are doing, how we can improve and understand what our </a:t>
            </a:r>
            <a:br>
              <a:rPr lang="en-GB" sz="1400" b="1">
                <a:solidFill>
                  <a:srgbClr val="0070C0"/>
                </a:solidFill>
              </a:rPr>
            </a:br>
            <a:r>
              <a:rPr lang="en-GB" sz="1400" b="1">
                <a:solidFill>
                  <a:srgbClr val="0070C0"/>
                </a:solidFill>
              </a:rPr>
              <a:t> stakeholder priorities should be for 2014/15</a:t>
            </a:r>
          </a:p>
        </p:txBody>
      </p:sp>
      <p:pic>
        <p:nvPicPr>
          <p:cNvPr id="10859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8100" y="1082675"/>
            <a:ext cx="1336675" cy="1914525"/>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598" name="Rectangle 77"/>
          <p:cNvSpPr>
            <a:spLocks noChangeArrowheads="1"/>
          </p:cNvSpPr>
          <p:nvPr/>
        </p:nvSpPr>
        <p:spPr bwMode="auto">
          <a:xfrm>
            <a:off x="827088" y="5168900"/>
            <a:ext cx="447675" cy="192088"/>
          </a:xfrm>
          <a:prstGeom prst="rect">
            <a:avLst/>
          </a:prstGeom>
          <a:solidFill>
            <a:srgbClr val="0070C0">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wrap="none" anchor="ctr"/>
          <a:lstStyle/>
          <a:p>
            <a:pPr algn="ctr" fontAlgn="base">
              <a:spcBef>
                <a:spcPct val="0"/>
              </a:spcBef>
              <a:spcAft>
                <a:spcPct val="0"/>
              </a:spcAft>
            </a:pPr>
            <a:endParaRPr lang="en-US" sz="2800" b="1">
              <a:solidFill>
                <a:srgbClr val="0079C1"/>
              </a:solidFill>
            </a:endParaRPr>
          </a:p>
        </p:txBody>
      </p:sp>
      <p:sp>
        <p:nvSpPr>
          <p:cNvPr id="79" name="TextBox 78"/>
          <p:cNvSpPr txBox="1"/>
          <p:nvPr/>
        </p:nvSpPr>
        <p:spPr>
          <a:xfrm>
            <a:off x="200025" y="5110163"/>
            <a:ext cx="676275" cy="276225"/>
          </a:xfrm>
          <a:prstGeom prst="rect">
            <a:avLst/>
          </a:prstGeom>
          <a:noFill/>
        </p:spPr>
        <p:txBody>
          <a:bodyPr wrap="none">
            <a:spAutoFit/>
          </a:bodyPr>
          <a:lstStyle/>
          <a:p>
            <a:pPr algn="r" fontAlgn="base">
              <a:spcBef>
                <a:spcPct val="0"/>
              </a:spcBef>
              <a:spcAft>
                <a:spcPct val="0"/>
              </a:spcAft>
              <a:defRPr/>
            </a:pPr>
            <a:r>
              <a:rPr lang="en-GB" sz="600" b="1" dirty="0">
                <a:solidFill>
                  <a:srgbClr val="FFFFFF">
                    <a:lumMod val="50000"/>
                  </a:srgbClr>
                </a:solidFill>
              </a:rPr>
              <a:t>No, but</a:t>
            </a:r>
            <a:br>
              <a:rPr lang="en-GB" sz="600" b="1" dirty="0">
                <a:solidFill>
                  <a:srgbClr val="FFFFFF">
                    <a:lumMod val="50000"/>
                  </a:srgbClr>
                </a:solidFill>
              </a:rPr>
            </a:br>
            <a:r>
              <a:rPr lang="en-GB" sz="600" b="1" dirty="0">
                <a:solidFill>
                  <a:srgbClr val="FFFFFF">
                    <a:lumMod val="50000"/>
                  </a:srgbClr>
                </a:solidFill>
              </a:rPr>
              <a:t>explained why</a:t>
            </a:r>
          </a:p>
        </p:txBody>
      </p:sp>
      <p:sp>
        <p:nvSpPr>
          <p:cNvPr id="58" name="TextBox 57"/>
          <p:cNvSpPr txBox="1"/>
          <p:nvPr/>
        </p:nvSpPr>
        <p:spPr>
          <a:xfrm>
            <a:off x="4864100" y="6292850"/>
            <a:ext cx="284163" cy="185738"/>
          </a:xfrm>
          <a:prstGeom prst="rect">
            <a:avLst/>
          </a:prstGeom>
          <a:noFill/>
        </p:spPr>
        <p:txBody>
          <a:bodyPr wrap="none">
            <a:spAutoFit/>
          </a:bodyPr>
          <a:lstStyle/>
          <a:p>
            <a:pPr algn="r" fontAlgn="base">
              <a:spcBef>
                <a:spcPct val="0"/>
              </a:spcBef>
              <a:spcAft>
                <a:spcPct val="0"/>
              </a:spcAft>
              <a:defRPr/>
            </a:pPr>
            <a:r>
              <a:rPr lang="en-GB" sz="600" b="1" dirty="0">
                <a:solidFill>
                  <a:srgbClr val="FFFFFF">
                    <a:lumMod val="50000"/>
                  </a:srgbClr>
                </a:solidFill>
              </a:rPr>
              <a:t>No</a:t>
            </a:r>
          </a:p>
        </p:txBody>
      </p:sp>
      <p:sp>
        <p:nvSpPr>
          <p:cNvPr id="69" name="TextBox 68"/>
          <p:cNvSpPr txBox="1"/>
          <p:nvPr/>
        </p:nvSpPr>
        <p:spPr>
          <a:xfrm>
            <a:off x="5194300" y="6367463"/>
            <a:ext cx="334963" cy="215900"/>
          </a:xfrm>
          <a:prstGeom prst="rect">
            <a:avLst/>
          </a:prstGeom>
          <a:noFill/>
        </p:spPr>
        <p:txBody>
          <a:bodyPr wrap="none">
            <a:spAutoFit/>
          </a:bodyPr>
          <a:lstStyle/>
          <a:p>
            <a:pPr fontAlgn="base">
              <a:spcBef>
                <a:spcPct val="0"/>
              </a:spcBef>
              <a:spcAft>
                <a:spcPct val="0"/>
              </a:spcAft>
              <a:defRPr/>
            </a:pPr>
            <a:r>
              <a:rPr lang="en-GB" sz="800" b="1" dirty="0">
                <a:solidFill>
                  <a:srgbClr val="FFFFFF">
                    <a:lumMod val="50000"/>
                  </a:srgbClr>
                </a:solidFill>
              </a:rPr>
              <a:t>3%</a:t>
            </a:r>
          </a:p>
        </p:txBody>
      </p:sp>
      <p:sp>
        <p:nvSpPr>
          <p:cNvPr id="108602" name="Rectangle 79"/>
          <p:cNvSpPr>
            <a:spLocks noChangeArrowheads="1"/>
          </p:cNvSpPr>
          <p:nvPr/>
        </p:nvSpPr>
        <p:spPr bwMode="auto">
          <a:xfrm>
            <a:off x="5119688" y="6386513"/>
            <a:ext cx="68262" cy="188912"/>
          </a:xfrm>
          <a:prstGeom prst="rect">
            <a:avLst/>
          </a:prstGeom>
          <a:solidFill>
            <a:srgbClr val="0070C0">
              <a:alpha val="50195"/>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wrap="none" anchor="ctr"/>
          <a:lstStyle/>
          <a:p>
            <a:pPr algn="ctr" fontAlgn="base">
              <a:spcBef>
                <a:spcPct val="0"/>
              </a:spcBef>
              <a:spcAft>
                <a:spcPct val="0"/>
              </a:spcAft>
            </a:pPr>
            <a:endParaRPr lang="en-US" sz="2800" b="1">
              <a:solidFill>
                <a:srgbClr val="0079C1"/>
              </a:solidFill>
            </a:endParaRPr>
          </a:p>
        </p:txBody>
      </p:sp>
    </p:spTree>
    <p:extLst>
      <p:ext uri="{BB962C8B-B14F-4D97-AF65-F5344CB8AC3E}">
        <p14:creationId xmlns:p14="http://schemas.microsoft.com/office/powerpoint/2010/main" val="399737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3"/>
          <p:cNvSpPr txBox="1">
            <a:spLocks/>
          </p:cNvSpPr>
          <p:nvPr/>
        </p:nvSpPr>
        <p:spPr bwMode="auto">
          <a:xfrm>
            <a:off x="8858250" y="6496050"/>
            <a:ext cx="285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algn="r" eaLnBrk="1" fontAlgn="base" hangingPunct="1">
              <a:spcBef>
                <a:spcPct val="0"/>
              </a:spcBef>
              <a:spcAft>
                <a:spcPct val="0"/>
              </a:spcAft>
            </a:pPr>
            <a:r>
              <a:rPr lang="en-US" sz="1200" b="0">
                <a:solidFill>
                  <a:srgbClr val="000000"/>
                </a:solidFill>
              </a:rPr>
              <a:t>4</a:t>
            </a:r>
          </a:p>
        </p:txBody>
      </p:sp>
      <p:sp>
        <p:nvSpPr>
          <p:cNvPr id="109571" name="Rectangle 18"/>
          <p:cNvSpPr>
            <a:spLocks noChangeArrowheads="1"/>
          </p:cNvSpPr>
          <p:nvPr/>
        </p:nvSpPr>
        <p:spPr bwMode="auto">
          <a:xfrm>
            <a:off x="611188" y="2057400"/>
            <a:ext cx="3960812" cy="2286000"/>
          </a:xfrm>
          <a:prstGeom prst="rect">
            <a:avLst/>
          </a:prstGeom>
          <a:solidFill>
            <a:schemeClr val="bg1"/>
          </a:solidFill>
          <a:ln w="12700" algn="ctr">
            <a:solidFill>
              <a:schemeClr val="bg2"/>
            </a:solidFill>
            <a:round/>
            <a:headEnd/>
            <a:tailEnd/>
          </a:ln>
        </p:spPr>
        <p:txBody>
          <a:bodyPr anchor="ctr"/>
          <a:lstStyle/>
          <a:p>
            <a:pPr fontAlgn="base">
              <a:spcBef>
                <a:spcPct val="0"/>
              </a:spcBef>
              <a:spcAft>
                <a:spcPct val="0"/>
              </a:spcAft>
            </a:pPr>
            <a:endParaRPr lang="en-US" sz="900" b="1">
              <a:solidFill>
                <a:srgbClr val="0079C1"/>
              </a:solidFill>
            </a:endParaRPr>
          </a:p>
          <a:p>
            <a:pPr fontAlgn="base">
              <a:spcBef>
                <a:spcPct val="0"/>
              </a:spcBef>
              <a:spcAft>
                <a:spcPct val="0"/>
              </a:spcAft>
            </a:pPr>
            <a:endParaRPr lang="en-US" sz="900" b="1">
              <a:solidFill>
                <a:srgbClr val="0079C1"/>
              </a:solidFill>
            </a:endParaRPr>
          </a:p>
          <a:p>
            <a:pPr fontAlgn="base">
              <a:spcBef>
                <a:spcPct val="0"/>
              </a:spcBef>
              <a:spcAft>
                <a:spcPct val="0"/>
              </a:spcAft>
            </a:pPr>
            <a:endParaRPr lang="en-US" sz="900" b="1">
              <a:solidFill>
                <a:srgbClr val="0079C1"/>
              </a:solidFill>
            </a:endParaRPr>
          </a:p>
          <a:p>
            <a:pPr fontAlgn="base">
              <a:spcBef>
                <a:spcPct val="0"/>
              </a:spcBef>
              <a:spcAft>
                <a:spcPct val="0"/>
              </a:spcAft>
            </a:pPr>
            <a:endParaRPr lang="en-US" sz="1100" b="1">
              <a:solidFill>
                <a:srgbClr val="0079C1"/>
              </a:solidFill>
            </a:endParaRPr>
          </a:p>
          <a:p>
            <a:pPr fontAlgn="base">
              <a:lnSpc>
                <a:spcPct val="114000"/>
              </a:lnSpc>
              <a:spcBef>
                <a:spcPct val="0"/>
              </a:spcBef>
              <a:spcAft>
                <a:spcPts val="600"/>
              </a:spcAft>
            </a:pPr>
            <a:r>
              <a:rPr lang="en-US" sz="1100" b="1">
                <a:solidFill>
                  <a:srgbClr val="0079C1"/>
                </a:solidFill>
              </a:rPr>
              <a:t>“Influencing the industry and involvement in industry groups including increased openness and transparency”</a:t>
            </a:r>
          </a:p>
          <a:p>
            <a:pPr fontAlgn="base">
              <a:lnSpc>
                <a:spcPct val="114000"/>
              </a:lnSpc>
              <a:spcBef>
                <a:spcPct val="0"/>
              </a:spcBef>
              <a:spcAft>
                <a:spcPts val="600"/>
              </a:spcAft>
            </a:pPr>
            <a:r>
              <a:rPr lang="en-US" sz="1100" b="1">
                <a:solidFill>
                  <a:srgbClr val="0079C1"/>
                </a:solidFill>
              </a:rPr>
              <a:t>“Better coordination, planning and communication…”</a:t>
            </a:r>
          </a:p>
          <a:p>
            <a:pPr fontAlgn="base">
              <a:lnSpc>
                <a:spcPct val="114000"/>
              </a:lnSpc>
              <a:spcBef>
                <a:spcPct val="0"/>
              </a:spcBef>
              <a:spcAft>
                <a:spcPts val="600"/>
              </a:spcAft>
            </a:pPr>
            <a:r>
              <a:rPr lang="en-US" sz="1100" b="1">
                <a:solidFill>
                  <a:srgbClr val="0079C1"/>
                </a:solidFill>
              </a:rPr>
              <a:t>“Improve image, planning and reputation around streetworks &amp; working more collaboratively with LAs”</a:t>
            </a:r>
          </a:p>
          <a:p>
            <a:pPr fontAlgn="base">
              <a:lnSpc>
                <a:spcPct val="114000"/>
              </a:lnSpc>
              <a:spcBef>
                <a:spcPct val="0"/>
              </a:spcBef>
              <a:spcAft>
                <a:spcPct val="0"/>
              </a:spcAft>
            </a:pPr>
            <a:r>
              <a:rPr lang="en-US" sz="1100" b="1">
                <a:solidFill>
                  <a:srgbClr val="0079C1"/>
                </a:solidFill>
              </a:rPr>
              <a:t>“Image and reputation fulfilling a vital role…”</a:t>
            </a:r>
          </a:p>
          <a:p>
            <a:pPr fontAlgn="base">
              <a:spcBef>
                <a:spcPct val="0"/>
              </a:spcBef>
              <a:spcAft>
                <a:spcPct val="0"/>
              </a:spcAft>
            </a:pPr>
            <a:endParaRPr lang="en-US" sz="900" b="1">
              <a:solidFill>
                <a:srgbClr val="0079C1"/>
              </a:solidFill>
            </a:endParaRPr>
          </a:p>
        </p:txBody>
      </p:sp>
      <p:sp>
        <p:nvSpPr>
          <p:cNvPr id="109572" name="Rectangle 19"/>
          <p:cNvSpPr>
            <a:spLocks noChangeArrowheads="1"/>
          </p:cNvSpPr>
          <p:nvPr/>
        </p:nvSpPr>
        <p:spPr bwMode="auto">
          <a:xfrm>
            <a:off x="4859338" y="2057400"/>
            <a:ext cx="3960812" cy="2286000"/>
          </a:xfrm>
          <a:prstGeom prst="rect">
            <a:avLst/>
          </a:prstGeom>
          <a:solidFill>
            <a:schemeClr val="bg1"/>
          </a:solidFill>
          <a:ln w="12700" algn="ctr">
            <a:solidFill>
              <a:schemeClr val="bg2"/>
            </a:solidFill>
            <a:round/>
            <a:headEnd/>
            <a:tailEnd/>
          </a:ln>
        </p:spPr>
        <p:txBody>
          <a:bodyPr anchor="b"/>
          <a:lstStyle/>
          <a:p>
            <a:pPr fontAlgn="base">
              <a:spcBef>
                <a:spcPct val="0"/>
              </a:spcBef>
              <a:spcAft>
                <a:spcPct val="0"/>
              </a:spcAft>
            </a:pPr>
            <a:r>
              <a:rPr lang="en-US" sz="900" b="1">
                <a:solidFill>
                  <a:srgbClr val="0079C1"/>
                </a:solidFill>
              </a:rPr>
              <a:t/>
            </a:r>
            <a:br>
              <a:rPr lang="en-US" sz="900" b="1">
                <a:solidFill>
                  <a:srgbClr val="0079C1"/>
                </a:solidFill>
              </a:rPr>
            </a:br>
            <a:endParaRPr lang="en-US" sz="1100" b="1">
              <a:solidFill>
                <a:srgbClr val="0079C1"/>
              </a:solidFill>
            </a:endParaRPr>
          </a:p>
          <a:p>
            <a:pPr fontAlgn="base">
              <a:spcBef>
                <a:spcPct val="0"/>
              </a:spcBef>
              <a:spcAft>
                <a:spcPts val="600"/>
              </a:spcAft>
            </a:pPr>
            <a:r>
              <a:rPr lang="en-US" sz="1100" b="1">
                <a:solidFill>
                  <a:srgbClr val="0079C1"/>
                </a:solidFill>
              </a:rPr>
              <a:t>“Raising profile… for how to keep customers safe”</a:t>
            </a:r>
          </a:p>
          <a:p>
            <a:pPr fontAlgn="base">
              <a:spcBef>
                <a:spcPct val="0"/>
              </a:spcBef>
              <a:spcAft>
                <a:spcPts val="600"/>
              </a:spcAft>
            </a:pPr>
            <a:r>
              <a:rPr lang="en-US" sz="1100" b="1">
                <a:solidFill>
                  <a:srgbClr val="0079C1"/>
                </a:solidFill>
              </a:rPr>
              <a:t>“Carbon Monoxide safety and awareness…”</a:t>
            </a:r>
          </a:p>
          <a:p>
            <a:pPr fontAlgn="base">
              <a:spcBef>
                <a:spcPct val="0"/>
              </a:spcBef>
              <a:spcAft>
                <a:spcPts val="600"/>
              </a:spcAft>
            </a:pPr>
            <a:r>
              <a:rPr lang="en-US" sz="1100" b="1">
                <a:solidFill>
                  <a:srgbClr val="0079C1"/>
                </a:solidFill>
              </a:rPr>
              <a:t>“Awareness of what NG/the industry does”</a:t>
            </a:r>
          </a:p>
          <a:p>
            <a:pPr fontAlgn="base">
              <a:spcBef>
                <a:spcPct val="0"/>
              </a:spcBef>
              <a:spcAft>
                <a:spcPts val="600"/>
              </a:spcAft>
            </a:pPr>
            <a:r>
              <a:rPr lang="en-US" sz="1100" b="1">
                <a:solidFill>
                  <a:srgbClr val="0079C1"/>
                </a:solidFill>
              </a:rPr>
              <a:t>“Safe and efficient network”</a:t>
            </a:r>
          </a:p>
          <a:p>
            <a:pPr fontAlgn="base">
              <a:spcBef>
                <a:spcPct val="0"/>
              </a:spcBef>
              <a:spcAft>
                <a:spcPts val="600"/>
              </a:spcAft>
            </a:pPr>
            <a:r>
              <a:rPr lang="en-US" sz="1100" b="1">
                <a:solidFill>
                  <a:srgbClr val="0079C1"/>
                </a:solidFill>
              </a:rPr>
              <a:t>“Shorter duration for repairing gas escapes and effective planning”</a:t>
            </a:r>
          </a:p>
          <a:p>
            <a:pPr fontAlgn="base">
              <a:spcBef>
                <a:spcPct val="0"/>
              </a:spcBef>
              <a:spcAft>
                <a:spcPts val="600"/>
              </a:spcAft>
            </a:pPr>
            <a:r>
              <a:rPr lang="en-US" sz="1100" b="1">
                <a:solidFill>
                  <a:srgbClr val="0079C1"/>
                </a:solidFill>
              </a:rPr>
              <a:t>“Helping others less fortunate e.g. fuel poverty and vulnerability”</a:t>
            </a:r>
          </a:p>
        </p:txBody>
      </p:sp>
      <p:sp>
        <p:nvSpPr>
          <p:cNvPr id="109573" name="Rectangle 20"/>
          <p:cNvSpPr>
            <a:spLocks noChangeArrowheads="1"/>
          </p:cNvSpPr>
          <p:nvPr/>
        </p:nvSpPr>
        <p:spPr bwMode="auto">
          <a:xfrm>
            <a:off x="611188" y="4470400"/>
            <a:ext cx="3960812" cy="2159000"/>
          </a:xfrm>
          <a:prstGeom prst="rect">
            <a:avLst/>
          </a:prstGeom>
          <a:solidFill>
            <a:schemeClr val="bg1"/>
          </a:solidFill>
          <a:ln w="12700" algn="ctr">
            <a:solidFill>
              <a:schemeClr val="bg2"/>
            </a:solidFill>
            <a:round/>
            <a:headEnd/>
            <a:tailEnd/>
          </a:ln>
        </p:spPr>
        <p:txBody>
          <a:bodyPr anchor="ctr"/>
          <a:lstStyle/>
          <a:p>
            <a:pPr fontAlgn="base">
              <a:lnSpc>
                <a:spcPct val="114000"/>
              </a:lnSpc>
              <a:spcBef>
                <a:spcPct val="0"/>
              </a:spcBef>
              <a:spcAft>
                <a:spcPts val="600"/>
              </a:spcAft>
            </a:pPr>
            <a:r>
              <a:rPr lang="en-US" sz="900" b="1">
                <a:solidFill>
                  <a:srgbClr val="0079C1"/>
                </a:solidFill>
              </a:rPr>
              <a:t>“</a:t>
            </a:r>
          </a:p>
          <a:p>
            <a:pPr fontAlgn="base">
              <a:lnSpc>
                <a:spcPct val="114000"/>
              </a:lnSpc>
              <a:spcBef>
                <a:spcPct val="0"/>
              </a:spcBef>
              <a:spcAft>
                <a:spcPts val="600"/>
              </a:spcAft>
            </a:pPr>
            <a:endParaRPr lang="en-US" sz="900" b="1">
              <a:solidFill>
                <a:srgbClr val="0079C1"/>
              </a:solidFill>
            </a:endParaRPr>
          </a:p>
          <a:p>
            <a:pPr fontAlgn="base">
              <a:lnSpc>
                <a:spcPct val="114000"/>
              </a:lnSpc>
              <a:spcBef>
                <a:spcPct val="0"/>
              </a:spcBef>
              <a:spcAft>
                <a:spcPts val="600"/>
              </a:spcAft>
            </a:pPr>
            <a:r>
              <a:rPr lang="en-US" sz="1100" b="1">
                <a:solidFill>
                  <a:srgbClr val="0079C1"/>
                </a:solidFill>
              </a:rPr>
              <a:t>“Overhaul and completed modernisation of the bio-methane process”</a:t>
            </a:r>
          </a:p>
          <a:p>
            <a:pPr fontAlgn="base">
              <a:lnSpc>
                <a:spcPct val="114000"/>
              </a:lnSpc>
              <a:spcBef>
                <a:spcPct val="0"/>
              </a:spcBef>
              <a:spcAft>
                <a:spcPts val="600"/>
              </a:spcAft>
            </a:pPr>
            <a:r>
              <a:rPr lang="en-US" sz="1100" b="1">
                <a:solidFill>
                  <a:srgbClr val="0079C1"/>
                </a:solidFill>
              </a:rPr>
              <a:t>“Product innovation”</a:t>
            </a:r>
            <a:br>
              <a:rPr lang="en-US" sz="1100" b="1">
                <a:solidFill>
                  <a:srgbClr val="0079C1"/>
                </a:solidFill>
              </a:rPr>
            </a:br>
            <a:r>
              <a:rPr lang="en-US" sz="1100" b="1">
                <a:solidFill>
                  <a:srgbClr val="0079C1"/>
                </a:solidFill>
              </a:rPr>
              <a:t>”Promoting new ways of working”</a:t>
            </a:r>
          </a:p>
          <a:p>
            <a:pPr fontAlgn="base">
              <a:lnSpc>
                <a:spcPct val="114000"/>
              </a:lnSpc>
              <a:spcBef>
                <a:spcPct val="0"/>
              </a:spcBef>
              <a:spcAft>
                <a:spcPts val="600"/>
              </a:spcAft>
            </a:pPr>
            <a:r>
              <a:rPr lang="en-US" sz="1100" b="1">
                <a:solidFill>
                  <a:srgbClr val="0079C1"/>
                </a:solidFill>
              </a:rPr>
              <a:t>“Innovation and promoting… renewable gas into the network”</a:t>
            </a:r>
          </a:p>
          <a:p>
            <a:pPr fontAlgn="base">
              <a:lnSpc>
                <a:spcPct val="114000"/>
              </a:lnSpc>
              <a:spcBef>
                <a:spcPct val="0"/>
              </a:spcBef>
              <a:spcAft>
                <a:spcPts val="600"/>
              </a:spcAft>
            </a:pPr>
            <a:r>
              <a:rPr lang="en-US" sz="1100" b="1">
                <a:solidFill>
                  <a:srgbClr val="0079C1"/>
                </a:solidFill>
              </a:rPr>
              <a:t>“Focus on environment and sustainability”</a:t>
            </a:r>
          </a:p>
        </p:txBody>
      </p:sp>
      <p:sp>
        <p:nvSpPr>
          <p:cNvPr id="109574" name="Rectangle 21"/>
          <p:cNvSpPr>
            <a:spLocks noChangeArrowheads="1"/>
          </p:cNvSpPr>
          <p:nvPr/>
        </p:nvSpPr>
        <p:spPr bwMode="auto">
          <a:xfrm>
            <a:off x="4859338" y="4470400"/>
            <a:ext cx="3960812" cy="2159000"/>
          </a:xfrm>
          <a:prstGeom prst="rect">
            <a:avLst/>
          </a:prstGeom>
          <a:solidFill>
            <a:schemeClr val="bg1"/>
          </a:solidFill>
          <a:ln w="12700" algn="ctr">
            <a:solidFill>
              <a:schemeClr val="bg2"/>
            </a:solidFill>
            <a:round/>
            <a:headEnd/>
            <a:tailEnd/>
          </a:ln>
        </p:spPr>
        <p:txBody>
          <a:bodyPr anchor="b"/>
          <a:lstStyle/>
          <a:p>
            <a:pPr fontAlgn="base">
              <a:spcBef>
                <a:spcPct val="0"/>
              </a:spcBef>
              <a:spcAft>
                <a:spcPct val="0"/>
              </a:spcAft>
            </a:pPr>
            <a:endParaRPr lang="en-US" sz="900" b="1">
              <a:solidFill>
                <a:srgbClr val="0079C1"/>
              </a:solidFill>
            </a:endParaRPr>
          </a:p>
          <a:p>
            <a:pPr fontAlgn="base">
              <a:spcBef>
                <a:spcPct val="0"/>
              </a:spcBef>
              <a:spcAft>
                <a:spcPct val="0"/>
              </a:spcAft>
            </a:pPr>
            <a:endParaRPr lang="en-US" sz="900" b="1">
              <a:solidFill>
                <a:srgbClr val="0079C1"/>
              </a:solidFill>
            </a:endParaRPr>
          </a:p>
          <a:p>
            <a:pPr fontAlgn="base">
              <a:lnSpc>
                <a:spcPct val="114000"/>
              </a:lnSpc>
              <a:spcBef>
                <a:spcPct val="0"/>
              </a:spcBef>
              <a:spcAft>
                <a:spcPts val="600"/>
              </a:spcAft>
            </a:pPr>
            <a:r>
              <a:rPr lang="en-US" sz="1100" b="1">
                <a:solidFill>
                  <a:srgbClr val="0079C1"/>
                </a:solidFill>
              </a:rPr>
              <a:t>“Make processes smoother for small companies”</a:t>
            </a:r>
          </a:p>
          <a:p>
            <a:pPr fontAlgn="base">
              <a:lnSpc>
                <a:spcPct val="114000"/>
              </a:lnSpc>
              <a:spcBef>
                <a:spcPct val="0"/>
              </a:spcBef>
              <a:spcAft>
                <a:spcPts val="600"/>
              </a:spcAft>
            </a:pPr>
            <a:r>
              <a:rPr lang="en-US" sz="1100" b="1">
                <a:solidFill>
                  <a:srgbClr val="0079C1"/>
                </a:solidFill>
              </a:rPr>
              <a:t>“Providing the industry and its customer with value for money”</a:t>
            </a:r>
          </a:p>
          <a:p>
            <a:pPr fontAlgn="base">
              <a:lnSpc>
                <a:spcPct val="114000"/>
              </a:lnSpc>
              <a:spcBef>
                <a:spcPct val="0"/>
              </a:spcBef>
              <a:spcAft>
                <a:spcPts val="600"/>
              </a:spcAft>
            </a:pPr>
            <a:r>
              <a:rPr lang="en-US" sz="1100" b="1">
                <a:solidFill>
                  <a:srgbClr val="0079C1"/>
                </a:solidFill>
              </a:rPr>
              <a:t>“Transparency of costs, how money is spent and how we are delivering on our RIIO targets”</a:t>
            </a:r>
          </a:p>
          <a:p>
            <a:pPr fontAlgn="base">
              <a:lnSpc>
                <a:spcPct val="114000"/>
              </a:lnSpc>
              <a:spcBef>
                <a:spcPct val="0"/>
              </a:spcBef>
              <a:spcAft>
                <a:spcPts val="600"/>
              </a:spcAft>
            </a:pPr>
            <a:r>
              <a:rPr lang="en-US" sz="1100" b="1">
                <a:solidFill>
                  <a:srgbClr val="0079C1"/>
                </a:solidFill>
              </a:rPr>
              <a:t>“Paying suppliers in a timely manner and enabling small companies to participate e.g. innovation”</a:t>
            </a:r>
          </a:p>
        </p:txBody>
      </p:sp>
      <p:sp>
        <p:nvSpPr>
          <p:cNvPr id="109575" name="Title 1"/>
          <p:cNvSpPr>
            <a:spLocks noGrp="1"/>
          </p:cNvSpPr>
          <p:nvPr>
            <p:ph type="title"/>
          </p:nvPr>
        </p:nvSpPr>
        <p:spPr>
          <a:xfrm>
            <a:off x="593725" y="452438"/>
            <a:ext cx="8093075" cy="815975"/>
          </a:xfrm>
        </p:spPr>
        <p:txBody>
          <a:bodyPr/>
          <a:lstStyle/>
          <a:p>
            <a:r>
              <a:rPr lang="en-GB" sz="2000" smtClean="0"/>
              <a:t> </a:t>
            </a:r>
            <a:r>
              <a:rPr lang="en-GB" sz="2700" smtClean="0"/>
              <a:t/>
            </a:r>
            <a:br>
              <a:rPr lang="en-GB" sz="2700" smtClean="0"/>
            </a:br>
            <a:r>
              <a:rPr lang="en-GB" sz="2700" smtClean="0"/>
              <a:t>Our stakeholders’ feedback </a:t>
            </a:r>
          </a:p>
        </p:txBody>
      </p:sp>
      <p:grpSp>
        <p:nvGrpSpPr>
          <p:cNvPr id="109576" name="Group 2"/>
          <p:cNvGrpSpPr>
            <a:grpSpLocks/>
          </p:cNvGrpSpPr>
          <p:nvPr/>
        </p:nvGrpSpPr>
        <p:grpSpPr bwMode="auto">
          <a:xfrm>
            <a:off x="250825" y="1570038"/>
            <a:ext cx="8607425" cy="358775"/>
            <a:chOff x="344260" y="1466487"/>
            <a:chExt cx="8606760" cy="359837"/>
          </a:xfrm>
        </p:grpSpPr>
        <p:sp>
          <p:nvSpPr>
            <p:cNvPr id="109585" name="Rectangle 22"/>
            <p:cNvSpPr>
              <a:spLocks noChangeArrowheads="1"/>
            </p:cNvSpPr>
            <p:nvPr/>
          </p:nvSpPr>
          <p:spPr bwMode="auto">
            <a:xfrm>
              <a:off x="344260" y="1466487"/>
              <a:ext cx="8606760" cy="269042"/>
            </a:xfrm>
            <a:prstGeom prst="rect">
              <a:avLst/>
            </a:prstGeom>
            <a:solidFill>
              <a:srgbClr val="0070C0"/>
            </a:solidFill>
            <a:ln>
              <a:noFill/>
            </a:ln>
            <a:extLst>
              <a:ext uri="{91240B29-F687-4F45-9708-019B960494DF}">
                <a14:hiddenLine xmlns:a14="http://schemas.microsoft.com/office/drawing/2010/main" w="19050" algn="ctr">
                  <a:solidFill>
                    <a:srgbClr val="000000"/>
                  </a:solidFill>
                  <a:round/>
                  <a:headEnd/>
                  <a:tailEnd/>
                </a14:hiddenLine>
              </a:ext>
            </a:extLst>
          </p:spPr>
          <p:txBody>
            <a:bodyPr anchor="ctr"/>
            <a:lstStyle/>
            <a:p>
              <a:pPr fontAlgn="base">
                <a:spcBef>
                  <a:spcPct val="0"/>
                </a:spcBef>
                <a:spcAft>
                  <a:spcPct val="0"/>
                </a:spcAft>
              </a:pPr>
              <a:r>
                <a:rPr lang="en-GB" sz="1200" b="1">
                  <a:solidFill>
                    <a:srgbClr val="FFFFFF"/>
                  </a:solidFill>
                </a:rPr>
                <a:t> What stakeholders have been telling us</a:t>
              </a:r>
            </a:p>
          </p:txBody>
        </p:sp>
        <p:sp>
          <p:nvSpPr>
            <p:cNvPr id="109586" name="Isosceles Triangle 3"/>
            <p:cNvSpPr>
              <a:spLocks noChangeArrowheads="1"/>
            </p:cNvSpPr>
            <p:nvPr/>
          </p:nvSpPr>
          <p:spPr bwMode="auto">
            <a:xfrm rot="10800000">
              <a:off x="353244" y="1672436"/>
              <a:ext cx="288032" cy="153888"/>
            </a:xfrm>
            <a:prstGeom prst="triangle">
              <a:avLst>
                <a:gd name="adj" fmla="val 50000"/>
              </a:avLst>
            </a:prstGeom>
            <a:solidFill>
              <a:srgbClr val="0070C0"/>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wrap="none" anchor="ctr"/>
            <a:lstStyle/>
            <a:p>
              <a:pPr algn="ctr" fontAlgn="base">
                <a:spcBef>
                  <a:spcPct val="0"/>
                </a:spcBef>
                <a:spcAft>
                  <a:spcPct val="0"/>
                </a:spcAft>
              </a:pPr>
              <a:endParaRPr lang="en-US">
                <a:solidFill>
                  <a:srgbClr val="000000"/>
                </a:solidFill>
              </a:endParaRPr>
            </a:p>
          </p:txBody>
        </p:sp>
      </p:grpSp>
      <p:sp>
        <p:nvSpPr>
          <p:cNvPr id="109577" name="Rectangle 25"/>
          <p:cNvSpPr>
            <a:spLocks noChangeArrowheads="1"/>
          </p:cNvSpPr>
          <p:nvPr/>
        </p:nvSpPr>
        <p:spPr bwMode="auto">
          <a:xfrm>
            <a:off x="693738" y="2189163"/>
            <a:ext cx="2870200" cy="306387"/>
          </a:xfrm>
          <a:prstGeom prst="rect">
            <a:avLst/>
          </a:prstGeom>
          <a:solidFill>
            <a:schemeClr val="bg1"/>
          </a:solidFill>
          <a:ln w="12700" algn="ctr">
            <a:solidFill>
              <a:schemeClr val="bg2"/>
            </a:solidFill>
            <a:round/>
            <a:headEnd/>
            <a:tailEnd/>
          </a:ln>
        </p:spPr>
        <p:txBody>
          <a:bodyPr anchor="ctr"/>
          <a:lstStyle/>
          <a:p>
            <a:pPr fontAlgn="base">
              <a:spcBef>
                <a:spcPct val="0"/>
              </a:spcBef>
              <a:spcAft>
                <a:spcPct val="0"/>
              </a:spcAft>
            </a:pPr>
            <a:r>
              <a:rPr lang="en-US" sz="1000" b="1">
                <a:solidFill>
                  <a:srgbClr val="0070C0"/>
                </a:solidFill>
              </a:rPr>
              <a:t>We will deliver quality service to all </a:t>
            </a:r>
          </a:p>
        </p:txBody>
      </p:sp>
      <p:sp>
        <p:nvSpPr>
          <p:cNvPr id="109578" name="Rectangle 26"/>
          <p:cNvSpPr>
            <a:spLocks noChangeArrowheads="1"/>
          </p:cNvSpPr>
          <p:nvPr/>
        </p:nvSpPr>
        <p:spPr bwMode="auto">
          <a:xfrm>
            <a:off x="4967288" y="2228850"/>
            <a:ext cx="2870200" cy="266700"/>
          </a:xfrm>
          <a:prstGeom prst="rect">
            <a:avLst/>
          </a:prstGeom>
          <a:solidFill>
            <a:schemeClr val="bg1"/>
          </a:solidFill>
          <a:ln w="12700" algn="ctr">
            <a:solidFill>
              <a:schemeClr val="bg2"/>
            </a:solidFill>
            <a:round/>
            <a:headEnd/>
            <a:tailEnd/>
          </a:ln>
        </p:spPr>
        <p:txBody>
          <a:bodyPr anchor="ctr"/>
          <a:lstStyle/>
          <a:p>
            <a:pPr fontAlgn="base">
              <a:spcBef>
                <a:spcPct val="0"/>
              </a:spcBef>
              <a:spcAft>
                <a:spcPct val="0"/>
              </a:spcAft>
            </a:pPr>
            <a:r>
              <a:rPr lang="en-US" sz="1000" b="1">
                <a:solidFill>
                  <a:srgbClr val="0070C0"/>
                </a:solidFill>
              </a:rPr>
              <a:t>We will keep you safe, warm and be reliable</a:t>
            </a:r>
          </a:p>
        </p:txBody>
      </p:sp>
      <p:sp>
        <p:nvSpPr>
          <p:cNvPr id="109579" name="Rectangle 27"/>
          <p:cNvSpPr>
            <a:spLocks noChangeArrowheads="1"/>
          </p:cNvSpPr>
          <p:nvPr/>
        </p:nvSpPr>
        <p:spPr bwMode="auto">
          <a:xfrm>
            <a:off x="693738" y="4592638"/>
            <a:ext cx="2870200" cy="304800"/>
          </a:xfrm>
          <a:prstGeom prst="rect">
            <a:avLst/>
          </a:prstGeom>
          <a:solidFill>
            <a:schemeClr val="bg1"/>
          </a:solidFill>
          <a:ln w="12700" algn="ctr">
            <a:solidFill>
              <a:schemeClr val="bg2"/>
            </a:solidFill>
            <a:round/>
            <a:headEnd/>
            <a:tailEnd/>
          </a:ln>
        </p:spPr>
        <p:txBody>
          <a:bodyPr anchor="ctr"/>
          <a:lstStyle/>
          <a:p>
            <a:pPr fontAlgn="base">
              <a:spcBef>
                <a:spcPct val="0"/>
              </a:spcBef>
              <a:spcAft>
                <a:spcPct val="0"/>
              </a:spcAft>
            </a:pPr>
            <a:r>
              <a:rPr lang="en-US" sz="1000" b="1">
                <a:solidFill>
                  <a:srgbClr val="0070C0"/>
                </a:solidFill>
              </a:rPr>
              <a:t>We will safeguard future generations</a:t>
            </a:r>
          </a:p>
        </p:txBody>
      </p:sp>
      <p:sp>
        <p:nvSpPr>
          <p:cNvPr id="109580" name="Rectangle 28"/>
          <p:cNvSpPr>
            <a:spLocks noChangeArrowheads="1"/>
          </p:cNvSpPr>
          <p:nvPr/>
        </p:nvSpPr>
        <p:spPr bwMode="auto">
          <a:xfrm>
            <a:off x="4986338" y="4606925"/>
            <a:ext cx="2870200" cy="304800"/>
          </a:xfrm>
          <a:prstGeom prst="rect">
            <a:avLst/>
          </a:prstGeom>
          <a:solidFill>
            <a:schemeClr val="bg1"/>
          </a:solidFill>
          <a:ln w="12700" algn="ctr">
            <a:solidFill>
              <a:schemeClr val="bg2"/>
            </a:solidFill>
            <a:round/>
            <a:headEnd/>
            <a:tailEnd/>
          </a:ln>
        </p:spPr>
        <p:txBody>
          <a:bodyPr anchor="ctr"/>
          <a:lstStyle/>
          <a:p>
            <a:pPr fontAlgn="base">
              <a:spcBef>
                <a:spcPct val="0"/>
              </a:spcBef>
              <a:spcAft>
                <a:spcPct val="0"/>
              </a:spcAft>
            </a:pPr>
            <a:r>
              <a:rPr lang="en-US" sz="1000" b="1">
                <a:solidFill>
                  <a:srgbClr val="0070C0"/>
                </a:solidFill>
              </a:rPr>
              <a:t>We will provide value for money</a:t>
            </a:r>
          </a:p>
        </p:txBody>
      </p:sp>
      <p:sp>
        <p:nvSpPr>
          <p:cNvPr id="109581" name="Rectangle 4"/>
          <p:cNvSpPr>
            <a:spLocks noChangeArrowheads="1"/>
          </p:cNvSpPr>
          <p:nvPr/>
        </p:nvSpPr>
        <p:spPr bwMode="auto">
          <a:xfrm>
            <a:off x="657225" y="2087563"/>
            <a:ext cx="1177925" cy="146050"/>
          </a:xfrm>
          <a:prstGeom prst="rect">
            <a:avLst/>
          </a:prstGeom>
          <a:solidFill>
            <a:srgbClr val="0070C0"/>
          </a:solidFill>
          <a:ln>
            <a:noFill/>
          </a:ln>
          <a:extLst>
            <a:ext uri="{91240B29-F687-4F45-9708-019B960494DF}">
              <a14:hiddenLine xmlns:a14="http://schemas.microsoft.com/office/drawing/2010/main" w="19050" algn="ctr">
                <a:solidFill>
                  <a:srgbClr val="000000"/>
                </a:solidFill>
                <a:round/>
                <a:headEnd/>
                <a:tailEnd/>
              </a14:hiddenLine>
            </a:ext>
          </a:extLst>
        </p:spPr>
        <p:txBody>
          <a:bodyPr anchor="ctr"/>
          <a:lstStyle/>
          <a:p>
            <a:pPr algn="ctr" fontAlgn="base">
              <a:spcBef>
                <a:spcPct val="0"/>
              </a:spcBef>
              <a:spcAft>
                <a:spcPct val="0"/>
              </a:spcAft>
            </a:pPr>
            <a:r>
              <a:rPr lang="en-GB" sz="800" b="1">
                <a:solidFill>
                  <a:srgbClr val="FFFFFF"/>
                </a:solidFill>
              </a:rPr>
              <a:t>Our RIIO priority *</a:t>
            </a:r>
          </a:p>
        </p:txBody>
      </p:sp>
      <p:sp>
        <p:nvSpPr>
          <p:cNvPr id="109582" name="Rectangle 29"/>
          <p:cNvSpPr>
            <a:spLocks noChangeArrowheads="1"/>
          </p:cNvSpPr>
          <p:nvPr/>
        </p:nvSpPr>
        <p:spPr bwMode="auto">
          <a:xfrm>
            <a:off x="4922838" y="2114550"/>
            <a:ext cx="1177925" cy="146050"/>
          </a:xfrm>
          <a:prstGeom prst="rect">
            <a:avLst/>
          </a:prstGeom>
          <a:solidFill>
            <a:srgbClr val="0070C0"/>
          </a:solidFill>
          <a:ln>
            <a:noFill/>
          </a:ln>
          <a:extLst>
            <a:ext uri="{91240B29-F687-4F45-9708-019B960494DF}">
              <a14:hiddenLine xmlns:a14="http://schemas.microsoft.com/office/drawing/2010/main" w="19050" algn="ctr">
                <a:solidFill>
                  <a:srgbClr val="000000"/>
                </a:solidFill>
                <a:round/>
                <a:headEnd/>
                <a:tailEnd/>
              </a14:hiddenLine>
            </a:ext>
          </a:extLst>
        </p:spPr>
        <p:txBody>
          <a:bodyPr anchor="ctr"/>
          <a:lstStyle/>
          <a:p>
            <a:pPr algn="ctr" fontAlgn="base">
              <a:spcBef>
                <a:spcPct val="0"/>
              </a:spcBef>
              <a:spcAft>
                <a:spcPct val="0"/>
              </a:spcAft>
            </a:pPr>
            <a:r>
              <a:rPr lang="en-GB" sz="800" b="1">
                <a:solidFill>
                  <a:srgbClr val="FFFFFF"/>
                </a:solidFill>
              </a:rPr>
              <a:t>Our RIIO priority*</a:t>
            </a:r>
          </a:p>
        </p:txBody>
      </p:sp>
      <p:sp>
        <p:nvSpPr>
          <p:cNvPr id="109583" name="Rectangle 33"/>
          <p:cNvSpPr>
            <a:spLocks noChangeArrowheads="1"/>
          </p:cNvSpPr>
          <p:nvPr/>
        </p:nvSpPr>
        <p:spPr bwMode="auto">
          <a:xfrm>
            <a:off x="650875" y="4487863"/>
            <a:ext cx="1177925" cy="146050"/>
          </a:xfrm>
          <a:prstGeom prst="rect">
            <a:avLst/>
          </a:prstGeom>
          <a:solidFill>
            <a:srgbClr val="0070C0"/>
          </a:solidFill>
          <a:ln>
            <a:noFill/>
          </a:ln>
          <a:extLst>
            <a:ext uri="{91240B29-F687-4F45-9708-019B960494DF}">
              <a14:hiddenLine xmlns:a14="http://schemas.microsoft.com/office/drawing/2010/main" w="19050" algn="ctr">
                <a:solidFill>
                  <a:srgbClr val="000000"/>
                </a:solidFill>
                <a:round/>
                <a:headEnd/>
                <a:tailEnd/>
              </a14:hiddenLine>
            </a:ext>
          </a:extLst>
        </p:spPr>
        <p:txBody>
          <a:bodyPr anchor="ctr"/>
          <a:lstStyle/>
          <a:p>
            <a:pPr algn="ctr" fontAlgn="base">
              <a:spcBef>
                <a:spcPct val="0"/>
              </a:spcBef>
              <a:spcAft>
                <a:spcPct val="0"/>
              </a:spcAft>
            </a:pPr>
            <a:r>
              <a:rPr lang="en-GB" sz="800" b="1">
                <a:solidFill>
                  <a:srgbClr val="FFFFFF"/>
                </a:solidFill>
              </a:rPr>
              <a:t>Our RIIO priority*</a:t>
            </a:r>
          </a:p>
        </p:txBody>
      </p:sp>
      <p:sp>
        <p:nvSpPr>
          <p:cNvPr id="109584" name="Rectangle 37"/>
          <p:cNvSpPr>
            <a:spLocks noChangeArrowheads="1"/>
          </p:cNvSpPr>
          <p:nvPr/>
        </p:nvSpPr>
        <p:spPr bwMode="auto">
          <a:xfrm>
            <a:off x="4941888" y="4506913"/>
            <a:ext cx="1177925" cy="146050"/>
          </a:xfrm>
          <a:prstGeom prst="rect">
            <a:avLst/>
          </a:prstGeom>
          <a:solidFill>
            <a:srgbClr val="0070C0"/>
          </a:solidFill>
          <a:ln>
            <a:noFill/>
          </a:ln>
          <a:extLst>
            <a:ext uri="{91240B29-F687-4F45-9708-019B960494DF}">
              <a14:hiddenLine xmlns:a14="http://schemas.microsoft.com/office/drawing/2010/main" w="19050" algn="ctr">
                <a:solidFill>
                  <a:srgbClr val="000000"/>
                </a:solidFill>
                <a:round/>
                <a:headEnd/>
                <a:tailEnd/>
              </a14:hiddenLine>
            </a:ext>
          </a:extLst>
        </p:spPr>
        <p:txBody>
          <a:bodyPr anchor="ctr"/>
          <a:lstStyle/>
          <a:p>
            <a:pPr algn="ctr" fontAlgn="base">
              <a:spcBef>
                <a:spcPct val="0"/>
              </a:spcBef>
              <a:spcAft>
                <a:spcPct val="0"/>
              </a:spcAft>
            </a:pPr>
            <a:r>
              <a:rPr lang="en-GB" sz="800" b="1">
                <a:solidFill>
                  <a:srgbClr val="FFFFFF"/>
                </a:solidFill>
              </a:rPr>
              <a:t>Our RIIO priority*</a:t>
            </a:r>
          </a:p>
        </p:txBody>
      </p:sp>
    </p:spTree>
    <p:extLst>
      <p:ext uri="{BB962C8B-B14F-4D97-AF65-F5344CB8AC3E}">
        <p14:creationId xmlns:p14="http://schemas.microsoft.com/office/powerpoint/2010/main" val="3134191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bwMode="auto">
          <a:xfrm>
            <a:off x="76200" y="1427163"/>
            <a:ext cx="9001125" cy="5403850"/>
          </a:xfrm>
          <a:prstGeom prst="rect">
            <a:avLst/>
          </a:prstGeom>
          <a:solidFill>
            <a:schemeClr val="bg1">
              <a:lumMod val="95000"/>
            </a:schemeClr>
          </a:solidFill>
          <a:ln w="9525" cap="flat" cmpd="sng" algn="ctr">
            <a:noFill/>
            <a:prstDash val="solid"/>
            <a:round/>
            <a:headEnd type="none" w="med" len="med"/>
            <a:tailEnd type="triangle" w="med" len="med"/>
          </a:ln>
          <a:effectLst/>
        </p:spPr>
        <p:txBody>
          <a:bodyPr wrap="none" anchor="ctr"/>
          <a:lstStyle/>
          <a:p>
            <a:pPr algn="ctr" fontAlgn="base">
              <a:spcBef>
                <a:spcPct val="0"/>
              </a:spcBef>
              <a:spcAft>
                <a:spcPct val="0"/>
              </a:spcAft>
              <a:defRPr/>
            </a:pPr>
            <a:endParaRPr lang="en-GB">
              <a:solidFill>
                <a:srgbClr val="000000"/>
              </a:solidFill>
              <a:cs typeface="ＭＳ Ｐゴシック"/>
            </a:endParaRPr>
          </a:p>
        </p:txBody>
      </p:sp>
      <p:sp>
        <p:nvSpPr>
          <p:cNvPr id="111619" name="Title 2"/>
          <p:cNvSpPr>
            <a:spLocks noGrp="1"/>
          </p:cNvSpPr>
          <p:nvPr>
            <p:ph type="title"/>
          </p:nvPr>
        </p:nvSpPr>
        <p:spPr>
          <a:xfrm>
            <a:off x="593725" y="757238"/>
            <a:ext cx="8093075" cy="523875"/>
          </a:xfrm>
        </p:spPr>
        <p:txBody>
          <a:bodyPr/>
          <a:lstStyle/>
          <a:p>
            <a:r>
              <a:rPr lang="en-US" smtClean="0">
                <a:solidFill>
                  <a:srgbClr val="0070C0"/>
                </a:solidFill>
              </a:rPr>
              <a:t>Our 12 new commitments – 2014/15</a:t>
            </a:r>
            <a:endParaRPr lang="en-GB" smtClean="0"/>
          </a:p>
        </p:txBody>
      </p:sp>
      <p:sp>
        <p:nvSpPr>
          <p:cNvPr id="111620" name="Rectangle 43"/>
          <p:cNvSpPr>
            <a:spLocks noChangeArrowheads="1"/>
          </p:cNvSpPr>
          <p:nvPr/>
        </p:nvSpPr>
        <p:spPr bwMode="auto">
          <a:xfrm>
            <a:off x="296863" y="1554163"/>
            <a:ext cx="4198937" cy="722312"/>
          </a:xfrm>
          <a:prstGeom prst="rect">
            <a:avLst/>
          </a:prstGeom>
          <a:solidFill>
            <a:schemeClr val="bg1"/>
          </a:solidFill>
          <a:ln w="19050" algn="ctr">
            <a:solidFill>
              <a:srgbClr val="7030A0"/>
            </a:solidFill>
            <a:round/>
            <a:headEnd/>
            <a:tailEnd/>
          </a:ln>
        </p:spPr>
        <p:txBody>
          <a:bodyPr anchor="ctr"/>
          <a:lstStyle/>
          <a:p>
            <a:pPr fontAlgn="base">
              <a:spcBef>
                <a:spcPct val="0"/>
              </a:spcBef>
              <a:spcAft>
                <a:spcPct val="0"/>
              </a:spcAft>
            </a:pPr>
            <a:r>
              <a:rPr lang="en-US" sz="1100" b="1">
                <a:solidFill>
                  <a:srgbClr val="0070C0"/>
                </a:solidFill>
              </a:rPr>
              <a:t>We will play our role in industry change, working collaboratively and across the industry whilst understanding the issues of others. </a:t>
            </a:r>
            <a:r>
              <a:rPr lang="en-US" sz="1100" b="1">
                <a:solidFill>
                  <a:srgbClr val="FF0000"/>
                </a:solidFill>
              </a:rPr>
              <a:t> </a:t>
            </a:r>
            <a:endParaRPr lang="en-US" sz="1100" b="1">
              <a:solidFill>
                <a:srgbClr val="0070C0"/>
              </a:solidFill>
            </a:endParaRPr>
          </a:p>
        </p:txBody>
      </p:sp>
      <p:sp>
        <p:nvSpPr>
          <p:cNvPr id="111621" name="Rectangle 82"/>
          <p:cNvSpPr>
            <a:spLocks noChangeArrowheads="1"/>
          </p:cNvSpPr>
          <p:nvPr/>
        </p:nvSpPr>
        <p:spPr bwMode="auto">
          <a:xfrm>
            <a:off x="296863" y="2420938"/>
            <a:ext cx="4198937" cy="722312"/>
          </a:xfrm>
          <a:prstGeom prst="rect">
            <a:avLst/>
          </a:prstGeom>
          <a:solidFill>
            <a:schemeClr val="bg1"/>
          </a:solidFill>
          <a:ln w="19050" algn="ctr">
            <a:solidFill>
              <a:srgbClr val="7030A0"/>
            </a:solidFill>
            <a:round/>
            <a:headEnd/>
            <a:tailEnd/>
          </a:ln>
        </p:spPr>
        <p:txBody>
          <a:bodyPr anchor="ctr"/>
          <a:lstStyle/>
          <a:p>
            <a:pPr fontAlgn="base">
              <a:spcBef>
                <a:spcPct val="0"/>
              </a:spcBef>
              <a:spcAft>
                <a:spcPct val="0"/>
              </a:spcAft>
            </a:pPr>
            <a:r>
              <a:rPr lang="en-US" sz="1100" b="1">
                <a:solidFill>
                  <a:srgbClr val="0070C0"/>
                </a:solidFill>
              </a:rPr>
              <a:t>We will be active in our communities keeping them informed of local plans, working collaboratively with others for optimum solutions and increasing awareness and visibility of what we do</a:t>
            </a:r>
          </a:p>
        </p:txBody>
      </p:sp>
      <p:sp>
        <p:nvSpPr>
          <p:cNvPr id="111622" name="Rectangle 92"/>
          <p:cNvSpPr>
            <a:spLocks noChangeArrowheads="1"/>
          </p:cNvSpPr>
          <p:nvPr/>
        </p:nvSpPr>
        <p:spPr bwMode="auto">
          <a:xfrm>
            <a:off x="296863" y="3354388"/>
            <a:ext cx="4198937" cy="722312"/>
          </a:xfrm>
          <a:prstGeom prst="rect">
            <a:avLst/>
          </a:prstGeom>
          <a:solidFill>
            <a:schemeClr val="bg1"/>
          </a:solidFill>
          <a:ln w="19050" algn="ctr">
            <a:solidFill>
              <a:srgbClr val="7030A0"/>
            </a:solidFill>
            <a:round/>
            <a:headEnd/>
            <a:tailEnd/>
          </a:ln>
        </p:spPr>
        <p:txBody>
          <a:bodyPr anchor="ctr"/>
          <a:lstStyle/>
          <a:p>
            <a:pPr fontAlgn="base">
              <a:spcBef>
                <a:spcPct val="0"/>
              </a:spcBef>
              <a:spcAft>
                <a:spcPct val="0"/>
              </a:spcAft>
            </a:pPr>
            <a:r>
              <a:rPr lang="en-US" sz="1100" b="1">
                <a:solidFill>
                  <a:srgbClr val="0070C0"/>
                </a:solidFill>
              </a:rPr>
              <a:t>We will take an honest and open approach to develop effective working relationships listening to our stakeholders and acting on their feedback. </a:t>
            </a:r>
          </a:p>
        </p:txBody>
      </p:sp>
      <p:sp>
        <p:nvSpPr>
          <p:cNvPr id="101" name="TextBox 100"/>
          <p:cNvSpPr txBox="1"/>
          <p:nvPr/>
        </p:nvSpPr>
        <p:spPr>
          <a:xfrm>
            <a:off x="39688" y="1762125"/>
            <a:ext cx="284162" cy="307975"/>
          </a:xfrm>
          <a:prstGeom prst="rect">
            <a:avLst/>
          </a:prstGeom>
          <a:noFill/>
        </p:spPr>
        <p:txBody>
          <a:bodyPr wrap="none">
            <a:spAutoFit/>
          </a:bodyPr>
          <a:lstStyle/>
          <a:p>
            <a:pPr fontAlgn="base">
              <a:spcBef>
                <a:spcPct val="0"/>
              </a:spcBef>
              <a:spcAft>
                <a:spcPct val="0"/>
              </a:spcAft>
              <a:defRPr/>
            </a:pPr>
            <a:r>
              <a:rPr lang="en-GB" sz="1400" b="1" dirty="0">
                <a:solidFill>
                  <a:srgbClr val="000000">
                    <a:lumMod val="50000"/>
                    <a:lumOff val="50000"/>
                  </a:srgbClr>
                </a:solidFill>
              </a:rPr>
              <a:t>1</a:t>
            </a:r>
          </a:p>
        </p:txBody>
      </p:sp>
      <p:sp>
        <p:nvSpPr>
          <p:cNvPr id="102" name="TextBox 101"/>
          <p:cNvSpPr txBox="1"/>
          <p:nvPr/>
        </p:nvSpPr>
        <p:spPr>
          <a:xfrm>
            <a:off x="39688" y="3562350"/>
            <a:ext cx="284162" cy="307975"/>
          </a:xfrm>
          <a:prstGeom prst="rect">
            <a:avLst/>
          </a:prstGeom>
          <a:noFill/>
        </p:spPr>
        <p:txBody>
          <a:bodyPr wrap="none">
            <a:spAutoFit/>
          </a:bodyPr>
          <a:lstStyle/>
          <a:p>
            <a:pPr fontAlgn="base">
              <a:spcBef>
                <a:spcPct val="0"/>
              </a:spcBef>
              <a:spcAft>
                <a:spcPct val="0"/>
              </a:spcAft>
              <a:defRPr/>
            </a:pPr>
            <a:r>
              <a:rPr lang="en-GB" sz="1400" b="1" dirty="0">
                <a:solidFill>
                  <a:srgbClr val="000000">
                    <a:lumMod val="50000"/>
                    <a:lumOff val="50000"/>
                  </a:srgbClr>
                </a:solidFill>
              </a:rPr>
              <a:t>3</a:t>
            </a:r>
          </a:p>
        </p:txBody>
      </p:sp>
      <p:sp>
        <p:nvSpPr>
          <p:cNvPr id="103" name="TextBox 102"/>
          <p:cNvSpPr txBox="1"/>
          <p:nvPr/>
        </p:nvSpPr>
        <p:spPr>
          <a:xfrm>
            <a:off x="39688" y="5362575"/>
            <a:ext cx="284162" cy="307975"/>
          </a:xfrm>
          <a:prstGeom prst="rect">
            <a:avLst/>
          </a:prstGeom>
          <a:noFill/>
        </p:spPr>
        <p:txBody>
          <a:bodyPr wrap="none">
            <a:spAutoFit/>
          </a:bodyPr>
          <a:lstStyle/>
          <a:p>
            <a:pPr fontAlgn="base">
              <a:spcBef>
                <a:spcPct val="0"/>
              </a:spcBef>
              <a:spcAft>
                <a:spcPct val="0"/>
              </a:spcAft>
              <a:defRPr/>
            </a:pPr>
            <a:r>
              <a:rPr lang="en-GB" sz="1400" b="1" dirty="0">
                <a:solidFill>
                  <a:srgbClr val="000000">
                    <a:lumMod val="50000"/>
                    <a:lumOff val="50000"/>
                  </a:srgbClr>
                </a:solidFill>
              </a:rPr>
              <a:t>5</a:t>
            </a:r>
          </a:p>
        </p:txBody>
      </p:sp>
      <p:cxnSp>
        <p:nvCxnSpPr>
          <p:cNvPr id="111626" name="Straight Connector 106"/>
          <p:cNvCxnSpPr>
            <a:cxnSpLocks noChangeShapeType="1"/>
          </p:cNvCxnSpPr>
          <p:nvPr/>
        </p:nvCxnSpPr>
        <p:spPr bwMode="auto">
          <a:xfrm>
            <a:off x="76200" y="3254375"/>
            <a:ext cx="9001125" cy="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111627" name="Straight Connector 107"/>
          <p:cNvCxnSpPr>
            <a:cxnSpLocks noChangeShapeType="1"/>
          </p:cNvCxnSpPr>
          <p:nvPr/>
        </p:nvCxnSpPr>
        <p:spPr bwMode="auto">
          <a:xfrm>
            <a:off x="76200" y="5040313"/>
            <a:ext cx="9001125" cy="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sp>
        <p:nvSpPr>
          <p:cNvPr id="111628" name="Rectangle 39"/>
          <p:cNvSpPr>
            <a:spLocks noChangeArrowheads="1"/>
          </p:cNvSpPr>
          <p:nvPr/>
        </p:nvSpPr>
        <p:spPr bwMode="auto">
          <a:xfrm>
            <a:off x="296863" y="4221163"/>
            <a:ext cx="4198937" cy="722312"/>
          </a:xfrm>
          <a:prstGeom prst="rect">
            <a:avLst/>
          </a:prstGeom>
          <a:solidFill>
            <a:schemeClr val="bg1"/>
          </a:solidFill>
          <a:ln w="19050" algn="ctr">
            <a:solidFill>
              <a:srgbClr val="7030A0"/>
            </a:solidFill>
            <a:round/>
            <a:headEnd/>
            <a:tailEnd/>
          </a:ln>
        </p:spPr>
        <p:txBody>
          <a:bodyPr anchor="ctr"/>
          <a:lstStyle/>
          <a:p>
            <a:pPr fontAlgn="base">
              <a:spcBef>
                <a:spcPct val="0"/>
              </a:spcBef>
              <a:spcAft>
                <a:spcPct val="0"/>
              </a:spcAft>
            </a:pPr>
            <a:r>
              <a:rPr lang="en-US" sz="1100" b="1">
                <a:solidFill>
                  <a:srgbClr val="0070C0"/>
                </a:solidFill>
              </a:rPr>
              <a:t>We will work collaboratively to deliver cross industry solutions for those in fuel poverty / vulnerability.</a:t>
            </a:r>
          </a:p>
        </p:txBody>
      </p:sp>
      <p:sp>
        <p:nvSpPr>
          <p:cNvPr id="111629" name="Rectangle 41"/>
          <p:cNvSpPr>
            <a:spLocks noChangeArrowheads="1"/>
          </p:cNvSpPr>
          <p:nvPr/>
        </p:nvSpPr>
        <p:spPr bwMode="auto">
          <a:xfrm>
            <a:off x="296863" y="5154613"/>
            <a:ext cx="4198937" cy="722312"/>
          </a:xfrm>
          <a:prstGeom prst="rect">
            <a:avLst/>
          </a:prstGeom>
          <a:solidFill>
            <a:schemeClr val="bg1"/>
          </a:solidFill>
          <a:ln w="19050" algn="ctr">
            <a:solidFill>
              <a:srgbClr val="7030A0"/>
            </a:solidFill>
            <a:round/>
            <a:headEnd/>
            <a:tailEnd/>
          </a:ln>
        </p:spPr>
        <p:txBody>
          <a:bodyPr anchor="ctr"/>
          <a:lstStyle/>
          <a:p>
            <a:pPr fontAlgn="base">
              <a:spcBef>
                <a:spcPct val="0"/>
              </a:spcBef>
              <a:spcAft>
                <a:spcPct val="0"/>
              </a:spcAft>
            </a:pPr>
            <a:r>
              <a:rPr lang="en-US" sz="1100" b="1">
                <a:solidFill>
                  <a:srgbClr val="0070C0"/>
                </a:solidFill>
              </a:rPr>
              <a:t>We will work collaboratively to deliver cross industry solutions related to Carbon Monoxide and other safety related issues. </a:t>
            </a:r>
          </a:p>
        </p:txBody>
      </p:sp>
      <p:sp>
        <p:nvSpPr>
          <p:cNvPr id="111630" name="Rectangle 42"/>
          <p:cNvSpPr>
            <a:spLocks noChangeArrowheads="1"/>
          </p:cNvSpPr>
          <p:nvPr/>
        </p:nvSpPr>
        <p:spPr bwMode="auto">
          <a:xfrm>
            <a:off x="301625" y="6021388"/>
            <a:ext cx="4198938" cy="722312"/>
          </a:xfrm>
          <a:prstGeom prst="rect">
            <a:avLst/>
          </a:prstGeom>
          <a:solidFill>
            <a:schemeClr val="bg1"/>
          </a:solidFill>
          <a:ln w="19050" algn="ctr">
            <a:solidFill>
              <a:srgbClr val="7030A0"/>
            </a:solidFill>
            <a:round/>
            <a:headEnd/>
            <a:tailEnd/>
          </a:ln>
        </p:spPr>
        <p:txBody>
          <a:bodyPr anchor="ctr"/>
          <a:lstStyle/>
          <a:p>
            <a:pPr fontAlgn="base">
              <a:spcBef>
                <a:spcPct val="0"/>
              </a:spcBef>
              <a:spcAft>
                <a:spcPct val="0"/>
              </a:spcAft>
            </a:pPr>
            <a:r>
              <a:rPr lang="en-US" sz="1100" b="1">
                <a:solidFill>
                  <a:srgbClr val="0070C0"/>
                </a:solidFill>
              </a:rPr>
              <a:t>We will work locally to deliver a safe reliable network, delivering innovation to minimise the impact of our works.</a:t>
            </a:r>
          </a:p>
        </p:txBody>
      </p:sp>
      <p:sp>
        <p:nvSpPr>
          <p:cNvPr id="111631" name="Rectangle 45"/>
          <p:cNvSpPr>
            <a:spLocks noChangeArrowheads="1"/>
          </p:cNvSpPr>
          <p:nvPr/>
        </p:nvSpPr>
        <p:spPr bwMode="auto">
          <a:xfrm>
            <a:off x="4787900" y="1554163"/>
            <a:ext cx="4197350" cy="722312"/>
          </a:xfrm>
          <a:prstGeom prst="rect">
            <a:avLst/>
          </a:prstGeom>
          <a:solidFill>
            <a:schemeClr val="bg1"/>
          </a:solidFill>
          <a:ln w="19050" algn="ctr">
            <a:solidFill>
              <a:srgbClr val="7030A0"/>
            </a:solidFill>
            <a:round/>
            <a:headEnd/>
            <a:tailEnd/>
          </a:ln>
        </p:spPr>
        <p:txBody>
          <a:bodyPr anchor="ctr"/>
          <a:lstStyle/>
          <a:p>
            <a:pPr fontAlgn="base">
              <a:spcBef>
                <a:spcPct val="0"/>
              </a:spcBef>
              <a:spcAft>
                <a:spcPct val="0"/>
              </a:spcAft>
            </a:pPr>
            <a:r>
              <a:rPr lang="en-US" sz="1100" b="1">
                <a:solidFill>
                  <a:srgbClr val="0070C0"/>
                </a:solidFill>
              </a:rPr>
              <a:t>We will continue to improve and modernise the sustainable gas connections process.</a:t>
            </a:r>
          </a:p>
        </p:txBody>
      </p:sp>
      <p:sp>
        <p:nvSpPr>
          <p:cNvPr id="111632" name="Rectangle 46"/>
          <p:cNvSpPr>
            <a:spLocks noChangeArrowheads="1"/>
          </p:cNvSpPr>
          <p:nvPr/>
        </p:nvSpPr>
        <p:spPr bwMode="auto">
          <a:xfrm>
            <a:off x="4787900" y="2416175"/>
            <a:ext cx="4197350" cy="722313"/>
          </a:xfrm>
          <a:prstGeom prst="rect">
            <a:avLst/>
          </a:prstGeom>
          <a:solidFill>
            <a:schemeClr val="bg1"/>
          </a:solidFill>
          <a:ln w="19050" algn="ctr">
            <a:solidFill>
              <a:srgbClr val="7030A0"/>
            </a:solidFill>
            <a:round/>
            <a:headEnd/>
            <a:tailEnd/>
          </a:ln>
        </p:spPr>
        <p:txBody>
          <a:bodyPr anchor="ctr"/>
          <a:lstStyle/>
          <a:p>
            <a:pPr fontAlgn="base">
              <a:spcBef>
                <a:spcPct val="0"/>
              </a:spcBef>
              <a:spcAft>
                <a:spcPct val="0"/>
              </a:spcAft>
            </a:pPr>
            <a:r>
              <a:rPr lang="en-US" sz="1100" b="1">
                <a:solidFill>
                  <a:srgbClr val="0070C0"/>
                </a:solidFill>
              </a:rPr>
              <a:t>We will focus on innovation facilitating new uses of gas sources</a:t>
            </a:r>
            <a:endParaRPr lang="en-US" sz="1100" b="1">
              <a:solidFill>
                <a:srgbClr val="FF0000"/>
              </a:solidFill>
            </a:endParaRPr>
          </a:p>
        </p:txBody>
      </p:sp>
      <p:sp>
        <p:nvSpPr>
          <p:cNvPr id="111633" name="Rectangle 47"/>
          <p:cNvSpPr>
            <a:spLocks noChangeArrowheads="1"/>
          </p:cNvSpPr>
          <p:nvPr/>
        </p:nvSpPr>
        <p:spPr bwMode="auto">
          <a:xfrm>
            <a:off x="4787900" y="3354388"/>
            <a:ext cx="4197350" cy="722312"/>
          </a:xfrm>
          <a:prstGeom prst="rect">
            <a:avLst/>
          </a:prstGeom>
          <a:solidFill>
            <a:schemeClr val="bg1"/>
          </a:solidFill>
          <a:ln w="19050" algn="ctr">
            <a:solidFill>
              <a:srgbClr val="7030A0"/>
            </a:solidFill>
            <a:round/>
            <a:headEnd/>
            <a:tailEnd/>
          </a:ln>
        </p:spPr>
        <p:txBody>
          <a:bodyPr anchor="ctr"/>
          <a:lstStyle/>
          <a:p>
            <a:pPr fontAlgn="base">
              <a:spcBef>
                <a:spcPct val="0"/>
              </a:spcBef>
              <a:spcAft>
                <a:spcPct val="0"/>
              </a:spcAft>
            </a:pPr>
            <a:r>
              <a:rPr lang="en-US" sz="1100" b="1">
                <a:solidFill>
                  <a:srgbClr val="0070C0"/>
                </a:solidFill>
              </a:rPr>
              <a:t>We will continue to articulate the story for gas, with a focus on the environment whilst providing long term value for money for consumers</a:t>
            </a:r>
          </a:p>
        </p:txBody>
      </p:sp>
      <p:sp>
        <p:nvSpPr>
          <p:cNvPr id="111634" name="Rectangle 52"/>
          <p:cNvSpPr>
            <a:spLocks noChangeArrowheads="1"/>
          </p:cNvSpPr>
          <p:nvPr/>
        </p:nvSpPr>
        <p:spPr bwMode="auto">
          <a:xfrm>
            <a:off x="4827588" y="4221163"/>
            <a:ext cx="4197350" cy="722312"/>
          </a:xfrm>
          <a:prstGeom prst="rect">
            <a:avLst/>
          </a:prstGeom>
          <a:solidFill>
            <a:schemeClr val="bg1"/>
          </a:solidFill>
          <a:ln w="19050" algn="ctr">
            <a:solidFill>
              <a:srgbClr val="7030A0"/>
            </a:solidFill>
            <a:round/>
            <a:headEnd/>
            <a:tailEnd/>
          </a:ln>
        </p:spPr>
        <p:txBody>
          <a:bodyPr anchor="ctr"/>
          <a:lstStyle/>
          <a:p>
            <a:pPr fontAlgn="base">
              <a:spcBef>
                <a:spcPct val="0"/>
              </a:spcBef>
              <a:spcAft>
                <a:spcPct val="0"/>
              </a:spcAft>
            </a:pPr>
            <a:r>
              <a:rPr lang="en-US" sz="1100" b="1">
                <a:solidFill>
                  <a:srgbClr val="0070C0"/>
                </a:solidFill>
              </a:rPr>
              <a:t>We will provide transparency of costs and how money is spent as well as how we are delivering our RIIO targets. </a:t>
            </a:r>
          </a:p>
        </p:txBody>
      </p:sp>
      <p:sp>
        <p:nvSpPr>
          <p:cNvPr id="111635" name="Rectangle 53"/>
          <p:cNvSpPr>
            <a:spLocks noChangeArrowheads="1"/>
          </p:cNvSpPr>
          <p:nvPr/>
        </p:nvSpPr>
        <p:spPr bwMode="auto">
          <a:xfrm>
            <a:off x="4827588" y="5154613"/>
            <a:ext cx="4197350" cy="722312"/>
          </a:xfrm>
          <a:prstGeom prst="rect">
            <a:avLst/>
          </a:prstGeom>
          <a:solidFill>
            <a:schemeClr val="bg1"/>
          </a:solidFill>
          <a:ln w="19050" algn="ctr">
            <a:solidFill>
              <a:srgbClr val="7030A0"/>
            </a:solidFill>
            <a:round/>
            <a:headEnd/>
            <a:tailEnd/>
          </a:ln>
        </p:spPr>
        <p:txBody>
          <a:bodyPr anchor="ctr"/>
          <a:lstStyle/>
          <a:p>
            <a:pPr fontAlgn="base">
              <a:spcBef>
                <a:spcPct val="0"/>
              </a:spcBef>
              <a:spcAft>
                <a:spcPct val="0"/>
              </a:spcAft>
            </a:pPr>
            <a:r>
              <a:rPr lang="en-US" sz="1100" b="1">
                <a:solidFill>
                  <a:srgbClr val="0070C0"/>
                </a:solidFill>
              </a:rPr>
              <a:t>We will focus on our end-to-end processes bringing improvements and efficiencies.</a:t>
            </a:r>
          </a:p>
        </p:txBody>
      </p:sp>
      <p:sp>
        <p:nvSpPr>
          <p:cNvPr id="111636" name="Rectangle 60"/>
          <p:cNvSpPr>
            <a:spLocks noChangeArrowheads="1"/>
          </p:cNvSpPr>
          <p:nvPr/>
        </p:nvSpPr>
        <p:spPr bwMode="auto">
          <a:xfrm>
            <a:off x="4827588" y="6027738"/>
            <a:ext cx="4197350" cy="722312"/>
          </a:xfrm>
          <a:prstGeom prst="rect">
            <a:avLst/>
          </a:prstGeom>
          <a:solidFill>
            <a:schemeClr val="bg1"/>
          </a:solidFill>
          <a:ln w="19050" algn="ctr">
            <a:solidFill>
              <a:srgbClr val="7030A0"/>
            </a:solidFill>
            <a:round/>
            <a:headEnd/>
            <a:tailEnd/>
          </a:ln>
        </p:spPr>
        <p:txBody>
          <a:bodyPr anchor="ctr"/>
          <a:lstStyle/>
          <a:p>
            <a:pPr fontAlgn="base">
              <a:spcBef>
                <a:spcPct val="0"/>
              </a:spcBef>
              <a:spcAft>
                <a:spcPct val="0"/>
              </a:spcAft>
            </a:pPr>
            <a:r>
              <a:rPr lang="en-US" sz="1100" b="1">
                <a:solidFill>
                  <a:srgbClr val="0070C0"/>
                </a:solidFill>
              </a:rPr>
              <a:t>We will work across our supply chain, including smaller organisations, and identify areas for collaboration</a:t>
            </a:r>
            <a:endParaRPr lang="en-US" sz="1100" b="1">
              <a:solidFill>
                <a:srgbClr val="FF0000"/>
              </a:solidFill>
            </a:endParaRPr>
          </a:p>
        </p:txBody>
      </p:sp>
      <p:sp>
        <p:nvSpPr>
          <p:cNvPr id="62" name="TextBox 61"/>
          <p:cNvSpPr txBox="1"/>
          <p:nvPr/>
        </p:nvSpPr>
        <p:spPr>
          <a:xfrm>
            <a:off x="34925" y="2622550"/>
            <a:ext cx="284163" cy="307975"/>
          </a:xfrm>
          <a:prstGeom prst="rect">
            <a:avLst/>
          </a:prstGeom>
          <a:noFill/>
        </p:spPr>
        <p:txBody>
          <a:bodyPr wrap="none">
            <a:spAutoFit/>
          </a:bodyPr>
          <a:lstStyle/>
          <a:p>
            <a:pPr fontAlgn="base">
              <a:spcBef>
                <a:spcPct val="0"/>
              </a:spcBef>
              <a:spcAft>
                <a:spcPct val="0"/>
              </a:spcAft>
              <a:defRPr/>
            </a:pPr>
            <a:r>
              <a:rPr lang="en-GB" sz="1400" b="1" dirty="0">
                <a:solidFill>
                  <a:srgbClr val="000000">
                    <a:lumMod val="50000"/>
                    <a:lumOff val="50000"/>
                  </a:srgbClr>
                </a:solidFill>
              </a:rPr>
              <a:t>2</a:t>
            </a:r>
          </a:p>
        </p:txBody>
      </p:sp>
      <p:sp>
        <p:nvSpPr>
          <p:cNvPr id="63" name="TextBox 62"/>
          <p:cNvSpPr txBox="1"/>
          <p:nvPr/>
        </p:nvSpPr>
        <p:spPr>
          <a:xfrm>
            <a:off x="34925" y="4422775"/>
            <a:ext cx="284163" cy="307975"/>
          </a:xfrm>
          <a:prstGeom prst="rect">
            <a:avLst/>
          </a:prstGeom>
          <a:noFill/>
        </p:spPr>
        <p:txBody>
          <a:bodyPr wrap="none">
            <a:spAutoFit/>
          </a:bodyPr>
          <a:lstStyle/>
          <a:p>
            <a:pPr fontAlgn="base">
              <a:spcBef>
                <a:spcPct val="0"/>
              </a:spcBef>
              <a:spcAft>
                <a:spcPct val="0"/>
              </a:spcAft>
              <a:defRPr/>
            </a:pPr>
            <a:r>
              <a:rPr lang="en-GB" sz="1400" b="1" dirty="0">
                <a:solidFill>
                  <a:srgbClr val="000000">
                    <a:lumMod val="50000"/>
                    <a:lumOff val="50000"/>
                  </a:srgbClr>
                </a:solidFill>
              </a:rPr>
              <a:t>4</a:t>
            </a:r>
          </a:p>
        </p:txBody>
      </p:sp>
      <p:sp>
        <p:nvSpPr>
          <p:cNvPr id="64" name="TextBox 63"/>
          <p:cNvSpPr txBox="1"/>
          <p:nvPr/>
        </p:nvSpPr>
        <p:spPr>
          <a:xfrm>
            <a:off x="34925" y="6223000"/>
            <a:ext cx="284163" cy="307975"/>
          </a:xfrm>
          <a:prstGeom prst="rect">
            <a:avLst/>
          </a:prstGeom>
          <a:noFill/>
        </p:spPr>
        <p:txBody>
          <a:bodyPr wrap="none">
            <a:spAutoFit/>
          </a:bodyPr>
          <a:lstStyle/>
          <a:p>
            <a:pPr fontAlgn="base">
              <a:spcBef>
                <a:spcPct val="0"/>
              </a:spcBef>
              <a:spcAft>
                <a:spcPct val="0"/>
              </a:spcAft>
              <a:defRPr/>
            </a:pPr>
            <a:r>
              <a:rPr lang="en-GB" sz="1400" b="1" dirty="0">
                <a:solidFill>
                  <a:srgbClr val="000000">
                    <a:lumMod val="50000"/>
                    <a:lumOff val="50000"/>
                  </a:srgbClr>
                </a:solidFill>
              </a:rPr>
              <a:t>6</a:t>
            </a:r>
          </a:p>
        </p:txBody>
      </p:sp>
      <p:sp>
        <p:nvSpPr>
          <p:cNvPr id="65" name="TextBox 64"/>
          <p:cNvSpPr txBox="1"/>
          <p:nvPr/>
        </p:nvSpPr>
        <p:spPr>
          <a:xfrm>
            <a:off x="4538663" y="1760538"/>
            <a:ext cx="284162" cy="307975"/>
          </a:xfrm>
          <a:prstGeom prst="rect">
            <a:avLst/>
          </a:prstGeom>
          <a:noFill/>
        </p:spPr>
        <p:txBody>
          <a:bodyPr wrap="none">
            <a:spAutoFit/>
          </a:bodyPr>
          <a:lstStyle/>
          <a:p>
            <a:pPr fontAlgn="base">
              <a:spcBef>
                <a:spcPct val="0"/>
              </a:spcBef>
              <a:spcAft>
                <a:spcPct val="0"/>
              </a:spcAft>
              <a:defRPr/>
            </a:pPr>
            <a:r>
              <a:rPr lang="en-GB" sz="1400" b="1" dirty="0">
                <a:solidFill>
                  <a:srgbClr val="000000">
                    <a:lumMod val="50000"/>
                    <a:lumOff val="50000"/>
                  </a:srgbClr>
                </a:solidFill>
              </a:rPr>
              <a:t>7</a:t>
            </a:r>
          </a:p>
        </p:txBody>
      </p:sp>
      <p:sp>
        <p:nvSpPr>
          <p:cNvPr id="66" name="TextBox 65"/>
          <p:cNvSpPr txBox="1"/>
          <p:nvPr/>
        </p:nvSpPr>
        <p:spPr>
          <a:xfrm>
            <a:off x="4538663" y="3560763"/>
            <a:ext cx="284162" cy="307975"/>
          </a:xfrm>
          <a:prstGeom prst="rect">
            <a:avLst/>
          </a:prstGeom>
          <a:noFill/>
        </p:spPr>
        <p:txBody>
          <a:bodyPr wrap="none">
            <a:spAutoFit/>
          </a:bodyPr>
          <a:lstStyle/>
          <a:p>
            <a:pPr fontAlgn="base">
              <a:spcBef>
                <a:spcPct val="0"/>
              </a:spcBef>
              <a:spcAft>
                <a:spcPct val="0"/>
              </a:spcAft>
              <a:defRPr/>
            </a:pPr>
            <a:r>
              <a:rPr lang="en-GB" sz="1400" b="1" dirty="0">
                <a:solidFill>
                  <a:srgbClr val="000000">
                    <a:lumMod val="50000"/>
                    <a:lumOff val="50000"/>
                  </a:srgbClr>
                </a:solidFill>
              </a:rPr>
              <a:t>9</a:t>
            </a:r>
          </a:p>
        </p:txBody>
      </p:sp>
      <p:sp>
        <p:nvSpPr>
          <p:cNvPr id="67" name="TextBox 66"/>
          <p:cNvSpPr txBox="1"/>
          <p:nvPr/>
        </p:nvSpPr>
        <p:spPr>
          <a:xfrm>
            <a:off x="4500563" y="5360988"/>
            <a:ext cx="369887" cy="307975"/>
          </a:xfrm>
          <a:prstGeom prst="rect">
            <a:avLst/>
          </a:prstGeom>
          <a:noFill/>
        </p:spPr>
        <p:txBody>
          <a:bodyPr wrap="none">
            <a:spAutoFit/>
          </a:bodyPr>
          <a:lstStyle/>
          <a:p>
            <a:pPr fontAlgn="base">
              <a:spcBef>
                <a:spcPct val="0"/>
              </a:spcBef>
              <a:spcAft>
                <a:spcPct val="0"/>
              </a:spcAft>
              <a:defRPr/>
            </a:pPr>
            <a:r>
              <a:rPr lang="en-GB" sz="1400" b="1" dirty="0">
                <a:solidFill>
                  <a:srgbClr val="000000">
                    <a:lumMod val="50000"/>
                    <a:lumOff val="50000"/>
                  </a:srgbClr>
                </a:solidFill>
              </a:rPr>
              <a:t>11</a:t>
            </a:r>
          </a:p>
        </p:txBody>
      </p:sp>
      <p:sp>
        <p:nvSpPr>
          <p:cNvPr id="68" name="TextBox 67"/>
          <p:cNvSpPr txBox="1"/>
          <p:nvPr/>
        </p:nvSpPr>
        <p:spPr>
          <a:xfrm>
            <a:off x="4576763" y="2622550"/>
            <a:ext cx="282575" cy="306388"/>
          </a:xfrm>
          <a:prstGeom prst="rect">
            <a:avLst/>
          </a:prstGeom>
          <a:noFill/>
        </p:spPr>
        <p:txBody>
          <a:bodyPr wrap="none">
            <a:spAutoFit/>
          </a:bodyPr>
          <a:lstStyle/>
          <a:p>
            <a:pPr fontAlgn="base">
              <a:spcBef>
                <a:spcPct val="0"/>
              </a:spcBef>
              <a:spcAft>
                <a:spcPct val="0"/>
              </a:spcAft>
              <a:defRPr/>
            </a:pPr>
            <a:r>
              <a:rPr lang="en-GB" sz="1400" b="1" dirty="0">
                <a:solidFill>
                  <a:srgbClr val="000000">
                    <a:lumMod val="50000"/>
                    <a:lumOff val="50000"/>
                  </a:srgbClr>
                </a:solidFill>
              </a:rPr>
              <a:t>8</a:t>
            </a:r>
          </a:p>
        </p:txBody>
      </p:sp>
      <p:sp>
        <p:nvSpPr>
          <p:cNvPr id="69" name="TextBox 68"/>
          <p:cNvSpPr txBox="1"/>
          <p:nvPr/>
        </p:nvSpPr>
        <p:spPr>
          <a:xfrm>
            <a:off x="4500563" y="4421188"/>
            <a:ext cx="382587" cy="307975"/>
          </a:xfrm>
          <a:prstGeom prst="rect">
            <a:avLst/>
          </a:prstGeom>
          <a:noFill/>
        </p:spPr>
        <p:txBody>
          <a:bodyPr wrap="none">
            <a:spAutoFit/>
          </a:bodyPr>
          <a:lstStyle/>
          <a:p>
            <a:pPr fontAlgn="base">
              <a:spcBef>
                <a:spcPct val="0"/>
              </a:spcBef>
              <a:spcAft>
                <a:spcPct val="0"/>
              </a:spcAft>
              <a:defRPr/>
            </a:pPr>
            <a:r>
              <a:rPr lang="en-GB" sz="1400" b="1" dirty="0">
                <a:solidFill>
                  <a:srgbClr val="000000">
                    <a:lumMod val="50000"/>
                    <a:lumOff val="50000"/>
                  </a:srgbClr>
                </a:solidFill>
              </a:rPr>
              <a:t>10</a:t>
            </a:r>
          </a:p>
        </p:txBody>
      </p:sp>
      <p:sp>
        <p:nvSpPr>
          <p:cNvPr id="70" name="TextBox 69"/>
          <p:cNvSpPr txBox="1"/>
          <p:nvPr/>
        </p:nvSpPr>
        <p:spPr>
          <a:xfrm>
            <a:off x="4500563" y="6223000"/>
            <a:ext cx="382587" cy="306388"/>
          </a:xfrm>
          <a:prstGeom prst="rect">
            <a:avLst/>
          </a:prstGeom>
          <a:noFill/>
        </p:spPr>
        <p:txBody>
          <a:bodyPr wrap="none">
            <a:spAutoFit/>
          </a:bodyPr>
          <a:lstStyle/>
          <a:p>
            <a:pPr fontAlgn="base">
              <a:spcBef>
                <a:spcPct val="0"/>
              </a:spcBef>
              <a:spcAft>
                <a:spcPct val="0"/>
              </a:spcAft>
              <a:defRPr/>
            </a:pPr>
            <a:r>
              <a:rPr lang="en-GB" sz="1400" b="1" dirty="0">
                <a:solidFill>
                  <a:srgbClr val="000000">
                    <a:lumMod val="50000"/>
                    <a:lumOff val="50000"/>
                  </a:srgbClr>
                </a:solidFill>
              </a:rPr>
              <a:t>12</a:t>
            </a:r>
          </a:p>
        </p:txBody>
      </p:sp>
    </p:spTree>
    <p:extLst>
      <p:ext uri="{BB962C8B-B14F-4D97-AF65-F5344CB8AC3E}">
        <p14:creationId xmlns:p14="http://schemas.microsoft.com/office/powerpoint/2010/main" val="2175901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6588" y="1539875"/>
            <a:ext cx="199707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595" name="Slide Number Placeholder 6"/>
          <p:cNvSpPr>
            <a:spLocks noGrp="1"/>
          </p:cNvSpPr>
          <p:nvPr>
            <p:ph type="sldNum" sz="quarter" idx="12"/>
          </p:nvPr>
        </p:nvSpPr>
        <p:spPr>
          <a:xfrm>
            <a:off x="8166100" y="6381750"/>
            <a:ext cx="749300"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fld id="{A5AE898F-6A9B-4FD7-B996-35D88929D30B}" type="slidenum">
              <a:rPr lang="en-US" sz="1200" smtClean="0"/>
              <a:pPr eaLnBrk="1" hangingPunct="1"/>
              <a:t>16</a:t>
            </a:fld>
            <a:endParaRPr lang="en-US" sz="1200" smtClean="0"/>
          </a:p>
        </p:txBody>
      </p:sp>
      <p:sp>
        <p:nvSpPr>
          <p:cNvPr id="110596" name="Rectangle 3"/>
          <p:cNvSpPr>
            <a:spLocks noGrp="1" noChangeArrowheads="1"/>
          </p:cNvSpPr>
          <p:nvPr>
            <p:ph type="title"/>
          </p:nvPr>
        </p:nvSpPr>
        <p:spPr>
          <a:xfrm>
            <a:off x="555625" y="457200"/>
            <a:ext cx="8093075" cy="1384300"/>
          </a:xfrm>
        </p:spPr>
        <p:txBody>
          <a:bodyPr/>
          <a:lstStyle/>
          <a:p>
            <a:pPr eaLnBrk="1" hangingPunct="1"/>
            <a:r>
              <a:rPr lang="en-GB" smtClean="0"/>
              <a:t/>
            </a:r>
            <a:br>
              <a:rPr lang="en-GB" smtClean="0"/>
            </a:br>
            <a:r>
              <a:rPr lang="en-GB" smtClean="0"/>
              <a:t>Our new stakeholder commitments - 2014/15</a:t>
            </a:r>
            <a:r>
              <a:rPr lang="en-GB" sz="3600" smtClean="0"/>
              <a:t/>
            </a:r>
            <a:br>
              <a:rPr lang="en-GB" sz="3600" smtClean="0"/>
            </a:br>
            <a:endParaRPr lang="en-GB" smtClean="0"/>
          </a:p>
        </p:txBody>
      </p:sp>
      <p:sp>
        <p:nvSpPr>
          <p:cNvPr id="110597" name="Rectangle 4"/>
          <p:cNvSpPr>
            <a:spLocks noGrp="1" noChangeArrowheads="1"/>
          </p:cNvSpPr>
          <p:nvPr>
            <p:ph type="body" sz="half" idx="1"/>
          </p:nvPr>
        </p:nvSpPr>
        <p:spPr/>
        <p:txBody>
          <a:bodyPr/>
          <a:lstStyle/>
          <a:p>
            <a:pPr>
              <a:buFont typeface="Wingdings 2" pitchFamily="18" charset="2"/>
              <a:buNone/>
            </a:pPr>
            <a:endParaRPr lang="en-GB" sz="2400" b="1" smtClean="0"/>
          </a:p>
          <a:p>
            <a:endParaRPr lang="en-GB" sz="2400" smtClean="0"/>
          </a:p>
        </p:txBody>
      </p:sp>
      <p:sp>
        <p:nvSpPr>
          <p:cNvPr id="33798" name="Rectangle 3"/>
          <p:cNvSpPr txBox="1">
            <a:spLocks noChangeArrowheads="1"/>
          </p:cNvSpPr>
          <p:nvPr/>
        </p:nvSpPr>
        <p:spPr bwMode="auto">
          <a:xfrm>
            <a:off x="5556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fontAlgn="base">
              <a:spcBef>
                <a:spcPct val="0"/>
              </a:spcBef>
              <a:spcAft>
                <a:spcPct val="50000"/>
              </a:spcAft>
              <a:buClr>
                <a:srgbClr val="0079C1"/>
              </a:buClr>
              <a:buFont typeface="Wingdings 2" pitchFamily="18" charset="2"/>
              <a:buChar char="¾"/>
              <a:defRPr/>
            </a:pPr>
            <a:r>
              <a:rPr lang="en-GB" sz="2400" b="0" dirty="0" smtClean="0">
                <a:solidFill>
                  <a:srgbClr val="000000"/>
                </a:solidFill>
              </a:rPr>
              <a:t>Published April 2014</a:t>
            </a:r>
          </a:p>
          <a:p>
            <a:pPr fontAlgn="base">
              <a:spcBef>
                <a:spcPct val="0"/>
              </a:spcBef>
              <a:spcAft>
                <a:spcPct val="50000"/>
              </a:spcAft>
              <a:buClr>
                <a:srgbClr val="0079C1"/>
              </a:buClr>
              <a:buFont typeface="Wingdings 2" pitchFamily="18" charset="2"/>
              <a:buChar char="¾"/>
              <a:defRPr/>
            </a:pPr>
            <a:r>
              <a:rPr lang="en-GB" sz="2400" b="0" dirty="0" smtClean="0">
                <a:solidFill>
                  <a:srgbClr val="000000"/>
                </a:solidFill>
              </a:rPr>
              <a:t>Based on feedback</a:t>
            </a:r>
          </a:p>
          <a:p>
            <a:pPr fontAlgn="base">
              <a:spcBef>
                <a:spcPct val="0"/>
              </a:spcBef>
              <a:spcAft>
                <a:spcPct val="50000"/>
              </a:spcAft>
              <a:buClr>
                <a:srgbClr val="0079C1"/>
              </a:buClr>
              <a:buFont typeface="Wingdings 2" pitchFamily="18" charset="2"/>
              <a:buChar char="¾"/>
              <a:defRPr/>
            </a:pPr>
            <a:r>
              <a:rPr lang="en-GB" sz="2400" b="0" dirty="0" smtClean="0">
                <a:solidFill>
                  <a:srgbClr val="000000"/>
                </a:solidFill>
              </a:rPr>
              <a:t>Five key priorities – mapped to </a:t>
            </a:r>
          </a:p>
          <a:p>
            <a:pPr marL="0" indent="0" fontAlgn="base">
              <a:spcBef>
                <a:spcPct val="0"/>
              </a:spcBef>
              <a:spcAft>
                <a:spcPct val="50000"/>
              </a:spcAft>
              <a:buClr>
                <a:srgbClr val="0079C1"/>
              </a:buClr>
              <a:defRPr/>
            </a:pPr>
            <a:r>
              <a:rPr lang="en-GB" sz="2400" b="0" dirty="0" smtClean="0">
                <a:solidFill>
                  <a:srgbClr val="000000"/>
                </a:solidFill>
              </a:rPr>
              <a:t>    key outcomes to be achieved</a:t>
            </a:r>
          </a:p>
          <a:p>
            <a:pPr fontAlgn="base">
              <a:spcBef>
                <a:spcPct val="0"/>
              </a:spcBef>
              <a:spcAft>
                <a:spcPct val="50000"/>
              </a:spcAft>
              <a:buClr>
                <a:srgbClr val="0079C1"/>
              </a:buClr>
              <a:buFont typeface="Wingdings 2" pitchFamily="18" charset="2"/>
              <a:buChar char="¾"/>
              <a:defRPr/>
            </a:pPr>
            <a:r>
              <a:rPr lang="en-GB" sz="2400" b="0" dirty="0" smtClean="0">
                <a:solidFill>
                  <a:srgbClr val="000000"/>
                </a:solidFill>
              </a:rPr>
              <a:t>We will provide updates through </a:t>
            </a:r>
          </a:p>
          <a:p>
            <a:pPr marL="0" indent="0" fontAlgn="base">
              <a:spcBef>
                <a:spcPct val="0"/>
              </a:spcBef>
              <a:spcAft>
                <a:spcPct val="50000"/>
              </a:spcAft>
              <a:buClr>
                <a:srgbClr val="0079C1"/>
              </a:buClr>
              <a:defRPr/>
            </a:pPr>
            <a:r>
              <a:rPr lang="en-GB" sz="2400" b="0" dirty="0" smtClean="0">
                <a:solidFill>
                  <a:srgbClr val="000000"/>
                </a:solidFill>
              </a:rPr>
              <a:t>    the year and report in November</a:t>
            </a:r>
          </a:p>
          <a:p>
            <a:pPr marL="0" indent="0" fontAlgn="base">
              <a:spcBef>
                <a:spcPct val="0"/>
              </a:spcBef>
              <a:spcAft>
                <a:spcPct val="50000"/>
              </a:spcAft>
              <a:buClr>
                <a:srgbClr val="0079C1"/>
              </a:buClr>
              <a:defRPr/>
            </a:pPr>
            <a:endParaRPr lang="en-GB" sz="1600" b="0" dirty="0" smtClean="0">
              <a:solidFill>
                <a:srgbClr val="000000"/>
              </a:solidFill>
            </a:endParaRPr>
          </a:p>
          <a:p>
            <a:pPr fontAlgn="base">
              <a:spcBef>
                <a:spcPct val="0"/>
              </a:spcBef>
              <a:spcAft>
                <a:spcPct val="50000"/>
              </a:spcAft>
              <a:buClr>
                <a:srgbClr val="0079C1"/>
              </a:buClr>
              <a:buFont typeface="Wingdings 2" pitchFamily="18" charset="2"/>
              <a:buChar char="¾"/>
              <a:defRPr/>
            </a:pPr>
            <a:r>
              <a:rPr lang="en-GB" sz="2400" b="0" dirty="0" smtClean="0">
                <a:solidFill>
                  <a:srgbClr val="000000"/>
                </a:solidFill>
              </a:rPr>
              <a:t>Let us know your thoughts, we </a:t>
            </a:r>
          </a:p>
          <a:p>
            <a:pPr marL="0" indent="0" fontAlgn="base">
              <a:spcBef>
                <a:spcPct val="0"/>
              </a:spcBef>
              <a:spcAft>
                <a:spcPct val="50000"/>
              </a:spcAft>
              <a:buClr>
                <a:srgbClr val="0079C1"/>
              </a:buClr>
              <a:defRPr/>
            </a:pPr>
            <a:r>
              <a:rPr lang="en-GB" sz="2400" b="0" dirty="0" smtClean="0">
                <a:solidFill>
                  <a:srgbClr val="000000"/>
                </a:solidFill>
              </a:rPr>
              <a:t>    want to hear from you at any time</a:t>
            </a:r>
          </a:p>
          <a:p>
            <a:pPr marL="0" indent="0" fontAlgn="base">
              <a:spcBef>
                <a:spcPct val="0"/>
              </a:spcBef>
              <a:spcAft>
                <a:spcPct val="50000"/>
              </a:spcAft>
              <a:buClr>
                <a:srgbClr val="0079C1"/>
              </a:buClr>
              <a:defRPr/>
            </a:pPr>
            <a:r>
              <a:rPr lang="en-GB" sz="2400" b="0" dirty="0" smtClean="0">
                <a:solidFill>
                  <a:srgbClr val="000000"/>
                </a:solidFill>
                <a:hlinkClick r:id="rId4"/>
              </a:rPr>
              <a:t>www.talkingnetworksngd.com</a:t>
            </a:r>
            <a:endParaRPr lang="en-GB" sz="2400" b="0" dirty="0" smtClean="0">
              <a:solidFill>
                <a:srgbClr val="000000"/>
              </a:solidFill>
            </a:endParaRPr>
          </a:p>
          <a:p>
            <a:pPr marL="0" indent="0" fontAlgn="base">
              <a:spcBef>
                <a:spcPct val="0"/>
              </a:spcBef>
              <a:spcAft>
                <a:spcPct val="50000"/>
              </a:spcAft>
              <a:buClr>
                <a:srgbClr val="0079C1"/>
              </a:buClr>
              <a:defRPr/>
            </a:pPr>
            <a:endParaRPr lang="en-GB" sz="2400" b="0" dirty="0" smtClean="0">
              <a:solidFill>
                <a:srgbClr val="000000"/>
              </a:solidFill>
            </a:endParaRPr>
          </a:p>
        </p:txBody>
      </p:sp>
      <p:pic>
        <p:nvPicPr>
          <p:cNvPr id="110599"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5100" y="5060950"/>
            <a:ext cx="19431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4288" y="2636912"/>
            <a:ext cx="1937150"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438206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ctrTitle"/>
          </p:nvPr>
        </p:nvSpPr>
        <p:spPr>
          <a:xfrm>
            <a:off x="593725" y="1338263"/>
            <a:ext cx="8043863" cy="522287"/>
          </a:xfrm>
        </p:spPr>
        <p:txBody>
          <a:bodyPr/>
          <a:lstStyle/>
          <a:p>
            <a:pPr eaLnBrk="1" hangingPunct="1"/>
            <a:r>
              <a:rPr lang="en-US" smtClean="0"/>
              <a:t>Overview for the day</a:t>
            </a:r>
          </a:p>
        </p:txBody>
      </p:sp>
      <p:sp>
        <p:nvSpPr>
          <p:cNvPr id="112643" name="Rectangle 3"/>
          <p:cNvSpPr>
            <a:spLocks noGrp="1" noChangeArrowheads="1"/>
          </p:cNvSpPr>
          <p:nvPr>
            <p:ph type="subTitle" idx="1"/>
          </p:nvPr>
        </p:nvSpPr>
        <p:spPr/>
        <p:txBody>
          <a:bodyPr/>
          <a:lstStyle/>
          <a:p>
            <a:r>
              <a:rPr lang="en-US" smtClean="0"/>
              <a:t> </a:t>
            </a:r>
          </a:p>
        </p:txBody>
      </p:sp>
      <p:pic>
        <p:nvPicPr>
          <p:cNvPr id="112644" name="Picture 4" descr="NG_LIBRARY_US_D5-406_T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5" name="Picture 5" descr="NG_LIBRARY_US_D4-226_T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6" name="Picture 6" descr="SI0443 XA1H8825_1"/>
          <p:cNvPicPr>
            <a:picLocks noChangeAspect="1" noChangeArrowheads="1"/>
          </p:cNvPicPr>
          <p:nvPr/>
        </p:nvPicPr>
        <p:blipFill>
          <a:blip r:embed="rId5" cstate="print">
            <a:extLst>
              <a:ext uri="{28A0092B-C50C-407E-A947-70E740481C1C}">
                <a14:useLocalDpi xmlns:a14="http://schemas.microsoft.com/office/drawing/2010/main" val="0"/>
              </a:ext>
            </a:extLst>
          </a:blip>
          <a:srcRect l="4347" r="13043" b="2174"/>
          <a:stretch>
            <a:fillRect/>
          </a:stretch>
        </p:blipFill>
        <p:spPr bwMode="auto">
          <a:xfrm>
            <a:off x="54864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7" name="Text Box 7"/>
          <p:cNvSpPr txBox="1">
            <a:spLocks noChangeArrowheads="1"/>
          </p:cNvSpPr>
          <p:nvPr/>
        </p:nvSpPr>
        <p:spPr bwMode="auto">
          <a:xfrm>
            <a:off x="822325" y="65088"/>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pPr>
            <a:endParaRPr lang="en-US"/>
          </a:p>
        </p:txBody>
      </p:sp>
      <p:pic>
        <p:nvPicPr>
          <p:cNvPr id="11264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971800"/>
            <a:ext cx="21717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9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fld id="{87E77C16-8D9C-43DB-B87F-2269C7F781B0}" type="slidenum">
              <a:rPr lang="en-US" sz="1200" smtClean="0"/>
              <a:pPr eaLnBrk="1" hangingPunct="1"/>
              <a:t>18</a:t>
            </a:fld>
            <a:endParaRPr lang="en-US" sz="1200" smtClean="0"/>
          </a:p>
        </p:txBody>
      </p:sp>
      <p:sp>
        <p:nvSpPr>
          <p:cNvPr id="113667" name="Rectangle 2"/>
          <p:cNvSpPr>
            <a:spLocks noGrp="1" noChangeArrowheads="1"/>
          </p:cNvSpPr>
          <p:nvPr>
            <p:ph type="title"/>
          </p:nvPr>
        </p:nvSpPr>
        <p:spPr/>
        <p:txBody>
          <a:bodyPr/>
          <a:lstStyle/>
          <a:p>
            <a:pPr eaLnBrk="1" hangingPunct="1"/>
            <a:r>
              <a:rPr lang="en-GB" dirty="0" smtClean="0"/>
              <a:t>Overview for today</a:t>
            </a:r>
          </a:p>
        </p:txBody>
      </p:sp>
      <p:sp>
        <p:nvSpPr>
          <p:cNvPr id="35844" name="Rectangle 3"/>
          <p:cNvSpPr>
            <a:spLocks noGrp="1" noChangeArrowheads="1"/>
          </p:cNvSpPr>
          <p:nvPr>
            <p:ph type="body" idx="1"/>
          </p:nvPr>
        </p:nvSpPr>
        <p:spPr/>
        <p:txBody>
          <a:bodyPr/>
          <a:lstStyle/>
          <a:p>
            <a:pPr marL="0" indent="0">
              <a:buFont typeface="Wingdings 2" pitchFamily="18" charset="2"/>
              <a:buNone/>
              <a:defRPr/>
            </a:pPr>
            <a:r>
              <a:rPr lang="en-GB" dirty="0" smtClean="0"/>
              <a:t>Today is an opportunity to meet our people.  You will see:</a:t>
            </a:r>
          </a:p>
          <a:p>
            <a:pPr>
              <a:defRPr/>
            </a:pPr>
            <a:r>
              <a:rPr lang="en-GB" dirty="0" smtClean="0"/>
              <a:t>how gas is transported around our distribution networks  by our Distribution Network Control Centre;</a:t>
            </a:r>
          </a:p>
          <a:p>
            <a:pPr>
              <a:defRPr/>
            </a:pPr>
            <a:r>
              <a:rPr lang="en-GB" dirty="0" smtClean="0"/>
              <a:t>how we model use of gas around our network by our Network Strategy team;</a:t>
            </a:r>
          </a:p>
          <a:p>
            <a:pPr>
              <a:defRPr/>
            </a:pPr>
            <a:r>
              <a:rPr lang="en-GB" dirty="0" smtClean="0"/>
              <a:t>how our Customer Centre manages calls, enquiries and complaints; and</a:t>
            </a:r>
          </a:p>
          <a:p>
            <a:pPr>
              <a:defRPr/>
            </a:pPr>
            <a:r>
              <a:rPr lang="en-GB" dirty="0" smtClean="0"/>
              <a:t>how we plan our resources and dispatch our field operatives to attend site</a:t>
            </a:r>
          </a:p>
        </p:txBody>
      </p:sp>
    </p:spTree>
    <p:extLst>
      <p:ext uri="{BB962C8B-B14F-4D97-AF65-F5344CB8AC3E}">
        <p14:creationId xmlns:p14="http://schemas.microsoft.com/office/powerpoint/2010/main" val="377158068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9C1"/>
        </a:solidFill>
        <a:effectLst/>
      </p:bgPr>
    </p:bg>
    <p:spTree>
      <p:nvGrpSpPr>
        <p:cNvPr id="1" name=""/>
        <p:cNvGrpSpPr/>
        <p:nvPr/>
      </p:nvGrpSpPr>
      <p:grpSpPr>
        <a:xfrm>
          <a:off x="0" y="0"/>
          <a:ext cx="0" cy="0"/>
          <a:chOff x="0" y="0"/>
          <a:chExt cx="0" cy="0"/>
        </a:xfrm>
      </p:grpSpPr>
      <p:sp>
        <p:nvSpPr>
          <p:cNvPr id="11469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fld id="{ABF66CE1-C7EC-418E-AD3D-3B39758D0D76}" type="slidenum">
              <a:rPr lang="en-US" sz="1200" smtClean="0"/>
              <a:pPr eaLnBrk="1" hangingPunct="1"/>
              <a:t>19</a:t>
            </a:fld>
            <a:endParaRPr lang="en-US" sz="1200" smtClean="0"/>
          </a:p>
        </p:txBody>
      </p:sp>
      <p:sp>
        <p:nvSpPr>
          <p:cNvPr id="114691" name="Rectangle 2"/>
          <p:cNvSpPr>
            <a:spLocks noGrp="1" noChangeArrowheads="1"/>
          </p:cNvSpPr>
          <p:nvPr>
            <p:ph type="ctrTitle" idx="4294967295"/>
          </p:nvPr>
        </p:nvSpPr>
        <p:spPr>
          <a:xfrm>
            <a:off x="0" y="441325"/>
            <a:ext cx="9144000" cy="1190625"/>
          </a:xfrm>
        </p:spPr>
        <p:txBody>
          <a:bodyPr/>
          <a:lstStyle/>
          <a:p>
            <a:pPr algn="ctr" eaLnBrk="1" hangingPunct="1"/>
            <a:r>
              <a:rPr lang="en-GB" sz="3600" smtClean="0">
                <a:solidFill>
                  <a:schemeClr val="bg1"/>
                </a:solidFill>
              </a:rPr>
              <a:t>Distribution Network Control Centre Overview 2014</a:t>
            </a:r>
          </a:p>
        </p:txBody>
      </p:sp>
      <p:grpSp>
        <p:nvGrpSpPr>
          <p:cNvPr id="2" name="Group 3"/>
          <p:cNvGrpSpPr>
            <a:grpSpLocks/>
          </p:cNvGrpSpPr>
          <p:nvPr/>
        </p:nvGrpSpPr>
        <p:grpSpPr bwMode="auto">
          <a:xfrm>
            <a:off x="331788" y="1582738"/>
            <a:ext cx="8437562" cy="5051425"/>
            <a:chOff x="216" y="936"/>
            <a:chExt cx="5184" cy="3184"/>
          </a:xfrm>
        </p:grpSpPr>
        <p:pic>
          <p:nvPicPr>
            <p:cNvPr id="114693" name="Picture 4" descr="Shift%20Control%20Manager%20Andy%20Co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 y="936"/>
              <a:ext cx="3168"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4" name="Picture 5" descr="Shift%20Control%20Engineer%20Chris%20Sarg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 y="2160"/>
              <a:ext cx="3168"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5" name="Picture 6" descr="Opening%20Present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0" y="936"/>
              <a:ext cx="2160" cy="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6" name="Picture 7" descr="Presentation%20for%20office%20desig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 y="2786"/>
              <a:ext cx="2160" cy="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99169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Safety Moment Mobile Phones  </a:t>
            </a:r>
            <a:endParaRPr lang="en-GB" dirty="0"/>
          </a:p>
        </p:txBody>
      </p:sp>
      <p:sp>
        <p:nvSpPr>
          <p:cNvPr id="3" name="Content Placeholder 2"/>
          <p:cNvSpPr>
            <a:spLocks noGrp="1"/>
          </p:cNvSpPr>
          <p:nvPr>
            <p:ph idx="1"/>
          </p:nvPr>
        </p:nvSpPr>
        <p:spPr/>
        <p:txBody>
          <a:bodyPr/>
          <a:lstStyle/>
          <a:p>
            <a:r>
              <a:rPr lang="en-US" dirty="0"/>
              <a:t>Safety is paramount at National </a:t>
            </a:r>
            <a:r>
              <a:rPr lang="en-US" dirty="0" smtClean="0"/>
              <a:t>Grid, </a:t>
            </a:r>
            <a:r>
              <a:rPr lang="en-US" dirty="0"/>
              <a:t>Our vision is “Zero Injuries Every Day.” Don’t look away – we have </a:t>
            </a:r>
            <a:r>
              <a:rPr lang="en-US" dirty="0" smtClean="0"/>
              <a:t>a </a:t>
            </a:r>
            <a:r>
              <a:rPr lang="en-US" u="sng" dirty="0" smtClean="0"/>
              <a:t>collective</a:t>
            </a:r>
            <a:r>
              <a:rPr lang="en-US" dirty="0" smtClean="0"/>
              <a:t> </a:t>
            </a:r>
            <a:r>
              <a:rPr lang="en-US" dirty="0"/>
              <a:t>responsibility to address any unsafe acts we may see. </a:t>
            </a:r>
            <a:endParaRPr lang="en-US" dirty="0" smtClean="0"/>
          </a:p>
          <a:p>
            <a:r>
              <a:rPr lang="en-US" dirty="0" smtClean="0"/>
              <a:t>Also, it’s </a:t>
            </a:r>
            <a:r>
              <a:rPr lang="en-US" dirty="0"/>
              <a:t>our individual responsibility to our families and loved ones to </a:t>
            </a:r>
            <a:r>
              <a:rPr lang="en-US" dirty="0" smtClean="0"/>
              <a:t>keep ourselves </a:t>
            </a:r>
            <a:r>
              <a:rPr lang="en-US" dirty="0"/>
              <a:t>safe. It makes sense – by keeping ourselves injury free </a:t>
            </a:r>
            <a:r>
              <a:rPr lang="en-US" dirty="0" smtClean="0"/>
              <a:t>we can </a:t>
            </a:r>
            <a:r>
              <a:rPr lang="en-US" dirty="0"/>
              <a:t>all go home in good shape and enjoy our lives outside work</a:t>
            </a:r>
            <a:r>
              <a:rPr lang="en-US" dirty="0" smtClean="0"/>
              <a:t>.</a:t>
            </a:r>
          </a:p>
          <a:p>
            <a:r>
              <a:rPr lang="en-US" dirty="0" smtClean="0"/>
              <a:t>We would like to share this safety moment with you.</a:t>
            </a:r>
          </a:p>
          <a:p>
            <a:r>
              <a:rPr lang="en-US" dirty="0"/>
              <a:t>http://www.youtube.com/watch?v=Tlxjng8h3Tc</a:t>
            </a:r>
            <a:endParaRPr lang="en-US" dirty="0" smtClean="0"/>
          </a:p>
          <a:p>
            <a:endParaRPr lang="en-GB" dirty="0"/>
          </a:p>
        </p:txBody>
      </p:sp>
      <p:sp>
        <p:nvSpPr>
          <p:cNvPr id="4" name="Slide Number Placeholder 3"/>
          <p:cNvSpPr>
            <a:spLocks noGrp="1"/>
          </p:cNvSpPr>
          <p:nvPr>
            <p:ph type="sldNum" sz="quarter" idx="12"/>
          </p:nvPr>
        </p:nvSpPr>
        <p:spPr/>
        <p:txBody>
          <a:bodyPr/>
          <a:lstStyle/>
          <a:p>
            <a:pPr>
              <a:defRPr/>
            </a:pPr>
            <a:fld id="{147C9F6D-9464-457D-8287-DE14832946FA}" type="slidenum">
              <a:rPr lang="en-US" smtClean="0"/>
              <a:pPr>
                <a:defRPr/>
              </a:pPr>
              <a:t>2</a:t>
            </a:fld>
            <a:endParaRPr lang="en-US" dirty="0"/>
          </a:p>
        </p:txBody>
      </p:sp>
    </p:spTree>
    <p:extLst>
      <p:ext uri="{BB962C8B-B14F-4D97-AF65-F5344CB8AC3E}">
        <p14:creationId xmlns:p14="http://schemas.microsoft.com/office/powerpoint/2010/main" val="3542072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fld id="{F5D4685C-F68E-466F-9AA7-F0794A1E334A}" type="slidenum">
              <a:rPr lang="en-US" sz="1200" smtClean="0"/>
              <a:pPr eaLnBrk="1" hangingPunct="1"/>
              <a:t>20</a:t>
            </a:fld>
            <a:endParaRPr lang="en-US" sz="1200" smtClean="0"/>
          </a:p>
        </p:txBody>
      </p:sp>
      <p:sp>
        <p:nvSpPr>
          <p:cNvPr id="115715" name="Rectangle 2"/>
          <p:cNvSpPr>
            <a:spLocks noGrp="1" noChangeArrowheads="1"/>
          </p:cNvSpPr>
          <p:nvPr>
            <p:ph type="title"/>
          </p:nvPr>
        </p:nvSpPr>
        <p:spPr>
          <a:xfrm>
            <a:off x="706438" y="711200"/>
            <a:ext cx="6772275" cy="519113"/>
          </a:xfrm>
          <a:noFill/>
        </p:spPr>
        <p:txBody>
          <a:bodyPr lIns="91406" tIns="45702" rIns="91406" bIns="45702"/>
          <a:lstStyle/>
          <a:p>
            <a:pPr eaLnBrk="1" hangingPunct="1"/>
            <a:r>
              <a:rPr lang="en-GB" smtClean="0"/>
              <a:t>Gas Transportation &amp; Distribution</a:t>
            </a:r>
          </a:p>
        </p:txBody>
      </p:sp>
      <p:sp>
        <p:nvSpPr>
          <p:cNvPr id="587779" name="Rectangle 3"/>
          <p:cNvSpPr>
            <a:spLocks noGrp="1" noChangeArrowheads="1"/>
          </p:cNvSpPr>
          <p:nvPr>
            <p:ph type="body" sz="half" idx="1"/>
          </p:nvPr>
        </p:nvSpPr>
        <p:spPr>
          <a:xfrm>
            <a:off x="714375" y="2647950"/>
            <a:ext cx="7969250" cy="3486150"/>
          </a:xfrm>
          <a:noFill/>
        </p:spPr>
        <p:txBody>
          <a:bodyPr lIns="91406" tIns="45702" rIns="91406" bIns="45702"/>
          <a:lstStyle/>
          <a:p>
            <a:r>
              <a:rPr lang="en-GB" sz="2000" b="1" smtClean="0"/>
              <a:t>Distribution Network Control Centre (DNCC)</a:t>
            </a:r>
          </a:p>
          <a:p>
            <a:pPr lvl="1"/>
            <a:r>
              <a:rPr lang="en-GB" sz="2000" smtClean="0"/>
              <a:t>Deliver gas from the National Transmission System (NTS) to our customers </a:t>
            </a:r>
            <a:r>
              <a:rPr lang="en-GB" sz="2000" b="1" smtClean="0"/>
              <a:t>safely </a:t>
            </a:r>
            <a:r>
              <a:rPr lang="en-GB" sz="2000" smtClean="0"/>
              <a:t>and </a:t>
            </a:r>
            <a:r>
              <a:rPr lang="en-GB" sz="2000" b="1" smtClean="0"/>
              <a:t>reliably</a:t>
            </a:r>
            <a:r>
              <a:rPr lang="en-GB" sz="2000" smtClean="0"/>
              <a:t>:</a:t>
            </a:r>
          </a:p>
          <a:p>
            <a:pPr lvl="2"/>
            <a:r>
              <a:rPr lang="en-GB" sz="1800" smtClean="0"/>
              <a:t>forecast the gas demand and reserve NTS capacity to deliver it</a:t>
            </a:r>
          </a:p>
          <a:p>
            <a:pPr lvl="2"/>
            <a:r>
              <a:rPr lang="en-GB" sz="1800" smtClean="0"/>
              <a:t>operate the distribution system 24/7 and 365 days a year.</a:t>
            </a:r>
          </a:p>
        </p:txBody>
      </p:sp>
      <p:pic>
        <p:nvPicPr>
          <p:cNvPr id="5877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94288"/>
            <a:ext cx="9144000"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7781" name="Text Box 5"/>
          <p:cNvSpPr txBox="1">
            <a:spLocks noChangeArrowheads="1"/>
          </p:cNvSpPr>
          <p:nvPr/>
        </p:nvSpPr>
        <p:spPr bwMode="auto">
          <a:xfrm>
            <a:off x="684213" y="1628775"/>
            <a:ext cx="8066087" cy="646113"/>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91406" tIns="45702" rIns="91406" bIns="45702">
            <a:spAutoFit/>
          </a:bodyPr>
          <a:lstStyle>
            <a:lvl1pPr defTabSz="912813" eaLnBrk="0" hangingPunct="0">
              <a:defRPr sz="2800" b="1">
                <a:solidFill>
                  <a:srgbClr val="0079C1"/>
                </a:solidFill>
                <a:latin typeface="Arial" charset="0"/>
                <a:ea typeface="ＭＳ Ｐゴシック" pitchFamily="34" charset="-128"/>
              </a:defRPr>
            </a:lvl1pPr>
            <a:lvl2pPr marL="742950" indent="-285750" defTabSz="912813" eaLnBrk="0" hangingPunct="0">
              <a:defRPr sz="2800" b="1">
                <a:solidFill>
                  <a:srgbClr val="0079C1"/>
                </a:solidFill>
                <a:latin typeface="Arial" charset="0"/>
                <a:ea typeface="ＭＳ Ｐゴシック" pitchFamily="34" charset="-128"/>
              </a:defRPr>
            </a:lvl2pPr>
            <a:lvl3pPr marL="1143000" indent="-228600" defTabSz="912813" eaLnBrk="0" hangingPunct="0">
              <a:defRPr sz="2800" b="1">
                <a:solidFill>
                  <a:srgbClr val="0079C1"/>
                </a:solidFill>
                <a:latin typeface="Arial" charset="0"/>
                <a:ea typeface="ＭＳ Ｐゴシック" pitchFamily="34" charset="-128"/>
              </a:defRPr>
            </a:lvl3pPr>
            <a:lvl4pPr marL="1600200" indent="-228600" defTabSz="912813" eaLnBrk="0" hangingPunct="0">
              <a:defRPr sz="2800" b="1">
                <a:solidFill>
                  <a:srgbClr val="0079C1"/>
                </a:solidFill>
                <a:latin typeface="Arial" charset="0"/>
                <a:ea typeface="ＭＳ Ｐゴシック" pitchFamily="34" charset="-128"/>
              </a:defRPr>
            </a:lvl4pPr>
            <a:lvl5pPr marL="2057400" indent="-228600" defTabSz="912813" eaLnBrk="0" hangingPunct="0">
              <a:defRPr sz="2800" b="1">
                <a:solidFill>
                  <a:srgbClr val="0079C1"/>
                </a:solidFill>
                <a:latin typeface="Arial" charset="0"/>
                <a:ea typeface="ＭＳ Ｐゴシック" pitchFamily="34" charset="-128"/>
              </a:defRPr>
            </a:lvl5pPr>
            <a:lvl6pPr marL="2514600" indent="-228600" defTabSz="912813"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defTabSz="912813"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defTabSz="912813"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defTabSz="912813" eaLnBrk="0" fontAlgn="base" hangingPunct="0">
              <a:spcBef>
                <a:spcPct val="0"/>
              </a:spcBef>
              <a:spcAft>
                <a:spcPct val="0"/>
              </a:spcAft>
              <a:defRPr sz="2800" b="1">
                <a:solidFill>
                  <a:srgbClr val="0079C1"/>
                </a:solidFill>
                <a:latin typeface="Arial" charset="0"/>
                <a:ea typeface="ＭＳ Ｐゴシック" pitchFamily="34" charset="-128"/>
              </a:defRPr>
            </a:lvl9pPr>
          </a:lstStyle>
          <a:p>
            <a:pPr algn="ctr" eaLnBrk="1" fontAlgn="base" hangingPunct="1">
              <a:spcBef>
                <a:spcPct val="50000"/>
              </a:spcBef>
              <a:spcAft>
                <a:spcPct val="0"/>
              </a:spcAft>
            </a:pPr>
            <a:r>
              <a:rPr lang="en-GB" sz="1800">
                <a:solidFill>
                  <a:srgbClr val="000000"/>
                </a:solidFill>
              </a:rPr>
              <a:t>Connecting you to your energy today, trusted to help you meet your energy needs tomorrow</a:t>
            </a:r>
          </a:p>
        </p:txBody>
      </p:sp>
    </p:spTree>
    <p:extLst>
      <p:ext uri="{BB962C8B-B14F-4D97-AF65-F5344CB8AC3E}">
        <p14:creationId xmlns:p14="http://schemas.microsoft.com/office/powerpoint/2010/main" val="1382003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87781"/>
                                        </p:tgtEl>
                                        <p:attrNameLst>
                                          <p:attrName>style.visibility</p:attrName>
                                        </p:attrNameLst>
                                      </p:cBhvr>
                                      <p:to>
                                        <p:strVal val="visible"/>
                                      </p:to>
                                    </p:set>
                                    <p:anim calcmode="lin" valueType="num">
                                      <p:cBhvr>
                                        <p:cTn id="7" dur="500" fill="hold"/>
                                        <p:tgtEl>
                                          <p:spTgt spid="587781"/>
                                        </p:tgtEl>
                                        <p:attrNameLst>
                                          <p:attrName>ppt_w</p:attrName>
                                        </p:attrNameLst>
                                      </p:cBhvr>
                                      <p:tavLst>
                                        <p:tav tm="0">
                                          <p:val>
                                            <p:fltVal val="0"/>
                                          </p:val>
                                        </p:tav>
                                        <p:tav tm="100000">
                                          <p:val>
                                            <p:strVal val="#ppt_w"/>
                                          </p:val>
                                        </p:tav>
                                      </p:tavLst>
                                    </p:anim>
                                    <p:anim calcmode="lin" valueType="num">
                                      <p:cBhvr>
                                        <p:cTn id="8" dur="500" fill="hold"/>
                                        <p:tgtEl>
                                          <p:spTgt spid="587781"/>
                                        </p:tgtEl>
                                        <p:attrNameLst>
                                          <p:attrName>ppt_h</p:attrName>
                                        </p:attrNameLst>
                                      </p:cBhvr>
                                      <p:tavLst>
                                        <p:tav tm="0">
                                          <p:val>
                                            <p:fltVal val="0"/>
                                          </p:val>
                                        </p:tav>
                                        <p:tav tm="100000">
                                          <p:val>
                                            <p:strVal val="#ppt_h"/>
                                          </p:val>
                                        </p:tav>
                                      </p:tavLst>
                                    </p:anim>
                                    <p:animEffect transition="in" filter="fade">
                                      <p:cBhvr>
                                        <p:cTn id="9" dur="500"/>
                                        <p:tgtEl>
                                          <p:spTgt spid="587781"/>
                                        </p:tgtEl>
                                      </p:cBhvr>
                                    </p:animEffect>
                                  </p:childTnLst>
                                </p:cTn>
                              </p:par>
                            </p:childTnLst>
                          </p:cTn>
                        </p:par>
                        <p:par>
                          <p:cTn id="10" fill="hold" nodeType="afterGroup">
                            <p:stCondLst>
                              <p:cond delay="500"/>
                            </p:stCondLst>
                            <p:childTnLst>
                              <p:par>
                                <p:cTn id="11" presetID="2" presetClass="entr" presetSubtype="4" fill="hold" nodeType="afterEffect">
                                  <p:stCondLst>
                                    <p:cond delay="0"/>
                                  </p:stCondLst>
                                  <p:childTnLst>
                                    <p:set>
                                      <p:cBhvr>
                                        <p:cTn id="12" dur="1" fill="hold">
                                          <p:stCondLst>
                                            <p:cond delay="0"/>
                                          </p:stCondLst>
                                        </p:cTn>
                                        <p:tgtEl>
                                          <p:spTgt spid="587780"/>
                                        </p:tgtEl>
                                        <p:attrNameLst>
                                          <p:attrName>style.visibility</p:attrName>
                                        </p:attrNameLst>
                                      </p:cBhvr>
                                      <p:to>
                                        <p:strVal val="visible"/>
                                      </p:to>
                                    </p:set>
                                    <p:anim calcmode="lin" valueType="num">
                                      <p:cBhvr additive="base">
                                        <p:cTn id="13" dur="500" fill="hold"/>
                                        <p:tgtEl>
                                          <p:spTgt spid="587780"/>
                                        </p:tgtEl>
                                        <p:attrNameLst>
                                          <p:attrName>ppt_x</p:attrName>
                                        </p:attrNameLst>
                                      </p:cBhvr>
                                      <p:tavLst>
                                        <p:tav tm="0">
                                          <p:val>
                                            <p:strVal val="#ppt_x"/>
                                          </p:val>
                                        </p:tav>
                                        <p:tav tm="100000">
                                          <p:val>
                                            <p:strVal val="#ppt_x"/>
                                          </p:val>
                                        </p:tav>
                                      </p:tavLst>
                                    </p:anim>
                                    <p:anim calcmode="lin" valueType="num">
                                      <p:cBhvr additive="base">
                                        <p:cTn id="14" dur="500" fill="hold"/>
                                        <p:tgtEl>
                                          <p:spTgt spid="58778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87779">
                                            <p:txEl>
                                              <p:pRg st="0" end="0"/>
                                            </p:txEl>
                                          </p:spTgt>
                                        </p:tgtEl>
                                        <p:attrNameLst>
                                          <p:attrName>style.visibility</p:attrName>
                                        </p:attrNameLst>
                                      </p:cBhvr>
                                      <p:to>
                                        <p:strVal val="visible"/>
                                      </p:to>
                                    </p:set>
                                    <p:animEffect transition="in" filter="fade">
                                      <p:cBhvr>
                                        <p:cTn id="19" dur="1000"/>
                                        <p:tgtEl>
                                          <p:spTgt spid="587779">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7779">
                                            <p:txEl>
                                              <p:pRg st="1" end="1"/>
                                            </p:txEl>
                                          </p:spTgt>
                                        </p:tgtEl>
                                        <p:attrNameLst>
                                          <p:attrName>style.visibility</p:attrName>
                                        </p:attrNameLst>
                                      </p:cBhvr>
                                      <p:to>
                                        <p:strVal val="visible"/>
                                      </p:to>
                                    </p:set>
                                    <p:animEffect transition="in" filter="fade">
                                      <p:cBhvr>
                                        <p:cTn id="22" dur="1000"/>
                                        <p:tgtEl>
                                          <p:spTgt spid="587779">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87779">
                                            <p:txEl>
                                              <p:pRg st="2" end="2"/>
                                            </p:txEl>
                                          </p:spTgt>
                                        </p:tgtEl>
                                        <p:attrNameLst>
                                          <p:attrName>style.visibility</p:attrName>
                                        </p:attrNameLst>
                                      </p:cBhvr>
                                      <p:to>
                                        <p:strVal val="visible"/>
                                      </p:to>
                                    </p:set>
                                    <p:animEffect transition="in" filter="fade">
                                      <p:cBhvr>
                                        <p:cTn id="25" dur="1000"/>
                                        <p:tgtEl>
                                          <p:spTgt spid="587779">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87779">
                                            <p:txEl>
                                              <p:pRg st="3" end="3"/>
                                            </p:txEl>
                                          </p:spTgt>
                                        </p:tgtEl>
                                        <p:attrNameLst>
                                          <p:attrName>style.visibility</p:attrName>
                                        </p:attrNameLst>
                                      </p:cBhvr>
                                      <p:to>
                                        <p:strVal val="visible"/>
                                      </p:to>
                                    </p:set>
                                    <p:animEffect transition="in" filter="fade">
                                      <p:cBhvr>
                                        <p:cTn id="28" dur="1000"/>
                                        <p:tgtEl>
                                          <p:spTgt spid="5877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779" grpId="0" build="p"/>
      <p:bldP spid="5877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16"/>
          <p:cNvGrpSpPr>
            <a:grpSpLocks/>
          </p:cNvGrpSpPr>
          <p:nvPr/>
        </p:nvGrpSpPr>
        <p:grpSpPr bwMode="auto">
          <a:xfrm>
            <a:off x="2654300" y="1787525"/>
            <a:ext cx="2705100" cy="2778125"/>
            <a:chOff x="1672" y="1126"/>
            <a:chExt cx="1704" cy="1750"/>
          </a:xfrm>
        </p:grpSpPr>
        <p:sp>
          <p:nvSpPr>
            <p:cNvPr id="117101" name="Line 5"/>
            <p:cNvSpPr>
              <a:spLocks noChangeShapeType="1"/>
            </p:cNvSpPr>
            <p:nvPr/>
          </p:nvSpPr>
          <p:spPr bwMode="auto">
            <a:xfrm flipV="1">
              <a:off x="2397" y="1806"/>
              <a:ext cx="953" cy="10"/>
            </a:xfrm>
            <a:prstGeom prst="line">
              <a:avLst/>
            </a:prstGeom>
            <a:noFill/>
            <a:ln w="34925">
              <a:solidFill>
                <a:srgbClr val="00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7102" name="Freeform 147"/>
            <p:cNvSpPr>
              <a:spLocks/>
            </p:cNvSpPr>
            <p:nvPr/>
          </p:nvSpPr>
          <p:spPr bwMode="auto">
            <a:xfrm>
              <a:off x="2488" y="1126"/>
              <a:ext cx="446" cy="684"/>
            </a:xfrm>
            <a:custGeom>
              <a:avLst/>
              <a:gdLst>
                <a:gd name="T0" fmla="*/ 1 w 933"/>
                <a:gd name="T1" fmla="*/ 2 h 1430"/>
                <a:gd name="T2" fmla="*/ 0 w 933"/>
                <a:gd name="T3" fmla="*/ 0 h 1430"/>
                <a:gd name="T4" fmla="*/ 0 w 933"/>
                <a:gd name="T5" fmla="*/ 0 h 1430"/>
                <a:gd name="T6" fmla="*/ 0 w 933"/>
                <a:gd name="T7" fmla="*/ 0 h 1430"/>
                <a:gd name="T8" fmla="*/ 1 w 933"/>
                <a:gd name="T9" fmla="*/ 0 h 1430"/>
                <a:gd name="T10" fmla="*/ 1 w 933"/>
                <a:gd name="T11" fmla="*/ 0 h 1430"/>
                <a:gd name="T12" fmla="*/ 0 60000 65536"/>
                <a:gd name="T13" fmla="*/ 0 60000 65536"/>
                <a:gd name="T14" fmla="*/ 0 60000 65536"/>
                <a:gd name="T15" fmla="*/ 0 60000 65536"/>
                <a:gd name="T16" fmla="*/ 0 60000 65536"/>
                <a:gd name="T17" fmla="*/ 0 60000 65536"/>
                <a:gd name="T18" fmla="*/ 0 w 933"/>
                <a:gd name="T19" fmla="*/ 0 h 1430"/>
                <a:gd name="T20" fmla="*/ 933 w 933"/>
                <a:gd name="T21" fmla="*/ 1430 h 1430"/>
              </a:gdLst>
              <a:ahLst/>
              <a:cxnLst>
                <a:cxn ang="T12">
                  <a:pos x="T0" y="T1"/>
                </a:cxn>
                <a:cxn ang="T13">
                  <a:pos x="T2" y="T3"/>
                </a:cxn>
                <a:cxn ang="T14">
                  <a:pos x="T4" y="T5"/>
                </a:cxn>
                <a:cxn ang="T15">
                  <a:pos x="T6" y="T7"/>
                </a:cxn>
                <a:cxn ang="T16">
                  <a:pos x="T8" y="T9"/>
                </a:cxn>
                <a:cxn ang="T17">
                  <a:pos x="T10" y="T11"/>
                </a:cxn>
              </a:cxnLst>
              <a:rect l="T18" t="T19" r="T20" b="T21"/>
              <a:pathLst>
                <a:path w="933" h="1430">
                  <a:moveTo>
                    <a:pt x="933" y="1430"/>
                  </a:moveTo>
                  <a:lnTo>
                    <a:pt x="0" y="497"/>
                  </a:lnTo>
                  <a:lnTo>
                    <a:pt x="505" y="229"/>
                  </a:lnTo>
                  <a:lnTo>
                    <a:pt x="505" y="0"/>
                  </a:lnTo>
                  <a:lnTo>
                    <a:pt x="750" y="0"/>
                  </a:lnTo>
                  <a:lnTo>
                    <a:pt x="750" y="194"/>
                  </a:lnTo>
                </a:path>
              </a:pathLst>
            </a:custGeom>
            <a:noFill/>
            <a:ln w="269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800" b="1">
                <a:solidFill>
                  <a:srgbClr val="0079C1"/>
                </a:solidFill>
              </a:endParaRPr>
            </a:p>
          </p:txBody>
        </p:sp>
        <p:sp>
          <p:nvSpPr>
            <p:cNvPr id="117103" name="Freeform 148"/>
            <p:cNvSpPr>
              <a:spLocks/>
            </p:cNvSpPr>
            <p:nvPr/>
          </p:nvSpPr>
          <p:spPr bwMode="auto">
            <a:xfrm>
              <a:off x="2033" y="1819"/>
              <a:ext cx="707" cy="617"/>
            </a:xfrm>
            <a:custGeom>
              <a:avLst/>
              <a:gdLst>
                <a:gd name="T0" fmla="*/ 2 w 1478"/>
                <a:gd name="T1" fmla="*/ 0 h 1290"/>
                <a:gd name="T2" fmla="*/ 2 w 1478"/>
                <a:gd name="T3" fmla="*/ 1 h 1290"/>
                <a:gd name="T4" fmla="*/ 0 w 1478"/>
                <a:gd name="T5" fmla="*/ 1 h 1290"/>
                <a:gd name="T6" fmla="*/ 0 60000 65536"/>
                <a:gd name="T7" fmla="*/ 0 60000 65536"/>
                <a:gd name="T8" fmla="*/ 0 60000 65536"/>
                <a:gd name="T9" fmla="*/ 0 w 1478"/>
                <a:gd name="T10" fmla="*/ 0 h 1290"/>
                <a:gd name="T11" fmla="*/ 1478 w 1478"/>
                <a:gd name="T12" fmla="*/ 1290 h 1290"/>
              </a:gdLst>
              <a:ahLst/>
              <a:cxnLst>
                <a:cxn ang="T6">
                  <a:pos x="T0" y="T1"/>
                </a:cxn>
                <a:cxn ang="T7">
                  <a:pos x="T2" y="T3"/>
                </a:cxn>
                <a:cxn ang="T8">
                  <a:pos x="T4" y="T5"/>
                </a:cxn>
              </a:cxnLst>
              <a:rect l="T9" t="T10" r="T11" b="T12"/>
              <a:pathLst>
                <a:path w="1478" h="1290">
                  <a:moveTo>
                    <a:pt x="1478" y="0"/>
                  </a:moveTo>
                  <a:lnTo>
                    <a:pt x="1478" y="918"/>
                  </a:lnTo>
                  <a:lnTo>
                    <a:pt x="0" y="1290"/>
                  </a:lnTo>
                </a:path>
              </a:pathLst>
            </a:custGeom>
            <a:noFill/>
            <a:ln w="349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800" b="1">
                <a:solidFill>
                  <a:srgbClr val="0079C1"/>
                </a:solidFill>
              </a:endParaRPr>
            </a:p>
          </p:txBody>
        </p:sp>
        <p:grpSp>
          <p:nvGrpSpPr>
            <p:cNvPr id="117104" name="Group 615"/>
            <p:cNvGrpSpPr>
              <a:grpSpLocks/>
            </p:cNvGrpSpPr>
            <p:nvPr/>
          </p:nvGrpSpPr>
          <p:grpSpPr bwMode="auto">
            <a:xfrm>
              <a:off x="2727" y="1163"/>
              <a:ext cx="649" cy="424"/>
              <a:chOff x="2727" y="1163"/>
              <a:chExt cx="649" cy="424"/>
            </a:xfrm>
          </p:grpSpPr>
          <p:sp>
            <p:nvSpPr>
              <p:cNvPr id="117363" name="Line 144"/>
              <p:cNvSpPr>
                <a:spLocks noChangeShapeType="1"/>
              </p:cNvSpPr>
              <p:nvPr/>
            </p:nvSpPr>
            <p:spPr bwMode="auto">
              <a:xfrm flipV="1">
                <a:off x="2842" y="1248"/>
                <a:ext cx="1" cy="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7364" name="Freeform 145"/>
              <p:cNvSpPr>
                <a:spLocks/>
              </p:cNvSpPr>
              <p:nvPr/>
            </p:nvSpPr>
            <p:spPr bwMode="auto">
              <a:xfrm>
                <a:off x="2785" y="1336"/>
                <a:ext cx="143" cy="251"/>
              </a:xfrm>
              <a:custGeom>
                <a:avLst/>
                <a:gdLst>
                  <a:gd name="T0" fmla="*/ 0 w 301"/>
                  <a:gd name="T1" fmla="*/ 0 h 524"/>
                  <a:gd name="T2" fmla="*/ 0 w 301"/>
                  <a:gd name="T3" fmla="*/ 0 h 524"/>
                  <a:gd name="T4" fmla="*/ 0 w 301"/>
                  <a:gd name="T5" fmla="*/ 0 h 524"/>
                  <a:gd name="T6" fmla="*/ 0 w 301"/>
                  <a:gd name="T7" fmla="*/ 0 h 524"/>
                  <a:gd name="T8" fmla="*/ 0 w 301"/>
                  <a:gd name="T9" fmla="*/ 0 h 524"/>
                  <a:gd name="T10" fmla="*/ 0 w 301"/>
                  <a:gd name="T11" fmla="*/ 0 h 524"/>
                  <a:gd name="T12" fmla="*/ 0 w 301"/>
                  <a:gd name="T13" fmla="*/ 0 h 524"/>
                  <a:gd name="T14" fmla="*/ 0 w 301"/>
                  <a:gd name="T15" fmla="*/ 0 h 524"/>
                  <a:gd name="T16" fmla="*/ 0 w 301"/>
                  <a:gd name="T17" fmla="*/ 0 h 524"/>
                  <a:gd name="T18" fmla="*/ 0 w 301"/>
                  <a:gd name="T19" fmla="*/ 0 h 524"/>
                  <a:gd name="T20" fmla="*/ 0 w 301"/>
                  <a:gd name="T21" fmla="*/ 0 h 524"/>
                  <a:gd name="T22" fmla="*/ 0 w 301"/>
                  <a:gd name="T23" fmla="*/ 0 h 524"/>
                  <a:gd name="T24" fmla="*/ 0 w 301"/>
                  <a:gd name="T25" fmla="*/ 0 h 524"/>
                  <a:gd name="T26" fmla="*/ 0 w 301"/>
                  <a:gd name="T27" fmla="*/ 0 h 524"/>
                  <a:gd name="T28" fmla="*/ 0 w 301"/>
                  <a:gd name="T29" fmla="*/ 0 h 524"/>
                  <a:gd name="T30" fmla="*/ 0 w 301"/>
                  <a:gd name="T31" fmla="*/ 0 h 524"/>
                  <a:gd name="T32" fmla="*/ 0 w 301"/>
                  <a:gd name="T33" fmla="*/ 0 h 5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1"/>
                  <a:gd name="T52" fmla="*/ 0 h 524"/>
                  <a:gd name="T53" fmla="*/ 301 w 301"/>
                  <a:gd name="T54" fmla="*/ 524 h 5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1" h="524">
                    <a:moveTo>
                      <a:pt x="111" y="0"/>
                    </a:moveTo>
                    <a:lnTo>
                      <a:pt x="101" y="39"/>
                    </a:lnTo>
                    <a:lnTo>
                      <a:pt x="68" y="83"/>
                    </a:lnTo>
                    <a:lnTo>
                      <a:pt x="27" y="155"/>
                    </a:lnTo>
                    <a:lnTo>
                      <a:pt x="10" y="241"/>
                    </a:lnTo>
                    <a:lnTo>
                      <a:pt x="0" y="340"/>
                    </a:lnTo>
                    <a:lnTo>
                      <a:pt x="16" y="425"/>
                    </a:lnTo>
                    <a:lnTo>
                      <a:pt x="163" y="524"/>
                    </a:lnTo>
                    <a:lnTo>
                      <a:pt x="248" y="524"/>
                    </a:lnTo>
                    <a:lnTo>
                      <a:pt x="290" y="432"/>
                    </a:lnTo>
                    <a:lnTo>
                      <a:pt x="301" y="332"/>
                    </a:lnTo>
                    <a:lnTo>
                      <a:pt x="301" y="231"/>
                    </a:lnTo>
                    <a:lnTo>
                      <a:pt x="273" y="175"/>
                    </a:lnTo>
                    <a:lnTo>
                      <a:pt x="248" y="111"/>
                    </a:lnTo>
                    <a:lnTo>
                      <a:pt x="199" y="65"/>
                    </a:lnTo>
                    <a:lnTo>
                      <a:pt x="136" y="39"/>
                    </a:lnTo>
                    <a:lnTo>
                      <a:pt x="111" y="0"/>
                    </a:lnTo>
                    <a:close/>
                  </a:path>
                </a:pathLst>
              </a:custGeom>
              <a:pattFill prst="openDmnd">
                <a:fgClr>
                  <a:srgbClr val="FFAD2C"/>
                </a:fgClr>
                <a:bgClr>
                  <a:srgbClr val="C0C0C0"/>
                </a:bgClr>
              </a:pattFill>
              <a:ln w="9525">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365" name="Freeform 146"/>
              <p:cNvSpPr>
                <a:spLocks/>
              </p:cNvSpPr>
              <p:nvPr/>
            </p:nvSpPr>
            <p:spPr bwMode="auto">
              <a:xfrm>
                <a:off x="2727" y="1216"/>
                <a:ext cx="236" cy="71"/>
              </a:xfrm>
              <a:custGeom>
                <a:avLst/>
                <a:gdLst>
                  <a:gd name="T0" fmla="*/ 0 w 493"/>
                  <a:gd name="T1" fmla="*/ 0 h 147"/>
                  <a:gd name="T2" fmla="*/ 0 w 493"/>
                  <a:gd name="T3" fmla="*/ 0 h 147"/>
                  <a:gd name="T4" fmla="*/ 0 w 493"/>
                  <a:gd name="T5" fmla="*/ 0 h 147"/>
                  <a:gd name="T6" fmla="*/ 0 w 493"/>
                  <a:gd name="T7" fmla="*/ 0 h 147"/>
                  <a:gd name="T8" fmla="*/ 0 w 493"/>
                  <a:gd name="T9" fmla="*/ 0 h 147"/>
                  <a:gd name="T10" fmla="*/ 0 w 493"/>
                  <a:gd name="T11" fmla="*/ 0 h 147"/>
                  <a:gd name="T12" fmla="*/ 0 w 493"/>
                  <a:gd name="T13" fmla="*/ 0 h 147"/>
                  <a:gd name="T14" fmla="*/ 0 w 493"/>
                  <a:gd name="T15" fmla="*/ 0 h 147"/>
                  <a:gd name="T16" fmla="*/ 0 w 493"/>
                  <a:gd name="T17" fmla="*/ 0 h 147"/>
                  <a:gd name="T18" fmla="*/ 0 w 493"/>
                  <a:gd name="T19" fmla="*/ 0 h 147"/>
                  <a:gd name="T20" fmla="*/ 0 w 493"/>
                  <a:gd name="T21" fmla="*/ 0 h 147"/>
                  <a:gd name="T22" fmla="*/ 0 w 493"/>
                  <a:gd name="T23" fmla="*/ 0 h 1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3"/>
                  <a:gd name="T37" fmla="*/ 0 h 147"/>
                  <a:gd name="T38" fmla="*/ 493 w 493"/>
                  <a:gd name="T39" fmla="*/ 147 h 1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3" h="147">
                    <a:moveTo>
                      <a:pt x="79" y="45"/>
                    </a:moveTo>
                    <a:lnTo>
                      <a:pt x="102" y="0"/>
                    </a:lnTo>
                    <a:lnTo>
                      <a:pt x="283" y="0"/>
                    </a:lnTo>
                    <a:lnTo>
                      <a:pt x="469" y="0"/>
                    </a:lnTo>
                    <a:lnTo>
                      <a:pt x="493" y="28"/>
                    </a:lnTo>
                    <a:lnTo>
                      <a:pt x="493" y="111"/>
                    </a:lnTo>
                    <a:lnTo>
                      <a:pt x="341" y="129"/>
                    </a:lnTo>
                    <a:lnTo>
                      <a:pt x="265" y="139"/>
                    </a:lnTo>
                    <a:lnTo>
                      <a:pt x="134" y="139"/>
                    </a:lnTo>
                    <a:lnTo>
                      <a:pt x="8" y="147"/>
                    </a:lnTo>
                    <a:lnTo>
                      <a:pt x="0" y="147"/>
                    </a:lnTo>
                    <a:lnTo>
                      <a:pt x="79" y="45"/>
                    </a:lnTo>
                    <a:close/>
                  </a:path>
                </a:pathLst>
              </a:custGeom>
              <a:solidFill>
                <a:srgbClr val="400097"/>
              </a:solidFill>
              <a:ln w="9525">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366" name="Rectangle 277"/>
              <p:cNvSpPr>
                <a:spLocks noChangeArrowheads="1"/>
              </p:cNvSpPr>
              <p:nvPr/>
            </p:nvSpPr>
            <p:spPr bwMode="auto">
              <a:xfrm>
                <a:off x="2975" y="1163"/>
                <a:ext cx="2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20000"/>
                  </a:spcBef>
                  <a:spcAft>
                    <a:spcPct val="0"/>
                  </a:spcAft>
                </a:pPr>
                <a:r>
                  <a:rPr lang="en-GB" sz="1500">
                    <a:solidFill>
                      <a:srgbClr val="000000"/>
                    </a:solidFill>
                  </a:rPr>
                  <a:t>Salt </a:t>
                </a:r>
                <a:endParaRPr lang="en-GB" sz="1400">
                  <a:solidFill>
                    <a:srgbClr val="000000"/>
                  </a:solidFill>
                </a:endParaRPr>
              </a:p>
            </p:txBody>
          </p:sp>
          <p:sp>
            <p:nvSpPr>
              <p:cNvPr id="117367" name="Rectangle 278"/>
              <p:cNvSpPr>
                <a:spLocks noChangeArrowheads="1"/>
              </p:cNvSpPr>
              <p:nvPr/>
            </p:nvSpPr>
            <p:spPr bwMode="auto">
              <a:xfrm>
                <a:off x="2975" y="1282"/>
                <a:ext cx="30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20000"/>
                  </a:spcBef>
                  <a:spcAft>
                    <a:spcPct val="0"/>
                  </a:spcAft>
                </a:pPr>
                <a:r>
                  <a:rPr lang="en-GB" sz="1500">
                    <a:solidFill>
                      <a:srgbClr val="000000"/>
                    </a:solidFill>
                  </a:rPr>
                  <a:t>cavity</a:t>
                </a:r>
                <a:endParaRPr lang="en-GB" sz="1400">
                  <a:solidFill>
                    <a:srgbClr val="000000"/>
                  </a:solidFill>
                </a:endParaRPr>
              </a:p>
            </p:txBody>
          </p:sp>
          <p:sp>
            <p:nvSpPr>
              <p:cNvPr id="117368" name="Rectangle 279"/>
              <p:cNvSpPr>
                <a:spLocks noChangeArrowheads="1"/>
              </p:cNvSpPr>
              <p:nvPr/>
            </p:nvSpPr>
            <p:spPr bwMode="auto">
              <a:xfrm>
                <a:off x="2975" y="1433"/>
                <a:ext cx="4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20000"/>
                  </a:spcBef>
                  <a:spcAft>
                    <a:spcPct val="0"/>
                  </a:spcAft>
                </a:pPr>
                <a:r>
                  <a:rPr lang="en-GB" sz="1500">
                    <a:solidFill>
                      <a:srgbClr val="000000"/>
                    </a:solidFill>
                  </a:rPr>
                  <a:t>storage</a:t>
                </a:r>
                <a:endParaRPr lang="en-GB" sz="1400">
                  <a:solidFill>
                    <a:srgbClr val="000000"/>
                  </a:solidFill>
                </a:endParaRPr>
              </a:p>
            </p:txBody>
          </p:sp>
        </p:grpSp>
        <p:grpSp>
          <p:nvGrpSpPr>
            <p:cNvPr id="117105" name="Group 614"/>
            <p:cNvGrpSpPr>
              <a:grpSpLocks/>
            </p:cNvGrpSpPr>
            <p:nvPr/>
          </p:nvGrpSpPr>
          <p:grpSpPr bwMode="auto">
            <a:xfrm>
              <a:off x="1672" y="2223"/>
              <a:ext cx="735" cy="653"/>
              <a:chOff x="1672" y="2223"/>
              <a:chExt cx="735" cy="653"/>
            </a:xfrm>
          </p:grpSpPr>
          <p:sp>
            <p:nvSpPr>
              <p:cNvPr id="117106" name="Freeform 16"/>
              <p:cNvSpPr>
                <a:spLocks/>
              </p:cNvSpPr>
              <p:nvPr/>
            </p:nvSpPr>
            <p:spPr bwMode="auto">
              <a:xfrm>
                <a:off x="1691" y="2355"/>
                <a:ext cx="359" cy="73"/>
              </a:xfrm>
              <a:custGeom>
                <a:avLst/>
                <a:gdLst>
                  <a:gd name="T0" fmla="*/ 0 w 751"/>
                  <a:gd name="T1" fmla="*/ 0 h 153"/>
                  <a:gd name="T2" fmla="*/ 0 w 751"/>
                  <a:gd name="T3" fmla="*/ 0 h 153"/>
                  <a:gd name="T4" fmla="*/ 0 w 751"/>
                  <a:gd name="T5" fmla="*/ 0 h 153"/>
                  <a:gd name="T6" fmla="*/ 0 w 751"/>
                  <a:gd name="T7" fmla="*/ 0 h 153"/>
                  <a:gd name="T8" fmla="*/ 0 w 751"/>
                  <a:gd name="T9" fmla="*/ 0 h 153"/>
                  <a:gd name="T10" fmla="*/ 0 w 751"/>
                  <a:gd name="T11" fmla="*/ 0 h 153"/>
                  <a:gd name="T12" fmla="*/ 1 w 751"/>
                  <a:gd name="T13" fmla="*/ 0 h 153"/>
                  <a:gd name="T14" fmla="*/ 1 w 751"/>
                  <a:gd name="T15" fmla="*/ 0 h 153"/>
                  <a:gd name="T16" fmla="*/ 1 w 751"/>
                  <a:gd name="T17" fmla="*/ 0 h 153"/>
                  <a:gd name="T18" fmla="*/ 1 w 751"/>
                  <a:gd name="T19" fmla="*/ 0 h 153"/>
                  <a:gd name="T20" fmla="*/ 1 w 751"/>
                  <a:gd name="T21" fmla="*/ 0 h 153"/>
                  <a:gd name="T22" fmla="*/ 1 w 751"/>
                  <a:gd name="T23" fmla="*/ 0 h 153"/>
                  <a:gd name="T24" fmla="*/ 1 w 751"/>
                  <a:gd name="T25" fmla="*/ 0 h 153"/>
                  <a:gd name="T26" fmla="*/ 1 w 751"/>
                  <a:gd name="T27" fmla="*/ 0 h 153"/>
                  <a:gd name="T28" fmla="*/ 1 w 751"/>
                  <a:gd name="T29" fmla="*/ 0 h 153"/>
                  <a:gd name="T30" fmla="*/ 1 w 751"/>
                  <a:gd name="T31" fmla="*/ 0 h 153"/>
                  <a:gd name="T32" fmla="*/ 0 w 751"/>
                  <a:gd name="T33" fmla="*/ 0 h 153"/>
                  <a:gd name="T34" fmla="*/ 0 w 751"/>
                  <a:gd name="T35" fmla="*/ 0 h 153"/>
                  <a:gd name="T36" fmla="*/ 0 w 751"/>
                  <a:gd name="T37" fmla="*/ 0 h 153"/>
                  <a:gd name="T38" fmla="*/ 0 w 751"/>
                  <a:gd name="T39" fmla="*/ 0 h 153"/>
                  <a:gd name="T40" fmla="*/ 0 w 751"/>
                  <a:gd name="T41" fmla="*/ 0 h 153"/>
                  <a:gd name="T42" fmla="*/ 0 w 751"/>
                  <a:gd name="T43" fmla="*/ 0 h 153"/>
                  <a:gd name="T44" fmla="*/ 0 w 751"/>
                  <a:gd name="T45" fmla="*/ 0 h 153"/>
                  <a:gd name="T46" fmla="*/ 0 w 751"/>
                  <a:gd name="T47" fmla="*/ 0 h 153"/>
                  <a:gd name="T48" fmla="*/ 0 w 751"/>
                  <a:gd name="T49" fmla="*/ 0 h 153"/>
                  <a:gd name="T50" fmla="*/ 0 w 751"/>
                  <a:gd name="T51" fmla="*/ 0 h 153"/>
                  <a:gd name="T52" fmla="*/ 0 w 751"/>
                  <a:gd name="T53" fmla="*/ 0 h 153"/>
                  <a:gd name="T54" fmla="*/ 0 w 751"/>
                  <a:gd name="T55" fmla="*/ 0 h 153"/>
                  <a:gd name="T56" fmla="*/ 0 w 751"/>
                  <a:gd name="T57" fmla="*/ 0 h 153"/>
                  <a:gd name="T58" fmla="*/ 0 w 751"/>
                  <a:gd name="T59" fmla="*/ 0 h 153"/>
                  <a:gd name="T60" fmla="*/ 0 w 751"/>
                  <a:gd name="T61" fmla="*/ 0 h 153"/>
                  <a:gd name="T62" fmla="*/ 0 w 751"/>
                  <a:gd name="T63" fmla="*/ 0 h 153"/>
                  <a:gd name="T64" fmla="*/ 0 w 751"/>
                  <a:gd name="T65" fmla="*/ 0 h 153"/>
                  <a:gd name="T66" fmla="*/ 0 w 751"/>
                  <a:gd name="T67" fmla="*/ 0 h 153"/>
                  <a:gd name="T68" fmla="*/ 0 w 751"/>
                  <a:gd name="T69" fmla="*/ 0 h 153"/>
                  <a:gd name="T70" fmla="*/ 0 w 751"/>
                  <a:gd name="T71" fmla="*/ 0 h 153"/>
                  <a:gd name="T72" fmla="*/ 0 w 751"/>
                  <a:gd name="T73" fmla="*/ 0 h 153"/>
                  <a:gd name="T74" fmla="*/ 0 w 751"/>
                  <a:gd name="T75" fmla="*/ 0 h 153"/>
                  <a:gd name="T76" fmla="*/ 0 w 751"/>
                  <a:gd name="T77" fmla="*/ 0 h 1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51"/>
                  <a:gd name="T118" fmla="*/ 0 h 153"/>
                  <a:gd name="T119" fmla="*/ 751 w 751"/>
                  <a:gd name="T120" fmla="*/ 153 h 15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51" h="153">
                    <a:moveTo>
                      <a:pt x="281" y="1"/>
                    </a:moveTo>
                    <a:lnTo>
                      <a:pt x="310" y="0"/>
                    </a:lnTo>
                    <a:lnTo>
                      <a:pt x="342" y="0"/>
                    </a:lnTo>
                    <a:lnTo>
                      <a:pt x="378" y="0"/>
                    </a:lnTo>
                    <a:lnTo>
                      <a:pt x="409" y="0"/>
                    </a:lnTo>
                    <a:lnTo>
                      <a:pt x="441" y="0"/>
                    </a:lnTo>
                    <a:lnTo>
                      <a:pt x="474" y="1"/>
                    </a:lnTo>
                    <a:lnTo>
                      <a:pt x="505" y="3"/>
                    </a:lnTo>
                    <a:lnTo>
                      <a:pt x="536" y="5"/>
                    </a:lnTo>
                    <a:lnTo>
                      <a:pt x="564" y="8"/>
                    </a:lnTo>
                    <a:lnTo>
                      <a:pt x="591" y="11"/>
                    </a:lnTo>
                    <a:lnTo>
                      <a:pt x="620" y="18"/>
                    </a:lnTo>
                    <a:lnTo>
                      <a:pt x="642" y="21"/>
                    </a:lnTo>
                    <a:lnTo>
                      <a:pt x="666" y="25"/>
                    </a:lnTo>
                    <a:lnTo>
                      <a:pt x="685" y="31"/>
                    </a:lnTo>
                    <a:lnTo>
                      <a:pt x="703" y="38"/>
                    </a:lnTo>
                    <a:lnTo>
                      <a:pt x="717" y="42"/>
                    </a:lnTo>
                    <a:lnTo>
                      <a:pt x="731" y="47"/>
                    </a:lnTo>
                    <a:lnTo>
                      <a:pt x="740" y="56"/>
                    </a:lnTo>
                    <a:lnTo>
                      <a:pt x="745" y="61"/>
                    </a:lnTo>
                    <a:lnTo>
                      <a:pt x="750" y="68"/>
                    </a:lnTo>
                    <a:lnTo>
                      <a:pt x="751" y="75"/>
                    </a:lnTo>
                    <a:lnTo>
                      <a:pt x="750" y="76"/>
                    </a:lnTo>
                    <a:lnTo>
                      <a:pt x="749" y="84"/>
                    </a:lnTo>
                    <a:lnTo>
                      <a:pt x="745" y="89"/>
                    </a:lnTo>
                    <a:lnTo>
                      <a:pt x="739" y="96"/>
                    </a:lnTo>
                    <a:lnTo>
                      <a:pt x="729" y="102"/>
                    </a:lnTo>
                    <a:lnTo>
                      <a:pt x="715" y="109"/>
                    </a:lnTo>
                    <a:lnTo>
                      <a:pt x="701" y="114"/>
                    </a:lnTo>
                    <a:lnTo>
                      <a:pt x="682" y="120"/>
                    </a:lnTo>
                    <a:lnTo>
                      <a:pt x="663" y="126"/>
                    </a:lnTo>
                    <a:lnTo>
                      <a:pt x="641" y="130"/>
                    </a:lnTo>
                    <a:lnTo>
                      <a:pt x="619" y="134"/>
                    </a:lnTo>
                    <a:lnTo>
                      <a:pt x="590" y="137"/>
                    </a:lnTo>
                    <a:lnTo>
                      <a:pt x="562" y="143"/>
                    </a:lnTo>
                    <a:lnTo>
                      <a:pt x="535" y="147"/>
                    </a:lnTo>
                    <a:lnTo>
                      <a:pt x="504" y="149"/>
                    </a:lnTo>
                    <a:lnTo>
                      <a:pt x="472" y="152"/>
                    </a:lnTo>
                    <a:lnTo>
                      <a:pt x="439" y="152"/>
                    </a:lnTo>
                    <a:lnTo>
                      <a:pt x="407" y="153"/>
                    </a:lnTo>
                    <a:lnTo>
                      <a:pt x="376" y="153"/>
                    </a:lnTo>
                    <a:lnTo>
                      <a:pt x="342" y="153"/>
                    </a:lnTo>
                    <a:lnTo>
                      <a:pt x="309" y="152"/>
                    </a:lnTo>
                    <a:lnTo>
                      <a:pt x="275" y="152"/>
                    </a:lnTo>
                    <a:lnTo>
                      <a:pt x="245" y="149"/>
                    </a:lnTo>
                    <a:lnTo>
                      <a:pt x="215" y="147"/>
                    </a:lnTo>
                    <a:lnTo>
                      <a:pt x="185" y="143"/>
                    </a:lnTo>
                    <a:lnTo>
                      <a:pt x="157" y="137"/>
                    </a:lnTo>
                    <a:lnTo>
                      <a:pt x="132" y="134"/>
                    </a:lnTo>
                    <a:lnTo>
                      <a:pt x="109" y="130"/>
                    </a:lnTo>
                    <a:lnTo>
                      <a:pt x="84" y="126"/>
                    </a:lnTo>
                    <a:lnTo>
                      <a:pt x="65" y="120"/>
                    </a:lnTo>
                    <a:lnTo>
                      <a:pt x="48" y="114"/>
                    </a:lnTo>
                    <a:lnTo>
                      <a:pt x="33" y="109"/>
                    </a:lnTo>
                    <a:lnTo>
                      <a:pt x="21" y="102"/>
                    </a:lnTo>
                    <a:lnTo>
                      <a:pt x="11" y="96"/>
                    </a:lnTo>
                    <a:lnTo>
                      <a:pt x="3" y="89"/>
                    </a:lnTo>
                    <a:lnTo>
                      <a:pt x="1" y="84"/>
                    </a:lnTo>
                    <a:lnTo>
                      <a:pt x="0" y="80"/>
                    </a:lnTo>
                    <a:lnTo>
                      <a:pt x="0" y="76"/>
                    </a:lnTo>
                    <a:lnTo>
                      <a:pt x="1" y="68"/>
                    </a:lnTo>
                    <a:lnTo>
                      <a:pt x="5" y="61"/>
                    </a:lnTo>
                    <a:lnTo>
                      <a:pt x="12" y="56"/>
                    </a:lnTo>
                    <a:lnTo>
                      <a:pt x="21" y="47"/>
                    </a:lnTo>
                    <a:lnTo>
                      <a:pt x="34" y="42"/>
                    </a:lnTo>
                    <a:lnTo>
                      <a:pt x="44" y="38"/>
                    </a:lnTo>
                    <a:lnTo>
                      <a:pt x="49" y="38"/>
                    </a:lnTo>
                    <a:lnTo>
                      <a:pt x="67" y="31"/>
                    </a:lnTo>
                    <a:lnTo>
                      <a:pt x="86" y="25"/>
                    </a:lnTo>
                    <a:lnTo>
                      <a:pt x="94" y="23"/>
                    </a:lnTo>
                    <a:lnTo>
                      <a:pt x="109" y="21"/>
                    </a:lnTo>
                    <a:lnTo>
                      <a:pt x="133" y="18"/>
                    </a:lnTo>
                    <a:lnTo>
                      <a:pt x="159" y="11"/>
                    </a:lnTo>
                    <a:lnTo>
                      <a:pt x="184" y="8"/>
                    </a:lnTo>
                    <a:lnTo>
                      <a:pt x="216" y="5"/>
                    </a:lnTo>
                    <a:lnTo>
                      <a:pt x="233" y="3"/>
                    </a:lnTo>
                    <a:lnTo>
                      <a:pt x="248" y="3"/>
                    </a:lnTo>
                    <a:lnTo>
                      <a:pt x="281" y="1"/>
                    </a:lnTo>
                    <a:close/>
                  </a:path>
                </a:pathLst>
              </a:custGeom>
              <a:solidFill>
                <a:srgbClr val="FFFF6D"/>
              </a:solidFill>
              <a:ln w="9525">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107" name="Rectangle 17"/>
              <p:cNvSpPr>
                <a:spLocks noChangeArrowheads="1"/>
              </p:cNvSpPr>
              <p:nvPr/>
            </p:nvSpPr>
            <p:spPr bwMode="auto">
              <a:xfrm>
                <a:off x="1691" y="2391"/>
                <a:ext cx="21" cy="189"/>
              </a:xfrm>
              <a:prstGeom prst="rect">
                <a:avLst/>
              </a:prstGeom>
              <a:solidFill>
                <a:srgbClr val="8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08" name="Rectangle 18"/>
              <p:cNvSpPr>
                <a:spLocks noChangeArrowheads="1"/>
              </p:cNvSpPr>
              <p:nvPr/>
            </p:nvSpPr>
            <p:spPr bwMode="auto">
              <a:xfrm>
                <a:off x="1712" y="2391"/>
                <a:ext cx="21" cy="189"/>
              </a:xfrm>
              <a:prstGeom prst="rect">
                <a:avLst/>
              </a:prstGeom>
              <a:solidFill>
                <a:srgbClr val="7C7C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09" name="Rectangle 19"/>
              <p:cNvSpPr>
                <a:spLocks noChangeArrowheads="1"/>
              </p:cNvSpPr>
              <p:nvPr/>
            </p:nvSpPr>
            <p:spPr bwMode="auto">
              <a:xfrm>
                <a:off x="1733" y="2391"/>
                <a:ext cx="21" cy="189"/>
              </a:xfrm>
              <a:prstGeom prst="rect">
                <a:avLst/>
              </a:prstGeom>
              <a:solidFill>
                <a:srgbClr val="7979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10" name="Rectangle 20"/>
              <p:cNvSpPr>
                <a:spLocks noChangeArrowheads="1"/>
              </p:cNvSpPr>
              <p:nvPr/>
            </p:nvSpPr>
            <p:spPr bwMode="auto">
              <a:xfrm>
                <a:off x="1754" y="2391"/>
                <a:ext cx="21" cy="189"/>
              </a:xfrm>
              <a:prstGeom prst="rect">
                <a:avLst/>
              </a:prstGeom>
              <a:solidFill>
                <a:srgbClr val="75750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11" name="Rectangle 21"/>
              <p:cNvSpPr>
                <a:spLocks noChangeArrowheads="1"/>
              </p:cNvSpPr>
              <p:nvPr/>
            </p:nvSpPr>
            <p:spPr bwMode="auto">
              <a:xfrm>
                <a:off x="1775" y="2391"/>
                <a:ext cx="21" cy="189"/>
              </a:xfrm>
              <a:prstGeom prst="rect">
                <a:avLst/>
              </a:prstGeom>
              <a:solidFill>
                <a:srgbClr val="7272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12" name="Rectangle 22"/>
              <p:cNvSpPr>
                <a:spLocks noChangeArrowheads="1"/>
              </p:cNvSpPr>
              <p:nvPr/>
            </p:nvSpPr>
            <p:spPr bwMode="auto">
              <a:xfrm>
                <a:off x="1796" y="2391"/>
                <a:ext cx="21" cy="189"/>
              </a:xfrm>
              <a:prstGeom prst="rect">
                <a:avLst/>
              </a:prstGeom>
              <a:solidFill>
                <a:srgbClr val="6E6E1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13" name="Rectangle 23"/>
              <p:cNvSpPr>
                <a:spLocks noChangeArrowheads="1"/>
              </p:cNvSpPr>
              <p:nvPr/>
            </p:nvSpPr>
            <p:spPr bwMode="auto">
              <a:xfrm>
                <a:off x="1817" y="2391"/>
                <a:ext cx="21" cy="189"/>
              </a:xfrm>
              <a:prstGeom prst="rect">
                <a:avLst/>
              </a:prstGeom>
              <a:solidFill>
                <a:srgbClr val="6A6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14" name="Rectangle 24"/>
              <p:cNvSpPr>
                <a:spLocks noChangeArrowheads="1"/>
              </p:cNvSpPr>
              <p:nvPr/>
            </p:nvSpPr>
            <p:spPr bwMode="auto">
              <a:xfrm>
                <a:off x="1838" y="2391"/>
                <a:ext cx="21" cy="189"/>
              </a:xfrm>
              <a:prstGeom prst="rect">
                <a:avLst/>
              </a:prstGeom>
              <a:solidFill>
                <a:srgbClr val="6767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15" name="Rectangle 25"/>
              <p:cNvSpPr>
                <a:spLocks noChangeArrowheads="1"/>
              </p:cNvSpPr>
              <p:nvPr/>
            </p:nvSpPr>
            <p:spPr bwMode="auto">
              <a:xfrm>
                <a:off x="1859" y="2391"/>
                <a:ext cx="21" cy="189"/>
              </a:xfrm>
              <a:prstGeom prst="rect">
                <a:avLst/>
              </a:prstGeom>
              <a:solidFill>
                <a:srgbClr val="6363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16" name="Rectangle 26"/>
              <p:cNvSpPr>
                <a:spLocks noChangeArrowheads="1"/>
              </p:cNvSpPr>
              <p:nvPr/>
            </p:nvSpPr>
            <p:spPr bwMode="auto">
              <a:xfrm>
                <a:off x="1880" y="2391"/>
                <a:ext cx="22" cy="189"/>
              </a:xfrm>
              <a:prstGeom prst="rect">
                <a:avLst/>
              </a:prstGeom>
              <a:solidFill>
                <a:srgbClr val="5F5F2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17" name="Rectangle 27"/>
              <p:cNvSpPr>
                <a:spLocks noChangeArrowheads="1"/>
              </p:cNvSpPr>
              <p:nvPr/>
            </p:nvSpPr>
            <p:spPr bwMode="auto">
              <a:xfrm>
                <a:off x="1902" y="2391"/>
                <a:ext cx="21" cy="189"/>
              </a:xfrm>
              <a:prstGeom prst="rect">
                <a:avLst/>
              </a:prstGeom>
              <a:solidFill>
                <a:srgbClr val="5C5C2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18" name="Rectangle 28"/>
              <p:cNvSpPr>
                <a:spLocks noChangeArrowheads="1"/>
              </p:cNvSpPr>
              <p:nvPr/>
            </p:nvSpPr>
            <p:spPr bwMode="auto">
              <a:xfrm>
                <a:off x="1923" y="2391"/>
                <a:ext cx="21" cy="189"/>
              </a:xfrm>
              <a:prstGeom prst="rect">
                <a:avLst/>
              </a:prstGeom>
              <a:solidFill>
                <a:srgbClr val="5858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19" name="Rectangle 29"/>
              <p:cNvSpPr>
                <a:spLocks noChangeArrowheads="1"/>
              </p:cNvSpPr>
              <p:nvPr/>
            </p:nvSpPr>
            <p:spPr bwMode="auto">
              <a:xfrm>
                <a:off x="1944" y="2391"/>
                <a:ext cx="22" cy="189"/>
              </a:xfrm>
              <a:prstGeom prst="rect">
                <a:avLst/>
              </a:prstGeom>
              <a:solidFill>
                <a:srgbClr val="5555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20" name="Rectangle 30"/>
              <p:cNvSpPr>
                <a:spLocks noChangeArrowheads="1"/>
              </p:cNvSpPr>
              <p:nvPr/>
            </p:nvSpPr>
            <p:spPr bwMode="auto">
              <a:xfrm>
                <a:off x="1966" y="2391"/>
                <a:ext cx="21" cy="189"/>
              </a:xfrm>
              <a:prstGeom prst="rect">
                <a:avLst/>
              </a:prstGeom>
              <a:solidFill>
                <a:srgbClr val="5151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21" name="Rectangle 31"/>
              <p:cNvSpPr>
                <a:spLocks noChangeArrowheads="1"/>
              </p:cNvSpPr>
              <p:nvPr/>
            </p:nvSpPr>
            <p:spPr bwMode="auto">
              <a:xfrm>
                <a:off x="1987" y="2391"/>
                <a:ext cx="21" cy="189"/>
              </a:xfrm>
              <a:prstGeom prst="rect">
                <a:avLst/>
              </a:prstGeom>
              <a:solidFill>
                <a:srgbClr val="4D4D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22" name="Rectangle 32"/>
              <p:cNvSpPr>
                <a:spLocks noChangeArrowheads="1"/>
              </p:cNvSpPr>
              <p:nvPr/>
            </p:nvSpPr>
            <p:spPr bwMode="auto">
              <a:xfrm>
                <a:off x="2008" y="2391"/>
                <a:ext cx="21" cy="189"/>
              </a:xfrm>
              <a:prstGeom prst="rect">
                <a:avLst/>
              </a:prstGeom>
              <a:solidFill>
                <a:srgbClr val="4A4A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23" name="Rectangle 33"/>
              <p:cNvSpPr>
                <a:spLocks noChangeArrowheads="1"/>
              </p:cNvSpPr>
              <p:nvPr/>
            </p:nvSpPr>
            <p:spPr bwMode="auto">
              <a:xfrm>
                <a:off x="2029" y="2391"/>
                <a:ext cx="21" cy="189"/>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24" name="Freeform 34"/>
              <p:cNvSpPr>
                <a:spLocks/>
              </p:cNvSpPr>
              <p:nvPr/>
            </p:nvSpPr>
            <p:spPr bwMode="auto">
              <a:xfrm>
                <a:off x="1691" y="2391"/>
                <a:ext cx="359" cy="189"/>
              </a:xfrm>
              <a:custGeom>
                <a:avLst/>
                <a:gdLst>
                  <a:gd name="T0" fmla="*/ 1 w 751"/>
                  <a:gd name="T1" fmla="*/ 0 h 395"/>
                  <a:gd name="T2" fmla="*/ 1 w 751"/>
                  <a:gd name="T3" fmla="*/ 0 h 395"/>
                  <a:gd name="T4" fmla="*/ 1 w 751"/>
                  <a:gd name="T5" fmla="*/ 0 h 395"/>
                  <a:gd name="T6" fmla="*/ 1 w 751"/>
                  <a:gd name="T7" fmla="*/ 0 h 395"/>
                  <a:gd name="T8" fmla="*/ 1 w 751"/>
                  <a:gd name="T9" fmla="*/ 0 h 395"/>
                  <a:gd name="T10" fmla="*/ 0 w 751"/>
                  <a:gd name="T11" fmla="*/ 0 h 395"/>
                  <a:gd name="T12" fmla="*/ 0 w 751"/>
                  <a:gd name="T13" fmla="*/ 0 h 395"/>
                  <a:gd name="T14" fmla="*/ 0 w 751"/>
                  <a:gd name="T15" fmla="*/ 0 h 395"/>
                  <a:gd name="T16" fmla="*/ 0 w 751"/>
                  <a:gd name="T17" fmla="*/ 0 h 395"/>
                  <a:gd name="T18" fmla="*/ 0 w 751"/>
                  <a:gd name="T19" fmla="*/ 0 h 395"/>
                  <a:gd name="T20" fmla="*/ 0 w 751"/>
                  <a:gd name="T21" fmla="*/ 0 h 395"/>
                  <a:gd name="T22" fmla="*/ 0 w 751"/>
                  <a:gd name="T23" fmla="*/ 0 h 395"/>
                  <a:gd name="T24" fmla="*/ 0 w 751"/>
                  <a:gd name="T25" fmla="*/ 0 h 395"/>
                  <a:gd name="T26" fmla="*/ 0 w 751"/>
                  <a:gd name="T27" fmla="*/ 0 h 395"/>
                  <a:gd name="T28" fmla="*/ 0 w 751"/>
                  <a:gd name="T29" fmla="*/ 0 h 395"/>
                  <a:gd name="T30" fmla="*/ 0 w 751"/>
                  <a:gd name="T31" fmla="*/ 0 h 395"/>
                  <a:gd name="T32" fmla="*/ 0 w 751"/>
                  <a:gd name="T33" fmla="*/ 0 h 395"/>
                  <a:gd name="T34" fmla="*/ 0 w 751"/>
                  <a:gd name="T35" fmla="*/ 0 h 395"/>
                  <a:gd name="T36" fmla="*/ 0 w 751"/>
                  <a:gd name="T37" fmla="*/ 0 h 395"/>
                  <a:gd name="T38" fmla="*/ 0 w 751"/>
                  <a:gd name="T39" fmla="*/ 0 h 395"/>
                  <a:gd name="T40" fmla="*/ 0 w 751"/>
                  <a:gd name="T41" fmla="*/ 0 h 395"/>
                  <a:gd name="T42" fmla="*/ 0 w 751"/>
                  <a:gd name="T43" fmla="*/ 0 h 395"/>
                  <a:gd name="T44" fmla="*/ 0 w 751"/>
                  <a:gd name="T45" fmla="*/ 0 h 395"/>
                  <a:gd name="T46" fmla="*/ 0 w 751"/>
                  <a:gd name="T47" fmla="*/ 0 h 395"/>
                  <a:gd name="T48" fmla="*/ 0 w 751"/>
                  <a:gd name="T49" fmla="*/ 0 h 395"/>
                  <a:gd name="T50" fmla="*/ 0 w 751"/>
                  <a:gd name="T51" fmla="*/ 0 h 395"/>
                  <a:gd name="T52" fmla="*/ 0 w 751"/>
                  <a:gd name="T53" fmla="*/ 0 h 395"/>
                  <a:gd name="T54" fmla="*/ 0 w 751"/>
                  <a:gd name="T55" fmla="*/ 0 h 395"/>
                  <a:gd name="T56" fmla="*/ 0 w 751"/>
                  <a:gd name="T57" fmla="*/ 0 h 395"/>
                  <a:gd name="T58" fmla="*/ 0 w 751"/>
                  <a:gd name="T59" fmla="*/ 0 h 395"/>
                  <a:gd name="T60" fmla="*/ 0 w 751"/>
                  <a:gd name="T61" fmla="*/ 0 h 395"/>
                  <a:gd name="T62" fmla="*/ 0 w 751"/>
                  <a:gd name="T63" fmla="*/ 0 h 395"/>
                  <a:gd name="T64" fmla="*/ 1 w 751"/>
                  <a:gd name="T65" fmla="*/ 0 h 395"/>
                  <a:gd name="T66" fmla="*/ 1 w 751"/>
                  <a:gd name="T67" fmla="*/ 0 h 395"/>
                  <a:gd name="T68" fmla="*/ 1 w 751"/>
                  <a:gd name="T69" fmla="*/ 0 h 395"/>
                  <a:gd name="T70" fmla="*/ 1 w 751"/>
                  <a:gd name="T71" fmla="*/ 0 h 395"/>
                  <a:gd name="T72" fmla="*/ 1 w 751"/>
                  <a:gd name="T73" fmla="*/ 0 h 395"/>
                  <a:gd name="T74" fmla="*/ 1 w 751"/>
                  <a:gd name="T75" fmla="*/ 0 h 395"/>
                  <a:gd name="T76" fmla="*/ 1 w 751"/>
                  <a:gd name="T77" fmla="*/ 0 h 39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51"/>
                  <a:gd name="T118" fmla="*/ 0 h 395"/>
                  <a:gd name="T119" fmla="*/ 751 w 751"/>
                  <a:gd name="T120" fmla="*/ 395 h 39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51" h="395">
                    <a:moveTo>
                      <a:pt x="750" y="0"/>
                    </a:moveTo>
                    <a:lnTo>
                      <a:pt x="749" y="7"/>
                    </a:lnTo>
                    <a:lnTo>
                      <a:pt x="745" y="11"/>
                    </a:lnTo>
                    <a:lnTo>
                      <a:pt x="739" y="17"/>
                    </a:lnTo>
                    <a:lnTo>
                      <a:pt x="729" y="24"/>
                    </a:lnTo>
                    <a:lnTo>
                      <a:pt x="715" y="28"/>
                    </a:lnTo>
                    <a:lnTo>
                      <a:pt x="701" y="34"/>
                    </a:lnTo>
                    <a:lnTo>
                      <a:pt x="682" y="38"/>
                    </a:lnTo>
                    <a:lnTo>
                      <a:pt x="663" y="44"/>
                    </a:lnTo>
                    <a:lnTo>
                      <a:pt x="641" y="48"/>
                    </a:lnTo>
                    <a:lnTo>
                      <a:pt x="619" y="51"/>
                    </a:lnTo>
                    <a:lnTo>
                      <a:pt x="590" y="55"/>
                    </a:lnTo>
                    <a:lnTo>
                      <a:pt x="562" y="57"/>
                    </a:lnTo>
                    <a:lnTo>
                      <a:pt x="535" y="59"/>
                    </a:lnTo>
                    <a:lnTo>
                      <a:pt x="504" y="61"/>
                    </a:lnTo>
                    <a:lnTo>
                      <a:pt x="472" y="64"/>
                    </a:lnTo>
                    <a:lnTo>
                      <a:pt x="439" y="66"/>
                    </a:lnTo>
                    <a:lnTo>
                      <a:pt x="407" y="67"/>
                    </a:lnTo>
                    <a:lnTo>
                      <a:pt x="376" y="67"/>
                    </a:lnTo>
                    <a:lnTo>
                      <a:pt x="342" y="67"/>
                    </a:lnTo>
                    <a:lnTo>
                      <a:pt x="309" y="66"/>
                    </a:lnTo>
                    <a:lnTo>
                      <a:pt x="275" y="64"/>
                    </a:lnTo>
                    <a:lnTo>
                      <a:pt x="245" y="61"/>
                    </a:lnTo>
                    <a:lnTo>
                      <a:pt x="215" y="59"/>
                    </a:lnTo>
                    <a:lnTo>
                      <a:pt x="185" y="57"/>
                    </a:lnTo>
                    <a:lnTo>
                      <a:pt x="157" y="55"/>
                    </a:lnTo>
                    <a:lnTo>
                      <a:pt x="132" y="51"/>
                    </a:lnTo>
                    <a:lnTo>
                      <a:pt x="109" y="48"/>
                    </a:lnTo>
                    <a:lnTo>
                      <a:pt x="84" y="44"/>
                    </a:lnTo>
                    <a:lnTo>
                      <a:pt x="65" y="38"/>
                    </a:lnTo>
                    <a:lnTo>
                      <a:pt x="48" y="34"/>
                    </a:lnTo>
                    <a:lnTo>
                      <a:pt x="33" y="28"/>
                    </a:lnTo>
                    <a:lnTo>
                      <a:pt x="21" y="24"/>
                    </a:lnTo>
                    <a:lnTo>
                      <a:pt x="11" y="17"/>
                    </a:lnTo>
                    <a:lnTo>
                      <a:pt x="3" y="11"/>
                    </a:lnTo>
                    <a:lnTo>
                      <a:pt x="1" y="7"/>
                    </a:lnTo>
                    <a:lnTo>
                      <a:pt x="0" y="4"/>
                    </a:lnTo>
                    <a:lnTo>
                      <a:pt x="0" y="327"/>
                    </a:lnTo>
                    <a:lnTo>
                      <a:pt x="1" y="332"/>
                    </a:lnTo>
                    <a:lnTo>
                      <a:pt x="1" y="337"/>
                    </a:lnTo>
                    <a:lnTo>
                      <a:pt x="5" y="343"/>
                    </a:lnTo>
                    <a:lnTo>
                      <a:pt x="12" y="348"/>
                    </a:lnTo>
                    <a:lnTo>
                      <a:pt x="21" y="354"/>
                    </a:lnTo>
                    <a:lnTo>
                      <a:pt x="34" y="358"/>
                    </a:lnTo>
                    <a:lnTo>
                      <a:pt x="49" y="365"/>
                    </a:lnTo>
                    <a:lnTo>
                      <a:pt x="67" y="370"/>
                    </a:lnTo>
                    <a:lnTo>
                      <a:pt x="86" y="374"/>
                    </a:lnTo>
                    <a:lnTo>
                      <a:pt x="109" y="378"/>
                    </a:lnTo>
                    <a:lnTo>
                      <a:pt x="133" y="381"/>
                    </a:lnTo>
                    <a:lnTo>
                      <a:pt x="159" y="385"/>
                    </a:lnTo>
                    <a:lnTo>
                      <a:pt x="188" y="389"/>
                    </a:lnTo>
                    <a:lnTo>
                      <a:pt x="216" y="392"/>
                    </a:lnTo>
                    <a:lnTo>
                      <a:pt x="248" y="393"/>
                    </a:lnTo>
                    <a:lnTo>
                      <a:pt x="278" y="395"/>
                    </a:lnTo>
                    <a:lnTo>
                      <a:pt x="310" y="395"/>
                    </a:lnTo>
                    <a:lnTo>
                      <a:pt x="342" y="395"/>
                    </a:lnTo>
                    <a:lnTo>
                      <a:pt x="378" y="395"/>
                    </a:lnTo>
                    <a:lnTo>
                      <a:pt x="409" y="395"/>
                    </a:lnTo>
                    <a:lnTo>
                      <a:pt x="441" y="395"/>
                    </a:lnTo>
                    <a:lnTo>
                      <a:pt x="474" y="395"/>
                    </a:lnTo>
                    <a:lnTo>
                      <a:pt x="505" y="393"/>
                    </a:lnTo>
                    <a:lnTo>
                      <a:pt x="536" y="392"/>
                    </a:lnTo>
                    <a:lnTo>
                      <a:pt x="564" y="389"/>
                    </a:lnTo>
                    <a:lnTo>
                      <a:pt x="591" y="385"/>
                    </a:lnTo>
                    <a:lnTo>
                      <a:pt x="620" y="381"/>
                    </a:lnTo>
                    <a:lnTo>
                      <a:pt x="642" y="378"/>
                    </a:lnTo>
                    <a:lnTo>
                      <a:pt x="666" y="374"/>
                    </a:lnTo>
                    <a:lnTo>
                      <a:pt x="685" y="370"/>
                    </a:lnTo>
                    <a:lnTo>
                      <a:pt x="703" y="365"/>
                    </a:lnTo>
                    <a:lnTo>
                      <a:pt x="717" y="358"/>
                    </a:lnTo>
                    <a:lnTo>
                      <a:pt x="731" y="354"/>
                    </a:lnTo>
                    <a:lnTo>
                      <a:pt x="740" y="348"/>
                    </a:lnTo>
                    <a:lnTo>
                      <a:pt x="746" y="343"/>
                    </a:lnTo>
                    <a:lnTo>
                      <a:pt x="750" y="337"/>
                    </a:lnTo>
                    <a:lnTo>
                      <a:pt x="751" y="328"/>
                    </a:lnTo>
                    <a:lnTo>
                      <a:pt x="751" y="322"/>
                    </a:lnTo>
                    <a:lnTo>
                      <a:pt x="751" y="0"/>
                    </a:lnTo>
                    <a:lnTo>
                      <a:pt x="7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2800" b="1">
                  <a:solidFill>
                    <a:srgbClr val="0079C1"/>
                  </a:solidFill>
                </a:endParaRPr>
              </a:p>
            </p:txBody>
          </p:sp>
          <p:sp>
            <p:nvSpPr>
              <p:cNvPr id="117125" name="Rectangle 35"/>
              <p:cNvSpPr>
                <a:spLocks noChangeArrowheads="1"/>
              </p:cNvSpPr>
              <p:nvPr/>
            </p:nvSpPr>
            <p:spPr bwMode="auto">
              <a:xfrm>
                <a:off x="1691" y="2391"/>
                <a:ext cx="21" cy="189"/>
              </a:xfrm>
              <a:prstGeom prst="rect">
                <a:avLst/>
              </a:prstGeom>
              <a:solidFill>
                <a:srgbClr val="8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26" name="Rectangle 36"/>
              <p:cNvSpPr>
                <a:spLocks noChangeArrowheads="1"/>
              </p:cNvSpPr>
              <p:nvPr/>
            </p:nvSpPr>
            <p:spPr bwMode="auto">
              <a:xfrm>
                <a:off x="1712" y="2391"/>
                <a:ext cx="21" cy="189"/>
              </a:xfrm>
              <a:prstGeom prst="rect">
                <a:avLst/>
              </a:prstGeom>
              <a:solidFill>
                <a:srgbClr val="7C7C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27" name="Rectangle 37"/>
              <p:cNvSpPr>
                <a:spLocks noChangeArrowheads="1"/>
              </p:cNvSpPr>
              <p:nvPr/>
            </p:nvSpPr>
            <p:spPr bwMode="auto">
              <a:xfrm>
                <a:off x="1733" y="2391"/>
                <a:ext cx="21" cy="189"/>
              </a:xfrm>
              <a:prstGeom prst="rect">
                <a:avLst/>
              </a:prstGeom>
              <a:solidFill>
                <a:srgbClr val="7979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28" name="Rectangle 38"/>
              <p:cNvSpPr>
                <a:spLocks noChangeArrowheads="1"/>
              </p:cNvSpPr>
              <p:nvPr/>
            </p:nvSpPr>
            <p:spPr bwMode="auto">
              <a:xfrm>
                <a:off x="1754" y="2391"/>
                <a:ext cx="21" cy="189"/>
              </a:xfrm>
              <a:prstGeom prst="rect">
                <a:avLst/>
              </a:prstGeom>
              <a:solidFill>
                <a:srgbClr val="75750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29" name="Rectangle 39"/>
              <p:cNvSpPr>
                <a:spLocks noChangeArrowheads="1"/>
              </p:cNvSpPr>
              <p:nvPr/>
            </p:nvSpPr>
            <p:spPr bwMode="auto">
              <a:xfrm>
                <a:off x="1775" y="2391"/>
                <a:ext cx="21" cy="189"/>
              </a:xfrm>
              <a:prstGeom prst="rect">
                <a:avLst/>
              </a:prstGeom>
              <a:solidFill>
                <a:srgbClr val="7272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30" name="Rectangle 40"/>
              <p:cNvSpPr>
                <a:spLocks noChangeArrowheads="1"/>
              </p:cNvSpPr>
              <p:nvPr/>
            </p:nvSpPr>
            <p:spPr bwMode="auto">
              <a:xfrm>
                <a:off x="1796" y="2391"/>
                <a:ext cx="21" cy="189"/>
              </a:xfrm>
              <a:prstGeom prst="rect">
                <a:avLst/>
              </a:prstGeom>
              <a:solidFill>
                <a:srgbClr val="6E6E1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31" name="Rectangle 41"/>
              <p:cNvSpPr>
                <a:spLocks noChangeArrowheads="1"/>
              </p:cNvSpPr>
              <p:nvPr/>
            </p:nvSpPr>
            <p:spPr bwMode="auto">
              <a:xfrm>
                <a:off x="1817" y="2391"/>
                <a:ext cx="21" cy="189"/>
              </a:xfrm>
              <a:prstGeom prst="rect">
                <a:avLst/>
              </a:prstGeom>
              <a:solidFill>
                <a:srgbClr val="6A6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32" name="Rectangle 42"/>
              <p:cNvSpPr>
                <a:spLocks noChangeArrowheads="1"/>
              </p:cNvSpPr>
              <p:nvPr/>
            </p:nvSpPr>
            <p:spPr bwMode="auto">
              <a:xfrm>
                <a:off x="1838" y="2391"/>
                <a:ext cx="21" cy="189"/>
              </a:xfrm>
              <a:prstGeom prst="rect">
                <a:avLst/>
              </a:prstGeom>
              <a:solidFill>
                <a:srgbClr val="6767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33" name="Rectangle 43"/>
              <p:cNvSpPr>
                <a:spLocks noChangeArrowheads="1"/>
              </p:cNvSpPr>
              <p:nvPr/>
            </p:nvSpPr>
            <p:spPr bwMode="auto">
              <a:xfrm>
                <a:off x="1859" y="2391"/>
                <a:ext cx="21" cy="189"/>
              </a:xfrm>
              <a:prstGeom prst="rect">
                <a:avLst/>
              </a:prstGeom>
              <a:solidFill>
                <a:srgbClr val="6363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34" name="Rectangle 44"/>
              <p:cNvSpPr>
                <a:spLocks noChangeArrowheads="1"/>
              </p:cNvSpPr>
              <p:nvPr/>
            </p:nvSpPr>
            <p:spPr bwMode="auto">
              <a:xfrm>
                <a:off x="1880" y="2391"/>
                <a:ext cx="22" cy="189"/>
              </a:xfrm>
              <a:prstGeom prst="rect">
                <a:avLst/>
              </a:prstGeom>
              <a:solidFill>
                <a:srgbClr val="5F5F2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35" name="Rectangle 45"/>
              <p:cNvSpPr>
                <a:spLocks noChangeArrowheads="1"/>
              </p:cNvSpPr>
              <p:nvPr/>
            </p:nvSpPr>
            <p:spPr bwMode="auto">
              <a:xfrm>
                <a:off x="1902" y="2391"/>
                <a:ext cx="21" cy="189"/>
              </a:xfrm>
              <a:prstGeom prst="rect">
                <a:avLst/>
              </a:prstGeom>
              <a:solidFill>
                <a:srgbClr val="5C5C2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36" name="Rectangle 46"/>
              <p:cNvSpPr>
                <a:spLocks noChangeArrowheads="1"/>
              </p:cNvSpPr>
              <p:nvPr/>
            </p:nvSpPr>
            <p:spPr bwMode="auto">
              <a:xfrm>
                <a:off x="1923" y="2391"/>
                <a:ext cx="21" cy="189"/>
              </a:xfrm>
              <a:prstGeom prst="rect">
                <a:avLst/>
              </a:prstGeom>
              <a:solidFill>
                <a:srgbClr val="5858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37" name="Rectangle 47"/>
              <p:cNvSpPr>
                <a:spLocks noChangeArrowheads="1"/>
              </p:cNvSpPr>
              <p:nvPr/>
            </p:nvSpPr>
            <p:spPr bwMode="auto">
              <a:xfrm>
                <a:off x="1944" y="2391"/>
                <a:ext cx="22" cy="189"/>
              </a:xfrm>
              <a:prstGeom prst="rect">
                <a:avLst/>
              </a:prstGeom>
              <a:solidFill>
                <a:srgbClr val="5555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38" name="Rectangle 48"/>
              <p:cNvSpPr>
                <a:spLocks noChangeArrowheads="1"/>
              </p:cNvSpPr>
              <p:nvPr/>
            </p:nvSpPr>
            <p:spPr bwMode="auto">
              <a:xfrm>
                <a:off x="1966" y="2391"/>
                <a:ext cx="21" cy="189"/>
              </a:xfrm>
              <a:prstGeom prst="rect">
                <a:avLst/>
              </a:prstGeom>
              <a:solidFill>
                <a:srgbClr val="5151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39" name="Rectangle 49"/>
              <p:cNvSpPr>
                <a:spLocks noChangeArrowheads="1"/>
              </p:cNvSpPr>
              <p:nvPr/>
            </p:nvSpPr>
            <p:spPr bwMode="auto">
              <a:xfrm>
                <a:off x="1987" y="2391"/>
                <a:ext cx="21" cy="189"/>
              </a:xfrm>
              <a:prstGeom prst="rect">
                <a:avLst/>
              </a:prstGeom>
              <a:solidFill>
                <a:srgbClr val="4D4D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40" name="Rectangle 50"/>
              <p:cNvSpPr>
                <a:spLocks noChangeArrowheads="1"/>
              </p:cNvSpPr>
              <p:nvPr/>
            </p:nvSpPr>
            <p:spPr bwMode="auto">
              <a:xfrm>
                <a:off x="2008" y="2391"/>
                <a:ext cx="21" cy="189"/>
              </a:xfrm>
              <a:prstGeom prst="rect">
                <a:avLst/>
              </a:prstGeom>
              <a:solidFill>
                <a:srgbClr val="4A4A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41" name="Rectangle 51"/>
              <p:cNvSpPr>
                <a:spLocks noChangeArrowheads="1"/>
              </p:cNvSpPr>
              <p:nvPr/>
            </p:nvSpPr>
            <p:spPr bwMode="auto">
              <a:xfrm>
                <a:off x="2029" y="2391"/>
                <a:ext cx="21" cy="189"/>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42" name="Freeform 52"/>
              <p:cNvSpPr>
                <a:spLocks/>
              </p:cNvSpPr>
              <p:nvPr/>
            </p:nvSpPr>
            <p:spPr bwMode="auto">
              <a:xfrm>
                <a:off x="1691" y="2391"/>
                <a:ext cx="359" cy="189"/>
              </a:xfrm>
              <a:custGeom>
                <a:avLst/>
                <a:gdLst>
                  <a:gd name="T0" fmla="*/ 1 w 751"/>
                  <a:gd name="T1" fmla="*/ 0 h 395"/>
                  <a:gd name="T2" fmla="*/ 1 w 751"/>
                  <a:gd name="T3" fmla="*/ 0 h 395"/>
                  <a:gd name="T4" fmla="*/ 1 w 751"/>
                  <a:gd name="T5" fmla="*/ 0 h 395"/>
                  <a:gd name="T6" fmla="*/ 1 w 751"/>
                  <a:gd name="T7" fmla="*/ 0 h 395"/>
                  <a:gd name="T8" fmla="*/ 1 w 751"/>
                  <a:gd name="T9" fmla="*/ 0 h 395"/>
                  <a:gd name="T10" fmla="*/ 0 w 751"/>
                  <a:gd name="T11" fmla="*/ 0 h 395"/>
                  <a:gd name="T12" fmla="*/ 0 w 751"/>
                  <a:gd name="T13" fmla="*/ 0 h 395"/>
                  <a:gd name="T14" fmla="*/ 0 w 751"/>
                  <a:gd name="T15" fmla="*/ 0 h 395"/>
                  <a:gd name="T16" fmla="*/ 0 w 751"/>
                  <a:gd name="T17" fmla="*/ 0 h 395"/>
                  <a:gd name="T18" fmla="*/ 0 w 751"/>
                  <a:gd name="T19" fmla="*/ 0 h 395"/>
                  <a:gd name="T20" fmla="*/ 0 w 751"/>
                  <a:gd name="T21" fmla="*/ 0 h 395"/>
                  <a:gd name="T22" fmla="*/ 0 w 751"/>
                  <a:gd name="T23" fmla="*/ 0 h 395"/>
                  <a:gd name="T24" fmla="*/ 0 w 751"/>
                  <a:gd name="T25" fmla="*/ 0 h 395"/>
                  <a:gd name="T26" fmla="*/ 0 w 751"/>
                  <a:gd name="T27" fmla="*/ 0 h 395"/>
                  <a:gd name="T28" fmla="*/ 0 w 751"/>
                  <a:gd name="T29" fmla="*/ 0 h 395"/>
                  <a:gd name="T30" fmla="*/ 0 w 751"/>
                  <a:gd name="T31" fmla="*/ 0 h 395"/>
                  <a:gd name="T32" fmla="*/ 0 w 751"/>
                  <a:gd name="T33" fmla="*/ 0 h 395"/>
                  <a:gd name="T34" fmla="*/ 0 w 751"/>
                  <a:gd name="T35" fmla="*/ 0 h 395"/>
                  <a:gd name="T36" fmla="*/ 0 w 751"/>
                  <a:gd name="T37" fmla="*/ 0 h 395"/>
                  <a:gd name="T38" fmla="*/ 0 w 751"/>
                  <a:gd name="T39" fmla="*/ 0 h 395"/>
                  <a:gd name="T40" fmla="*/ 0 w 751"/>
                  <a:gd name="T41" fmla="*/ 0 h 395"/>
                  <a:gd name="T42" fmla="*/ 0 w 751"/>
                  <a:gd name="T43" fmla="*/ 0 h 395"/>
                  <a:gd name="T44" fmla="*/ 0 w 751"/>
                  <a:gd name="T45" fmla="*/ 0 h 395"/>
                  <a:gd name="T46" fmla="*/ 0 w 751"/>
                  <a:gd name="T47" fmla="*/ 0 h 395"/>
                  <a:gd name="T48" fmla="*/ 0 w 751"/>
                  <a:gd name="T49" fmla="*/ 0 h 395"/>
                  <a:gd name="T50" fmla="*/ 0 w 751"/>
                  <a:gd name="T51" fmla="*/ 0 h 395"/>
                  <a:gd name="T52" fmla="*/ 0 w 751"/>
                  <a:gd name="T53" fmla="*/ 0 h 395"/>
                  <a:gd name="T54" fmla="*/ 0 w 751"/>
                  <a:gd name="T55" fmla="*/ 0 h 395"/>
                  <a:gd name="T56" fmla="*/ 0 w 751"/>
                  <a:gd name="T57" fmla="*/ 0 h 395"/>
                  <a:gd name="T58" fmla="*/ 0 w 751"/>
                  <a:gd name="T59" fmla="*/ 0 h 395"/>
                  <a:gd name="T60" fmla="*/ 0 w 751"/>
                  <a:gd name="T61" fmla="*/ 0 h 395"/>
                  <a:gd name="T62" fmla="*/ 0 w 751"/>
                  <a:gd name="T63" fmla="*/ 0 h 395"/>
                  <a:gd name="T64" fmla="*/ 1 w 751"/>
                  <a:gd name="T65" fmla="*/ 0 h 395"/>
                  <a:gd name="T66" fmla="*/ 1 w 751"/>
                  <a:gd name="T67" fmla="*/ 0 h 395"/>
                  <a:gd name="T68" fmla="*/ 1 w 751"/>
                  <a:gd name="T69" fmla="*/ 0 h 395"/>
                  <a:gd name="T70" fmla="*/ 1 w 751"/>
                  <a:gd name="T71" fmla="*/ 0 h 395"/>
                  <a:gd name="T72" fmla="*/ 1 w 751"/>
                  <a:gd name="T73" fmla="*/ 0 h 395"/>
                  <a:gd name="T74" fmla="*/ 1 w 751"/>
                  <a:gd name="T75" fmla="*/ 0 h 395"/>
                  <a:gd name="T76" fmla="*/ 1 w 751"/>
                  <a:gd name="T77" fmla="*/ 0 h 39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51"/>
                  <a:gd name="T118" fmla="*/ 0 h 395"/>
                  <a:gd name="T119" fmla="*/ 751 w 751"/>
                  <a:gd name="T120" fmla="*/ 395 h 39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51" h="395">
                    <a:moveTo>
                      <a:pt x="750" y="0"/>
                    </a:moveTo>
                    <a:lnTo>
                      <a:pt x="749" y="7"/>
                    </a:lnTo>
                    <a:lnTo>
                      <a:pt x="745" y="11"/>
                    </a:lnTo>
                    <a:lnTo>
                      <a:pt x="739" y="17"/>
                    </a:lnTo>
                    <a:lnTo>
                      <a:pt x="729" y="24"/>
                    </a:lnTo>
                    <a:lnTo>
                      <a:pt x="715" y="28"/>
                    </a:lnTo>
                    <a:lnTo>
                      <a:pt x="701" y="34"/>
                    </a:lnTo>
                    <a:lnTo>
                      <a:pt x="682" y="38"/>
                    </a:lnTo>
                    <a:lnTo>
                      <a:pt x="663" y="44"/>
                    </a:lnTo>
                    <a:lnTo>
                      <a:pt x="641" y="48"/>
                    </a:lnTo>
                    <a:lnTo>
                      <a:pt x="619" y="51"/>
                    </a:lnTo>
                    <a:lnTo>
                      <a:pt x="590" y="55"/>
                    </a:lnTo>
                    <a:lnTo>
                      <a:pt x="562" y="57"/>
                    </a:lnTo>
                    <a:lnTo>
                      <a:pt x="535" y="59"/>
                    </a:lnTo>
                    <a:lnTo>
                      <a:pt x="504" y="61"/>
                    </a:lnTo>
                    <a:lnTo>
                      <a:pt x="472" y="64"/>
                    </a:lnTo>
                    <a:lnTo>
                      <a:pt x="439" y="66"/>
                    </a:lnTo>
                    <a:lnTo>
                      <a:pt x="407" y="67"/>
                    </a:lnTo>
                    <a:lnTo>
                      <a:pt x="376" y="67"/>
                    </a:lnTo>
                    <a:lnTo>
                      <a:pt x="342" y="67"/>
                    </a:lnTo>
                    <a:lnTo>
                      <a:pt x="309" y="66"/>
                    </a:lnTo>
                    <a:lnTo>
                      <a:pt x="275" y="64"/>
                    </a:lnTo>
                    <a:lnTo>
                      <a:pt x="245" y="61"/>
                    </a:lnTo>
                    <a:lnTo>
                      <a:pt x="215" y="59"/>
                    </a:lnTo>
                    <a:lnTo>
                      <a:pt x="185" y="57"/>
                    </a:lnTo>
                    <a:lnTo>
                      <a:pt x="157" y="55"/>
                    </a:lnTo>
                    <a:lnTo>
                      <a:pt x="132" y="51"/>
                    </a:lnTo>
                    <a:lnTo>
                      <a:pt x="109" y="48"/>
                    </a:lnTo>
                    <a:lnTo>
                      <a:pt x="84" y="44"/>
                    </a:lnTo>
                    <a:lnTo>
                      <a:pt x="65" y="38"/>
                    </a:lnTo>
                    <a:lnTo>
                      <a:pt x="48" y="34"/>
                    </a:lnTo>
                    <a:lnTo>
                      <a:pt x="33" y="28"/>
                    </a:lnTo>
                    <a:lnTo>
                      <a:pt x="21" y="24"/>
                    </a:lnTo>
                    <a:lnTo>
                      <a:pt x="11" y="17"/>
                    </a:lnTo>
                    <a:lnTo>
                      <a:pt x="3" y="11"/>
                    </a:lnTo>
                    <a:lnTo>
                      <a:pt x="1" y="7"/>
                    </a:lnTo>
                    <a:lnTo>
                      <a:pt x="0" y="4"/>
                    </a:lnTo>
                    <a:lnTo>
                      <a:pt x="0" y="327"/>
                    </a:lnTo>
                    <a:lnTo>
                      <a:pt x="1" y="332"/>
                    </a:lnTo>
                    <a:lnTo>
                      <a:pt x="1" y="337"/>
                    </a:lnTo>
                    <a:lnTo>
                      <a:pt x="5" y="343"/>
                    </a:lnTo>
                    <a:lnTo>
                      <a:pt x="12" y="348"/>
                    </a:lnTo>
                    <a:lnTo>
                      <a:pt x="21" y="354"/>
                    </a:lnTo>
                    <a:lnTo>
                      <a:pt x="34" y="358"/>
                    </a:lnTo>
                    <a:lnTo>
                      <a:pt x="49" y="365"/>
                    </a:lnTo>
                    <a:lnTo>
                      <a:pt x="67" y="370"/>
                    </a:lnTo>
                    <a:lnTo>
                      <a:pt x="86" y="374"/>
                    </a:lnTo>
                    <a:lnTo>
                      <a:pt x="109" y="378"/>
                    </a:lnTo>
                    <a:lnTo>
                      <a:pt x="133" y="381"/>
                    </a:lnTo>
                    <a:lnTo>
                      <a:pt x="159" y="385"/>
                    </a:lnTo>
                    <a:lnTo>
                      <a:pt x="188" y="389"/>
                    </a:lnTo>
                    <a:lnTo>
                      <a:pt x="216" y="392"/>
                    </a:lnTo>
                    <a:lnTo>
                      <a:pt x="248" y="393"/>
                    </a:lnTo>
                    <a:lnTo>
                      <a:pt x="278" y="395"/>
                    </a:lnTo>
                    <a:lnTo>
                      <a:pt x="310" y="395"/>
                    </a:lnTo>
                    <a:lnTo>
                      <a:pt x="342" y="395"/>
                    </a:lnTo>
                    <a:lnTo>
                      <a:pt x="378" y="395"/>
                    </a:lnTo>
                    <a:lnTo>
                      <a:pt x="409" y="395"/>
                    </a:lnTo>
                    <a:lnTo>
                      <a:pt x="441" y="395"/>
                    </a:lnTo>
                    <a:lnTo>
                      <a:pt x="474" y="395"/>
                    </a:lnTo>
                    <a:lnTo>
                      <a:pt x="505" y="393"/>
                    </a:lnTo>
                    <a:lnTo>
                      <a:pt x="536" y="392"/>
                    </a:lnTo>
                    <a:lnTo>
                      <a:pt x="564" y="389"/>
                    </a:lnTo>
                    <a:lnTo>
                      <a:pt x="591" y="385"/>
                    </a:lnTo>
                    <a:lnTo>
                      <a:pt x="620" y="381"/>
                    </a:lnTo>
                    <a:lnTo>
                      <a:pt x="642" y="378"/>
                    </a:lnTo>
                    <a:lnTo>
                      <a:pt x="666" y="374"/>
                    </a:lnTo>
                    <a:lnTo>
                      <a:pt x="685" y="370"/>
                    </a:lnTo>
                    <a:lnTo>
                      <a:pt x="703" y="365"/>
                    </a:lnTo>
                    <a:lnTo>
                      <a:pt x="717" y="358"/>
                    </a:lnTo>
                    <a:lnTo>
                      <a:pt x="731" y="354"/>
                    </a:lnTo>
                    <a:lnTo>
                      <a:pt x="740" y="348"/>
                    </a:lnTo>
                    <a:lnTo>
                      <a:pt x="746" y="343"/>
                    </a:lnTo>
                    <a:lnTo>
                      <a:pt x="750" y="337"/>
                    </a:lnTo>
                    <a:lnTo>
                      <a:pt x="751" y="328"/>
                    </a:lnTo>
                    <a:lnTo>
                      <a:pt x="751" y="322"/>
                    </a:lnTo>
                    <a:lnTo>
                      <a:pt x="751" y="0"/>
                    </a:lnTo>
                    <a:lnTo>
                      <a:pt x="75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2800" b="1">
                  <a:solidFill>
                    <a:srgbClr val="0079C1"/>
                  </a:solidFill>
                </a:endParaRPr>
              </a:p>
            </p:txBody>
          </p:sp>
          <p:sp>
            <p:nvSpPr>
              <p:cNvPr id="117143" name="Freeform 53"/>
              <p:cNvSpPr>
                <a:spLocks/>
              </p:cNvSpPr>
              <p:nvPr/>
            </p:nvSpPr>
            <p:spPr bwMode="auto">
              <a:xfrm>
                <a:off x="1691" y="2391"/>
                <a:ext cx="359" cy="189"/>
              </a:xfrm>
              <a:custGeom>
                <a:avLst/>
                <a:gdLst>
                  <a:gd name="T0" fmla="*/ 1 w 751"/>
                  <a:gd name="T1" fmla="*/ 0 h 395"/>
                  <a:gd name="T2" fmla="*/ 1 w 751"/>
                  <a:gd name="T3" fmla="*/ 0 h 395"/>
                  <a:gd name="T4" fmla="*/ 1 w 751"/>
                  <a:gd name="T5" fmla="*/ 0 h 395"/>
                  <a:gd name="T6" fmla="*/ 1 w 751"/>
                  <a:gd name="T7" fmla="*/ 0 h 395"/>
                  <a:gd name="T8" fmla="*/ 1 w 751"/>
                  <a:gd name="T9" fmla="*/ 0 h 395"/>
                  <a:gd name="T10" fmla="*/ 0 w 751"/>
                  <a:gd name="T11" fmla="*/ 0 h 395"/>
                  <a:gd name="T12" fmla="*/ 0 w 751"/>
                  <a:gd name="T13" fmla="*/ 0 h 395"/>
                  <a:gd name="T14" fmla="*/ 0 w 751"/>
                  <a:gd name="T15" fmla="*/ 0 h 395"/>
                  <a:gd name="T16" fmla="*/ 0 w 751"/>
                  <a:gd name="T17" fmla="*/ 0 h 395"/>
                  <a:gd name="T18" fmla="*/ 0 w 751"/>
                  <a:gd name="T19" fmla="*/ 0 h 395"/>
                  <a:gd name="T20" fmla="*/ 0 w 751"/>
                  <a:gd name="T21" fmla="*/ 0 h 395"/>
                  <a:gd name="T22" fmla="*/ 0 w 751"/>
                  <a:gd name="T23" fmla="*/ 0 h 395"/>
                  <a:gd name="T24" fmla="*/ 0 w 751"/>
                  <a:gd name="T25" fmla="*/ 0 h 395"/>
                  <a:gd name="T26" fmla="*/ 0 w 751"/>
                  <a:gd name="T27" fmla="*/ 0 h 395"/>
                  <a:gd name="T28" fmla="*/ 0 w 751"/>
                  <a:gd name="T29" fmla="*/ 0 h 395"/>
                  <a:gd name="T30" fmla="*/ 0 w 751"/>
                  <a:gd name="T31" fmla="*/ 0 h 395"/>
                  <a:gd name="T32" fmla="*/ 0 w 751"/>
                  <a:gd name="T33" fmla="*/ 0 h 395"/>
                  <a:gd name="T34" fmla="*/ 0 w 751"/>
                  <a:gd name="T35" fmla="*/ 0 h 395"/>
                  <a:gd name="T36" fmla="*/ 0 w 751"/>
                  <a:gd name="T37" fmla="*/ 0 h 395"/>
                  <a:gd name="T38" fmla="*/ 0 w 751"/>
                  <a:gd name="T39" fmla="*/ 0 h 395"/>
                  <a:gd name="T40" fmla="*/ 0 w 751"/>
                  <a:gd name="T41" fmla="*/ 0 h 395"/>
                  <a:gd name="T42" fmla="*/ 0 w 751"/>
                  <a:gd name="T43" fmla="*/ 0 h 395"/>
                  <a:gd name="T44" fmla="*/ 0 w 751"/>
                  <a:gd name="T45" fmla="*/ 0 h 395"/>
                  <a:gd name="T46" fmla="*/ 0 w 751"/>
                  <a:gd name="T47" fmla="*/ 0 h 395"/>
                  <a:gd name="T48" fmla="*/ 0 w 751"/>
                  <a:gd name="T49" fmla="*/ 0 h 395"/>
                  <a:gd name="T50" fmla="*/ 0 w 751"/>
                  <a:gd name="T51" fmla="*/ 0 h 395"/>
                  <a:gd name="T52" fmla="*/ 0 w 751"/>
                  <a:gd name="T53" fmla="*/ 0 h 395"/>
                  <a:gd name="T54" fmla="*/ 0 w 751"/>
                  <a:gd name="T55" fmla="*/ 0 h 395"/>
                  <a:gd name="T56" fmla="*/ 0 w 751"/>
                  <a:gd name="T57" fmla="*/ 0 h 395"/>
                  <a:gd name="T58" fmla="*/ 0 w 751"/>
                  <a:gd name="T59" fmla="*/ 0 h 395"/>
                  <a:gd name="T60" fmla="*/ 0 w 751"/>
                  <a:gd name="T61" fmla="*/ 0 h 395"/>
                  <a:gd name="T62" fmla="*/ 0 w 751"/>
                  <a:gd name="T63" fmla="*/ 0 h 395"/>
                  <a:gd name="T64" fmla="*/ 1 w 751"/>
                  <a:gd name="T65" fmla="*/ 0 h 395"/>
                  <a:gd name="T66" fmla="*/ 1 w 751"/>
                  <a:gd name="T67" fmla="*/ 0 h 395"/>
                  <a:gd name="T68" fmla="*/ 1 w 751"/>
                  <a:gd name="T69" fmla="*/ 0 h 395"/>
                  <a:gd name="T70" fmla="*/ 1 w 751"/>
                  <a:gd name="T71" fmla="*/ 0 h 395"/>
                  <a:gd name="T72" fmla="*/ 1 w 751"/>
                  <a:gd name="T73" fmla="*/ 0 h 395"/>
                  <a:gd name="T74" fmla="*/ 1 w 751"/>
                  <a:gd name="T75" fmla="*/ 0 h 395"/>
                  <a:gd name="T76" fmla="*/ 1 w 751"/>
                  <a:gd name="T77" fmla="*/ 0 h 39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51"/>
                  <a:gd name="T118" fmla="*/ 0 h 395"/>
                  <a:gd name="T119" fmla="*/ 751 w 751"/>
                  <a:gd name="T120" fmla="*/ 395 h 39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51" h="395">
                    <a:moveTo>
                      <a:pt x="750" y="0"/>
                    </a:moveTo>
                    <a:lnTo>
                      <a:pt x="749" y="7"/>
                    </a:lnTo>
                    <a:lnTo>
                      <a:pt x="745" y="11"/>
                    </a:lnTo>
                    <a:lnTo>
                      <a:pt x="739" y="17"/>
                    </a:lnTo>
                    <a:lnTo>
                      <a:pt x="729" y="24"/>
                    </a:lnTo>
                    <a:lnTo>
                      <a:pt x="715" y="28"/>
                    </a:lnTo>
                    <a:lnTo>
                      <a:pt x="701" y="34"/>
                    </a:lnTo>
                    <a:lnTo>
                      <a:pt x="682" y="38"/>
                    </a:lnTo>
                    <a:lnTo>
                      <a:pt x="663" y="44"/>
                    </a:lnTo>
                    <a:lnTo>
                      <a:pt x="641" y="48"/>
                    </a:lnTo>
                    <a:lnTo>
                      <a:pt x="619" y="51"/>
                    </a:lnTo>
                    <a:lnTo>
                      <a:pt x="590" y="55"/>
                    </a:lnTo>
                    <a:lnTo>
                      <a:pt x="562" y="57"/>
                    </a:lnTo>
                    <a:lnTo>
                      <a:pt x="535" y="59"/>
                    </a:lnTo>
                    <a:lnTo>
                      <a:pt x="504" y="61"/>
                    </a:lnTo>
                    <a:lnTo>
                      <a:pt x="472" y="64"/>
                    </a:lnTo>
                    <a:lnTo>
                      <a:pt x="439" y="66"/>
                    </a:lnTo>
                    <a:lnTo>
                      <a:pt x="407" y="67"/>
                    </a:lnTo>
                    <a:lnTo>
                      <a:pt x="376" y="67"/>
                    </a:lnTo>
                    <a:lnTo>
                      <a:pt x="342" y="67"/>
                    </a:lnTo>
                    <a:lnTo>
                      <a:pt x="309" y="66"/>
                    </a:lnTo>
                    <a:lnTo>
                      <a:pt x="275" y="64"/>
                    </a:lnTo>
                    <a:lnTo>
                      <a:pt x="245" y="61"/>
                    </a:lnTo>
                    <a:lnTo>
                      <a:pt x="215" y="59"/>
                    </a:lnTo>
                    <a:lnTo>
                      <a:pt x="185" y="57"/>
                    </a:lnTo>
                    <a:lnTo>
                      <a:pt x="157" y="55"/>
                    </a:lnTo>
                    <a:lnTo>
                      <a:pt x="132" y="51"/>
                    </a:lnTo>
                    <a:lnTo>
                      <a:pt x="109" y="48"/>
                    </a:lnTo>
                    <a:lnTo>
                      <a:pt x="84" y="44"/>
                    </a:lnTo>
                    <a:lnTo>
                      <a:pt x="65" y="38"/>
                    </a:lnTo>
                    <a:lnTo>
                      <a:pt x="48" y="34"/>
                    </a:lnTo>
                    <a:lnTo>
                      <a:pt x="33" y="28"/>
                    </a:lnTo>
                    <a:lnTo>
                      <a:pt x="21" y="24"/>
                    </a:lnTo>
                    <a:lnTo>
                      <a:pt x="11" y="17"/>
                    </a:lnTo>
                    <a:lnTo>
                      <a:pt x="3" y="11"/>
                    </a:lnTo>
                    <a:lnTo>
                      <a:pt x="1" y="7"/>
                    </a:lnTo>
                    <a:lnTo>
                      <a:pt x="0" y="4"/>
                    </a:lnTo>
                    <a:lnTo>
                      <a:pt x="0" y="327"/>
                    </a:lnTo>
                    <a:lnTo>
                      <a:pt x="1" y="332"/>
                    </a:lnTo>
                    <a:lnTo>
                      <a:pt x="1" y="337"/>
                    </a:lnTo>
                    <a:lnTo>
                      <a:pt x="5" y="343"/>
                    </a:lnTo>
                    <a:lnTo>
                      <a:pt x="12" y="348"/>
                    </a:lnTo>
                    <a:lnTo>
                      <a:pt x="21" y="354"/>
                    </a:lnTo>
                    <a:lnTo>
                      <a:pt x="34" y="358"/>
                    </a:lnTo>
                    <a:lnTo>
                      <a:pt x="49" y="365"/>
                    </a:lnTo>
                    <a:lnTo>
                      <a:pt x="67" y="370"/>
                    </a:lnTo>
                    <a:lnTo>
                      <a:pt x="86" y="374"/>
                    </a:lnTo>
                    <a:lnTo>
                      <a:pt x="109" y="378"/>
                    </a:lnTo>
                    <a:lnTo>
                      <a:pt x="133" y="381"/>
                    </a:lnTo>
                    <a:lnTo>
                      <a:pt x="159" y="385"/>
                    </a:lnTo>
                    <a:lnTo>
                      <a:pt x="188" y="389"/>
                    </a:lnTo>
                    <a:lnTo>
                      <a:pt x="216" y="392"/>
                    </a:lnTo>
                    <a:lnTo>
                      <a:pt x="248" y="393"/>
                    </a:lnTo>
                    <a:lnTo>
                      <a:pt x="278" y="395"/>
                    </a:lnTo>
                    <a:lnTo>
                      <a:pt x="310" y="395"/>
                    </a:lnTo>
                    <a:lnTo>
                      <a:pt x="342" y="395"/>
                    </a:lnTo>
                    <a:lnTo>
                      <a:pt x="378" y="395"/>
                    </a:lnTo>
                    <a:lnTo>
                      <a:pt x="409" y="395"/>
                    </a:lnTo>
                    <a:lnTo>
                      <a:pt x="441" y="395"/>
                    </a:lnTo>
                    <a:lnTo>
                      <a:pt x="474" y="395"/>
                    </a:lnTo>
                    <a:lnTo>
                      <a:pt x="505" y="393"/>
                    </a:lnTo>
                    <a:lnTo>
                      <a:pt x="536" y="392"/>
                    </a:lnTo>
                    <a:lnTo>
                      <a:pt x="564" y="389"/>
                    </a:lnTo>
                    <a:lnTo>
                      <a:pt x="591" y="385"/>
                    </a:lnTo>
                    <a:lnTo>
                      <a:pt x="620" y="381"/>
                    </a:lnTo>
                    <a:lnTo>
                      <a:pt x="642" y="378"/>
                    </a:lnTo>
                    <a:lnTo>
                      <a:pt x="666" y="374"/>
                    </a:lnTo>
                    <a:lnTo>
                      <a:pt x="685" y="370"/>
                    </a:lnTo>
                    <a:lnTo>
                      <a:pt x="703" y="365"/>
                    </a:lnTo>
                    <a:lnTo>
                      <a:pt x="717" y="358"/>
                    </a:lnTo>
                    <a:lnTo>
                      <a:pt x="731" y="354"/>
                    </a:lnTo>
                    <a:lnTo>
                      <a:pt x="740" y="348"/>
                    </a:lnTo>
                    <a:lnTo>
                      <a:pt x="746" y="343"/>
                    </a:lnTo>
                    <a:lnTo>
                      <a:pt x="750" y="337"/>
                    </a:lnTo>
                    <a:lnTo>
                      <a:pt x="751" y="328"/>
                    </a:lnTo>
                    <a:lnTo>
                      <a:pt x="751" y="322"/>
                    </a:lnTo>
                    <a:lnTo>
                      <a:pt x="751" y="0"/>
                    </a:lnTo>
                    <a:lnTo>
                      <a:pt x="75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800" b="1">
                  <a:solidFill>
                    <a:srgbClr val="0079C1"/>
                  </a:solidFill>
                </a:endParaRPr>
              </a:p>
            </p:txBody>
          </p:sp>
          <p:sp>
            <p:nvSpPr>
              <p:cNvPr id="117144" name="Line 54"/>
              <p:cNvSpPr>
                <a:spLocks noChangeShapeType="1"/>
              </p:cNvSpPr>
              <p:nvPr/>
            </p:nvSpPr>
            <p:spPr bwMode="auto">
              <a:xfrm>
                <a:off x="2050" y="2391"/>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7145" name="Freeform 55"/>
              <p:cNvSpPr>
                <a:spLocks/>
              </p:cNvSpPr>
              <p:nvPr/>
            </p:nvSpPr>
            <p:spPr bwMode="auto">
              <a:xfrm>
                <a:off x="1701" y="2223"/>
                <a:ext cx="336" cy="51"/>
              </a:xfrm>
              <a:custGeom>
                <a:avLst/>
                <a:gdLst>
                  <a:gd name="T0" fmla="*/ 0 w 703"/>
                  <a:gd name="T1" fmla="*/ 0 h 105"/>
                  <a:gd name="T2" fmla="*/ 0 w 703"/>
                  <a:gd name="T3" fmla="*/ 0 h 105"/>
                  <a:gd name="T4" fmla="*/ 0 w 703"/>
                  <a:gd name="T5" fmla="*/ 0 h 105"/>
                  <a:gd name="T6" fmla="*/ 0 w 703"/>
                  <a:gd name="T7" fmla="*/ 0 h 105"/>
                  <a:gd name="T8" fmla="*/ 0 w 703"/>
                  <a:gd name="T9" fmla="*/ 0 h 105"/>
                  <a:gd name="T10" fmla="*/ 0 w 703"/>
                  <a:gd name="T11" fmla="*/ 0 h 105"/>
                  <a:gd name="T12" fmla="*/ 1 w 703"/>
                  <a:gd name="T13" fmla="*/ 0 h 105"/>
                  <a:gd name="T14" fmla="*/ 1 w 703"/>
                  <a:gd name="T15" fmla="*/ 0 h 105"/>
                  <a:gd name="T16" fmla="*/ 1 w 703"/>
                  <a:gd name="T17" fmla="*/ 0 h 105"/>
                  <a:gd name="T18" fmla="*/ 1 w 703"/>
                  <a:gd name="T19" fmla="*/ 0 h 105"/>
                  <a:gd name="T20" fmla="*/ 1 w 703"/>
                  <a:gd name="T21" fmla="*/ 0 h 105"/>
                  <a:gd name="T22" fmla="*/ 1 w 703"/>
                  <a:gd name="T23" fmla="*/ 0 h 105"/>
                  <a:gd name="T24" fmla="*/ 1 w 703"/>
                  <a:gd name="T25" fmla="*/ 0 h 105"/>
                  <a:gd name="T26" fmla="*/ 1 w 703"/>
                  <a:gd name="T27" fmla="*/ 0 h 105"/>
                  <a:gd name="T28" fmla="*/ 1 w 703"/>
                  <a:gd name="T29" fmla="*/ 0 h 105"/>
                  <a:gd name="T30" fmla="*/ 0 w 703"/>
                  <a:gd name="T31" fmla="*/ 0 h 105"/>
                  <a:gd name="T32" fmla="*/ 0 w 703"/>
                  <a:gd name="T33" fmla="*/ 0 h 105"/>
                  <a:gd name="T34" fmla="*/ 0 w 703"/>
                  <a:gd name="T35" fmla="*/ 0 h 105"/>
                  <a:gd name="T36" fmla="*/ 0 w 703"/>
                  <a:gd name="T37" fmla="*/ 0 h 105"/>
                  <a:gd name="T38" fmla="*/ 0 w 703"/>
                  <a:gd name="T39" fmla="*/ 0 h 105"/>
                  <a:gd name="T40" fmla="*/ 0 w 703"/>
                  <a:gd name="T41" fmla="*/ 0 h 105"/>
                  <a:gd name="T42" fmla="*/ 0 w 703"/>
                  <a:gd name="T43" fmla="*/ 0 h 105"/>
                  <a:gd name="T44" fmla="*/ 0 w 703"/>
                  <a:gd name="T45" fmla="*/ 0 h 105"/>
                  <a:gd name="T46" fmla="*/ 0 w 703"/>
                  <a:gd name="T47" fmla="*/ 0 h 105"/>
                  <a:gd name="T48" fmla="*/ 0 w 703"/>
                  <a:gd name="T49" fmla="*/ 0 h 105"/>
                  <a:gd name="T50" fmla="*/ 0 w 703"/>
                  <a:gd name="T51" fmla="*/ 0 h 105"/>
                  <a:gd name="T52" fmla="*/ 0 w 703"/>
                  <a:gd name="T53" fmla="*/ 0 h 105"/>
                  <a:gd name="T54" fmla="*/ 0 w 703"/>
                  <a:gd name="T55" fmla="*/ 0 h 105"/>
                  <a:gd name="T56" fmla="*/ 0 w 703"/>
                  <a:gd name="T57" fmla="*/ 0 h 105"/>
                  <a:gd name="T58" fmla="*/ 0 w 703"/>
                  <a:gd name="T59" fmla="*/ 0 h 105"/>
                  <a:gd name="T60" fmla="*/ 0 w 703"/>
                  <a:gd name="T61" fmla="*/ 0 h 105"/>
                  <a:gd name="T62" fmla="*/ 0 w 703"/>
                  <a:gd name="T63" fmla="*/ 0 h 105"/>
                  <a:gd name="T64" fmla="*/ 0 w 703"/>
                  <a:gd name="T65" fmla="*/ 0 h 105"/>
                  <a:gd name="T66" fmla="*/ 0 w 703"/>
                  <a:gd name="T67" fmla="*/ 0 h 105"/>
                  <a:gd name="T68" fmla="*/ 0 w 703"/>
                  <a:gd name="T69" fmla="*/ 0 h 105"/>
                  <a:gd name="T70" fmla="*/ 0 w 703"/>
                  <a:gd name="T71" fmla="*/ 0 h 105"/>
                  <a:gd name="T72" fmla="*/ 0 w 703"/>
                  <a:gd name="T73" fmla="*/ 0 h 105"/>
                  <a:gd name="T74" fmla="*/ 0 w 703"/>
                  <a:gd name="T75" fmla="*/ 0 h 105"/>
                  <a:gd name="T76" fmla="*/ 0 w 703"/>
                  <a:gd name="T77" fmla="*/ 0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3"/>
                  <a:gd name="T118" fmla="*/ 0 h 105"/>
                  <a:gd name="T119" fmla="*/ 703 w 703"/>
                  <a:gd name="T120" fmla="*/ 105 h 1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3" h="105">
                    <a:moveTo>
                      <a:pt x="263" y="2"/>
                    </a:moveTo>
                    <a:lnTo>
                      <a:pt x="291" y="1"/>
                    </a:lnTo>
                    <a:lnTo>
                      <a:pt x="321" y="0"/>
                    </a:lnTo>
                    <a:lnTo>
                      <a:pt x="353" y="0"/>
                    </a:lnTo>
                    <a:lnTo>
                      <a:pt x="382" y="0"/>
                    </a:lnTo>
                    <a:lnTo>
                      <a:pt x="413" y="1"/>
                    </a:lnTo>
                    <a:lnTo>
                      <a:pt x="444" y="2"/>
                    </a:lnTo>
                    <a:lnTo>
                      <a:pt x="473" y="3"/>
                    </a:lnTo>
                    <a:lnTo>
                      <a:pt x="501" y="4"/>
                    </a:lnTo>
                    <a:lnTo>
                      <a:pt x="529" y="7"/>
                    </a:lnTo>
                    <a:lnTo>
                      <a:pt x="553" y="9"/>
                    </a:lnTo>
                    <a:lnTo>
                      <a:pt x="577" y="13"/>
                    </a:lnTo>
                    <a:lnTo>
                      <a:pt x="602" y="15"/>
                    </a:lnTo>
                    <a:lnTo>
                      <a:pt x="621" y="17"/>
                    </a:lnTo>
                    <a:lnTo>
                      <a:pt x="639" y="21"/>
                    </a:lnTo>
                    <a:lnTo>
                      <a:pt x="654" y="25"/>
                    </a:lnTo>
                    <a:lnTo>
                      <a:pt x="672" y="30"/>
                    </a:lnTo>
                    <a:lnTo>
                      <a:pt x="682" y="33"/>
                    </a:lnTo>
                    <a:lnTo>
                      <a:pt x="691" y="37"/>
                    </a:lnTo>
                    <a:lnTo>
                      <a:pt x="697" y="43"/>
                    </a:lnTo>
                    <a:lnTo>
                      <a:pt x="703" y="46"/>
                    </a:lnTo>
                    <a:lnTo>
                      <a:pt x="703" y="52"/>
                    </a:lnTo>
                    <a:lnTo>
                      <a:pt x="703" y="54"/>
                    </a:lnTo>
                    <a:lnTo>
                      <a:pt x="700" y="58"/>
                    </a:lnTo>
                    <a:lnTo>
                      <a:pt x="696" y="63"/>
                    </a:lnTo>
                    <a:lnTo>
                      <a:pt x="689" y="68"/>
                    </a:lnTo>
                    <a:lnTo>
                      <a:pt x="681" y="72"/>
                    </a:lnTo>
                    <a:lnTo>
                      <a:pt x="671" y="76"/>
                    </a:lnTo>
                    <a:lnTo>
                      <a:pt x="654" y="79"/>
                    </a:lnTo>
                    <a:lnTo>
                      <a:pt x="638" y="84"/>
                    </a:lnTo>
                    <a:lnTo>
                      <a:pt x="620" y="87"/>
                    </a:lnTo>
                    <a:lnTo>
                      <a:pt x="600" y="88"/>
                    </a:lnTo>
                    <a:lnTo>
                      <a:pt x="576" y="94"/>
                    </a:lnTo>
                    <a:lnTo>
                      <a:pt x="552" y="97"/>
                    </a:lnTo>
                    <a:lnTo>
                      <a:pt x="526" y="99"/>
                    </a:lnTo>
                    <a:lnTo>
                      <a:pt x="499" y="101"/>
                    </a:lnTo>
                    <a:lnTo>
                      <a:pt x="472" y="103"/>
                    </a:lnTo>
                    <a:lnTo>
                      <a:pt x="442" y="103"/>
                    </a:lnTo>
                    <a:lnTo>
                      <a:pt x="412" y="104"/>
                    </a:lnTo>
                    <a:lnTo>
                      <a:pt x="381" y="105"/>
                    </a:lnTo>
                    <a:lnTo>
                      <a:pt x="352" y="105"/>
                    </a:lnTo>
                    <a:lnTo>
                      <a:pt x="321" y="105"/>
                    </a:lnTo>
                    <a:lnTo>
                      <a:pt x="289" y="104"/>
                    </a:lnTo>
                    <a:lnTo>
                      <a:pt x="260" y="103"/>
                    </a:lnTo>
                    <a:lnTo>
                      <a:pt x="231" y="103"/>
                    </a:lnTo>
                    <a:lnTo>
                      <a:pt x="202" y="101"/>
                    </a:lnTo>
                    <a:lnTo>
                      <a:pt x="175" y="99"/>
                    </a:lnTo>
                    <a:lnTo>
                      <a:pt x="149" y="97"/>
                    </a:lnTo>
                    <a:lnTo>
                      <a:pt x="126" y="94"/>
                    </a:lnTo>
                    <a:lnTo>
                      <a:pt x="102" y="88"/>
                    </a:lnTo>
                    <a:lnTo>
                      <a:pt x="80" y="87"/>
                    </a:lnTo>
                    <a:lnTo>
                      <a:pt x="61" y="84"/>
                    </a:lnTo>
                    <a:lnTo>
                      <a:pt x="48" y="79"/>
                    </a:lnTo>
                    <a:lnTo>
                      <a:pt x="32" y="76"/>
                    </a:lnTo>
                    <a:lnTo>
                      <a:pt x="20" y="72"/>
                    </a:lnTo>
                    <a:lnTo>
                      <a:pt x="12" y="68"/>
                    </a:lnTo>
                    <a:lnTo>
                      <a:pt x="6" y="63"/>
                    </a:lnTo>
                    <a:lnTo>
                      <a:pt x="2" y="58"/>
                    </a:lnTo>
                    <a:lnTo>
                      <a:pt x="0" y="55"/>
                    </a:lnTo>
                    <a:lnTo>
                      <a:pt x="0" y="54"/>
                    </a:lnTo>
                    <a:lnTo>
                      <a:pt x="4" y="46"/>
                    </a:lnTo>
                    <a:lnTo>
                      <a:pt x="8" y="43"/>
                    </a:lnTo>
                    <a:lnTo>
                      <a:pt x="13" y="37"/>
                    </a:lnTo>
                    <a:lnTo>
                      <a:pt x="22" y="33"/>
                    </a:lnTo>
                    <a:lnTo>
                      <a:pt x="34" y="30"/>
                    </a:lnTo>
                    <a:lnTo>
                      <a:pt x="42" y="27"/>
                    </a:lnTo>
                    <a:lnTo>
                      <a:pt x="48" y="25"/>
                    </a:lnTo>
                    <a:lnTo>
                      <a:pt x="63" y="21"/>
                    </a:lnTo>
                    <a:lnTo>
                      <a:pt x="83" y="17"/>
                    </a:lnTo>
                    <a:lnTo>
                      <a:pt x="90" y="16"/>
                    </a:lnTo>
                    <a:lnTo>
                      <a:pt x="104" y="15"/>
                    </a:lnTo>
                    <a:lnTo>
                      <a:pt x="128" y="13"/>
                    </a:lnTo>
                    <a:lnTo>
                      <a:pt x="151" y="9"/>
                    </a:lnTo>
                    <a:lnTo>
                      <a:pt x="174" y="7"/>
                    </a:lnTo>
                    <a:lnTo>
                      <a:pt x="204" y="4"/>
                    </a:lnTo>
                    <a:lnTo>
                      <a:pt x="220" y="4"/>
                    </a:lnTo>
                    <a:lnTo>
                      <a:pt x="232" y="3"/>
                    </a:lnTo>
                    <a:lnTo>
                      <a:pt x="263" y="2"/>
                    </a:lnTo>
                    <a:close/>
                  </a:path>
                </a:pathLst>
              </a:custGeom>
              <a:solidFill>
                <a:srgbClr val="A0A0A0"/>
              </a:solidFill>
              <a:ln w="9525">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146" name="Rectangle 56"/>
              <p:cNvSpPr>
                <a:spLocks noChangeArrowheads="1"/>
              </p:cNvSpPr>
              <p:nvPr/>
            </p:nvSpPr>
            <p:spPr bwMode="auto">
              <a:xfrm>
                <a:off x="1701" y="2249"/>
                <a:ext cx="8" cy="151"/>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47" name="Rectangle 57"/>
              <p:cNvSpPr>
                <a:spLocks noChangeArrowheads="1"/>
              </p:cNvSpPr>
              <p:nvPr/>
            </p:nvSpPr>
            <p:spPr bwMode="auto">
              <a:xfrm>
                <a:off x="1709" y="2249"/>
                <a:ext cx="9" cy="151"/>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48" name="Rectangle 58"/>
              <p:cNvSpPr>
                <a:spLocks noChangeArrowheads="1"/>
              </p:cNvSpPr>
              <p:nvPr/>
            </p:nvSpPr>
            <p:spPr bwMode="auto">
              <a:xfrm>
                <a:off x="1718" y="2249"/>
                <a:ext cx="8" cy="151"/>
              </a:xfrm>
              <a:prstGeom prst="rect">
                <a:avLst/>
              </a:prstGeom>
              <a:solidFill>
                <a:srgbClr val="9898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49" name="Rectangle 59"/>
              <p:cNvSpPr>
                <a:spLocks noChangeArrowheads="1"/>
              </p:cNvSpPr>
              <p:nvPr/>
            </p:nvSpPr>
            <p:spPr bwMode="auto">
              <a:xfrm>
                <a:off x="1726" y="2249"/>
                <a:ext cx="8" cy="151"/>
              </a:xfrm>
              <a:prstGeom prst="rect">
                <a:avLst/>
              </a:prstGeom>
              <a:solidFill>
                <a:srgbClr val="949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50" name="Rectangle 60"/>
              <p:cNvSpPr>
                <a:spLocks noChangeArrowheads="1"/>
              </p:cNvSpPr>
              <p:nvPr/>
            </p:nvSpPr>
            <p:spPr bwMode="auto">
              <a:xfrm>
                <a:off x="1734" y="2249"/>
                <a:ext cx="9" cy="151"/>
              </a:xfrm>
              <a:prstGeom prst="rect">
                <a:avLst/>
              </a:prstGeom>
              <a:solidFill>
                <a:srgbClr val="9090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51" name="Rectangle 61"/>
              <p:cNvSpPr>
                <a:spLocks noChangeArrowheads="1"/>
              </p:cNvSpPr>
              <p:nvPr/>
            </p:nvSpPr>
            <p:spPr bwMode="auto">
              <a:xfrm>
                <a:off x="1743" y="2249"/>
                <a:ext cx="8" cy="151"/>
              </a:xfrm>
              <a:prstGeom prst="rect">
                <a:avLst/>
              </a:prstGeom>
              <a:solidFill>
                <a:srgbClr val="8B8B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52" name="Rectangle 62"/>
              <p:cNvSpPr>
                <a:spLocks noChangeArrowheads="1"/>
              </p:cNvSpPr>
              <p:nvPr/>
            </p:nvSpPr>
            <p:spPr bwMode="auto">
              <a:xfrm>
                <a:off x="1751" y="2249"/>
                <a:ext cx="9" cy="151"/>
              </a:xfrm>
              <a:prstGeom prst="rect">
                <a:avLst/>
              </a:prstGeom>
              <a:solidFill>
                <a:srgbClr val="87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53" name="Rectangle 63"/>
              <p:cNvSpPr>
                <a:spLocks noChangeArrowheads="1"/>
              </p:cNvSpPr>
              <p:nvPr/>
            </p:nvSpPr>
            <p:spPr bwMode="auto">
              <a:xfrm>
                <a:off x="1760" y="2249"/>
                <a:ext cx="8" cy="151"/>
              </a:xfrm>
              <a:prstGeom prst="rect">
                <a:avLst/>
              </a:prstGeom>
              <a:solidFill>
                <a:srgbClr val="8383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54" name="Rectangle 64"/>
              <p:cNvSpPr>
                <a:spLocks noChangeArrowheads="1"/>
              </p:cNvSpPr>
              <p:nvPr/>
            </p:nvSpPr>
            <p:spPr bwMode="auto">
              <a:xfrm>
                <a:off x="1768" y="2249"/>
                <a:ext cx="8" cy="151"/>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55" name="Rectangle 65"/>
              <p:cNvSpPr>
                <a:spLocks noChangeArrowheads="1"/>
              </p:cNvSpPr>
              <p:nvPr/>
            </p:nvSpPr>
            <p:spPr bwMode="auto">
              <a:xfrm>
                <a:off x="1776" y="2249"/>
                <a:ext cx="9" cy="151"/>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56" name="Rectangle 66"/>
              <p:cNvSpPr>
                <a:spLocks noChangeArrowheads="1"/>
              </p:cNvSpPr>
              <p:nvPr/>
            </p:nvSpPr>
            <p:spPr bwMode="auto">
              <a:xfrm>
                <a:off x="1785" y="2249"/>
                <a:ext cx="8" cy="151"/>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57" name="Rectangle 67"/>
              <p:cNvSpPr>
                <a:spLocks noChangeArrowheads="1"/>
              </p:cNvSpPr>
              <p:nvPr/>
            </p:nvSpPr>
            <p:spPr bwMode="auto">
              <a:xfrm>
                <a:off x="1793" y="2249"/>
                <a:ext cx="9" cy="151"/>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58" name="Rectangle 68"/>
              <p:cNvSpPr>
                <a:spLocks noChangeArrowheads="1"/>
              </p:cNvSpPr>
              <p:nvPr/>
            </p:nvSpPr>
            <p:spPr bwMode="auto">
              <a:xfrm>
                <a:off x="1802" y="2249"/>
                <a:ext cx="8" cy="151"/>
              </a:xfrm>
              <a:prstGeom prst="rect">
                <a:avLst/>
              </a:prstGeom>
              <a:solidFill>
                <a:srgbClr val="6F6F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59" name="Rectangle 69"/>
              <p:cNvSpPr>
                <a:spLocks noChangeArrowheads="1"/>
              </p:cNvSpPr>
              <p:nvPr/>
            </p:nvSpPr>
            <p:spPr bwMode="auto">
              <a:xfrm>
                <a:off x="1810" y="2249"/>
                <a:ext cx="8" cy="151"/>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60" name="Rectangle 70"/>
              <p:cNvSpPr>
                <a:spLocks noChangeArrowheads="1"/>
              </p:cNvSpPr>
              <p:nvPr/>
            </p:nvSpPr>
            <p:spPr bwMode="auto">
              <a:xfrm>
                <a:off x="1818" y="2249"/>
                <a:ext cx="9" cy="151"/>
              </a:xfrm>
              <a:prstGeom prst="rect">
                <a:avLst/>
              </a:prstGeom>
              <a:solidFill>
                <a:srgbClr val="6767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61" name="Rectangle 71"/>
              <p:cNvSpPr>
                <a:spLocks noChangeArrowheads="1"/>
              </p:cNvSpPr>
              <p:nvPr/>
            </p:nvSpPr>
            <p:spPr bwMode="auto">
              <a:xfrm>
                <a:off x="1827" y="2249"/>
                <a:ext cx="8" cy="151"/>
              </a:xfrm>
              <a:prstGeom prst="rect">
                <a:avLst/>
              </a:prstGeom>
              <a:solidFill>
                <a:srgbClr val="6262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62" name="Rectangle 72"/>
              <p:cNvSpPr>
                <a:spLocks noChangeArrowheads="1"/>
              </p:cNvSpPr>
              <p:nvPr/>
            </p:nvSpPr>
            <p:spPr bwMode="auto">
              <a:xfrm>
                <a:off x="1835" y="2249"/>
                <a:ext cx="8" cy="151"/>
              </a:xfrm>
              <a:prstGeom prst="rect">
                <a:avLst/>
              </a:prstGeom>
              <a:solidFill>
                <a:srgbClr val="5E5E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63" name="Rectangle 73"/>
              <p:cNvSpPr>
                <a:spLocks noChangeArrowheads="1"/>
              </p:cNvSpPr>
              <p:nvPr/>
            </p:nvSpPr>
            <p:spPr bwMode="auto">
              <a:xfrm>
                <a:off x="1843" y="2249"/>
                <a:ext cx="9" cy="151"/>
              </a:xfrm>
              <a:prstGeom prst="rect">
                <a:avLst/>
              </a:prstGeom>
              <a:solidFill>
                <a:srgbClr val="5A5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64" name="Rectangle 74"/>
              <p:cNvSpPr>
                <a:spLocks noChangeArrowheads="1"/>
              </p:cNvSpPr>
              <p:nvPr/>
            </p:nvSpPr>
            <p:spPr bwMode="auto">
              <a:xfrm>
                <a:off x="1852" y="2249"/>
                <a:ext cx="8" cy="151"/>
              </a:xfrm>
              <a:prstGeom prst="rect">
                <a:avLst/>
              </a:prstGeom>
              <a:solidFill>
                <a:srgbClr val="5656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65" name="Rectangle 75"/>
              <p:cNvSpPr>
                <a:spLocks noChangeArrowheads="1"/>
              </p:cNvSpPr>
              <p:nvPr/>
            </p:nvSpPr>
            <p:spPr bwMode="auto">
              <a:xfrm>
                <a:off x="1860" y="2249"/>
                <a:ext cx="9" cy="151"/>
              </a:xfrm>
              <a:prstGeom prst="rect">
                <a:avLst/>
              </a:prstGeom>
              <a:solidFill>
                <a:srgbClr val="5252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66" name="Rectangle 76"/>
              <p:cNvSpPr>
                <a:spLocks noChangeArrowheads="1"/>
              </p:cNvSpPr>
              <p:nvPr/>
            </p:nvSpPr>
            <p:spPr bwMode="auto">
              <a:xfrm>
                <a:off x="1869" y="2249"/>
                <a:ext cx="9" cy="151"/>
              </a:xfrm>
              <a:prstGeom prst="rect">
                <a:avLst/>
              </a:prstGeom>
              <a:solidFill>
                <a:srgbClr val="4E4E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67" name="Rectangle 77"/>
              <p:cNvSpPr>
                <a:spLocks noChangeArrowheads="1"/>
              </p:cNvSpPr>
              <p:nvPr/>
            </p:nvSpPr>
            <p:spPr bwMode="auto">
              <a:xfrm>
                <a:off x="1878" y="2249"/>
                <a:ext cx="7" cy="151"/>
              </a:xfrm>
              <a:prstGeom prst="rect">
                <a:avLst/>
              </a:prstGeom>
              <a:solidFill>
                <a:srgbClr val="4A4A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68" name="Rectangle 78"/>
              <p:cNvSpPr>
                <a:spLocks noChangeArrowheads="1"/>
              </p:cNvSpPr>
              <p:nvPr/>
            </p:nvSpPr>
            <p:spPr bwMode="auto">
              <a:xfrm>
                <a:off x="1885" y="2249"/>
                <a:ext cx="9" cy="151"/>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69" name="Rectangle 79"/>
              <p:cNvSpPr>
                <a:spLocks noChangeArrowheads="1"/>
              </p:cNvSpPr>
              <p:nvPr/>
            </p:nvSpPr>
            <p:spPr bwMode="auto">
              <a:xfrm>
                <a:off x="1894" y="2249"/>
                <a:ext cx="8" cy="151"/>
              </a:xfrm>
              <a:prstGeom prst="rect">
                <a:avLst/>
              </a:prstGeom>
              <a:solidFill>
                <a:srgbClr val="4242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70" name="Rectangle 80"/>
              <p:cNvSpPr>
                <a:spLocks noChangeArrowheads="1"/>
              </p:cNvSpPr>
              <p:nvPr/>
            </p:nvSpPr>
            <p:spPr bwMode="auto">
              <a:xfrm>
                <a:off x="1902" y="2249"/>
                <a:ext cx="9" cy="151"/>
              </a:xfrm>
              <a:prstGeom prst="rect">
                <a:avLst/>
              </a:prstGeom>
              <a:solidFill>
                <a:srgbClr val="3E3E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71" name="Rectangle 81"/>
              <p:cNvSpPr>
                <a:spLocks noChangeArrowheads="1"/>
              </p:cNvSpPr>
              <p:nvPr/>
            </p:nvSpPr>
            <p:spPr bwMode="auto">
              <a:xfrm>
                <a:off x="1911" y="2249"/>
                <a:ext cx="8" cy="151"/>
              </a:xfrm>
              <a:prstGeom prst="rect">
                <a:avLst/>
              </a:prstGeom>
              <a:solidFill>
                <a:srgbClr val="3939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72" name="Rectangle 82"/>
              <p:cNvSpPr>
                <a:spLocks noChangeArrowheads="1"/>
              </p:cNvSpPr>
              <p:nvPr/>
            </p:nvSpPr>
            <p:spPr bwMode="auto">
              <a:xfrm>
                <a:off x="1919" y="2249"/>
                <a:ext cx="8" cy="151"/>
              </a:xfrm>
              <a:prstGeom prst="rect">
                <a:avLst/>
              </a:prstGeom>
              <a:solidFill>
                <a:srgbClr val="3535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73" name="Rectangle 83"/>
              <p:cNvSpPr>
                <a:spLocks noChangeArrowheads="1"/>
              </p:cNvSpPr>
              <p:nvPr/>
            </p:nvSpPr>
            <p:spPr bwMode="auto">
              <a:xfrm>
                <a:off x="1927" y="2249"/>
                <a:ext cx="9" cy="151"/>
              </a:xfrm>
              <a:prstGeom prst="rect">
                <a:avLst/>
              </a:prstGeom>
              <a:solidFill>
                <a:srgbClr val="3131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74" name="Rectangle 84"/>
              <p:cNvSpPr>
                <a:spLocks noChangeArrowheads="1"/>
              </p:cNvSpPr>
              <p:nvPr/>
            </p:nvSpPr>
            <p:spPr bwMode="auto">
              <a:xfrm>
                <a:off x="1936" y="2249"/>
                <a:ext cx="9" cy="151"/>
              </a:xfrm>
              <a:prstGeom prst="rect">
                <a:avLst/>
              </a:prstGeom>
              <a:solidFill>
                <a:srgbClr val="2D2D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75" name="Rectangle 85"/>
              <p:cNvSpPr>
                <a:spLocks noChangeArrowheads="1"/>
              </p:cNvSpPr>
              <p:nvPr/>
            </p:nvSpPr>
            <p:spPr bwMode="auto">
              <a:xfrm>
                <a:off x="1945" y="2249"/>
                <a:ext cx="8" cy="151"/>
              </a:xfrm>
              <a:prstGeom prst="rect">
                <a:avLst/>
              </a:prstGeom>
              <a:solidFill>
                <a:srgbClr val="2929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76" name="Rectangle 86"/>
              <p:cNvSpPr>
                <a:spLocks noChangeArrowheads="1"/>
              </p:cNvSpPr>
              <p:nvPr/>
            </p:nvSpPr>
            <p:spPr bwMode="auto">
              <a:xfrm>
                <a:off x="1953" y="2249"/>
                <a:ext cx="8" cy="151"/>
              </a:xfrm>
              <a:prstGeom prst="rect">
                <a:avLst/>
              </a:prstGeom>
              <a:solidFill>
                <a:srgbClr val="25252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77" name="Rectangle 87"/>
              <p:cNvSpPr>
                <a:spLocks noChangeArrowheads="1"/>
              </p:cNvSpPr>
              <p:nvPr/>
            </p:nvSpPr>
            <p:spPr bwMode="auto">
              <a:xfrm>
                <a:off x="1961" y="2249"/>
                <a:ext cx="8" cy="151"/>
              </a:xfrm>
              <a:prstGeom prst="rect">
                <a:avLst/>
              </a:prstGeom>
              <a:solidFill>
                <a:srgbClr val="2121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78" name="Rectangle 88"/>
              <p:cNvSpPr>
                <a:spLocks noChangeArrowheads="1"/>
              </p:cNvSpPr>
              <p:nvPr/>
            </p:nvSpPr>
            <p:spPr bwMode="auto">
              <a:xfrm>
                <a:off x="1969" y="2249"/>
                <a:ext cx="9" cy="151"/>
              </a:xfrm>
              <a:prstGeom prst="rect">
                <a:avLst/>
              </a:prstGeom>
              <a:solidFill>
                <a:srgbClr val="1D1D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79" name="Rectangle 89"/>
              <p:cNvSpPr>
                <a:spLocks noChangeArrowheads="1"/>
              </p:cNvSpPr>
              <p:nvPr/>
            </p:nvSpPr>
            <p:spPr bwMode="auto">
              <a:xfrm>
                <a:off x="1978" y="2249"/>
                <a:ext cx="9" cy="151"/>
              </a:xfrm>
              <a:prstGeom prst="rect">
                <a:avLst/>
              </a:prstGeom>
              <a:solidFill>
                <a:srgbClr val="1919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80" name="Rectangle 90"/>
              <p:cNvSpPr>
                <a:spLocks noChangeArrowheads="1"/>
              </p:cNvSpPr>
              <p:nvPr/>
            </p:nvSpPr>
            <p:spPr bwMode="auto">
              <a:xfrm>
                <a:off x="1987" y="2249"/>
                <a:ext cx="7" cy="151"/>
              </a:xfrm>
              <a:prstGeom prst="rect">
                <a:avLst/>
              </a:prstGeom>
              <a:solidFill>
                <a:srgbClr val="1515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81" name="Rectangle 91"/>
              <p:cNvSpPr>
                <a:spLocks noChangeArrowheads="1"/>
              </p:cNvSpPr>
              <p:nvPr/>
            </p:nvSpPr>
            <p:spPr bwMode="auto">
              <a:xfrm>
                <a:off x="1994" y="2249"/>
                <a:ext cx="9" cy="151"/>
              </a:xfrm>
              <a:prstGeom prst="rect">
                <a:avLst/>
              </a:prstGeom>
              <a:solidFill>
                <a:srgbClr val="10101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82" name="Rectangle 92"/>
              <p:cNvSpPr>
                <a:spLocks noChangeArrowheads="1"/>
              </p:cNvSpPr>
              <p:nvPr/>
            </p:nvSpPr>
            <p:spPr bwMode="auto">
              <a:xfrm>
                <a:off x="2003" y="2249"/>
                <a:ext cx="9" cy="151"/>
              </a:xfrm>
              <a:prstGeom prst="rect">
                <a:avLst/>
              </a:prstGeom>
              <a:solidFill>
                <a:srgbClr val="0C0C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83" name="Rectangle 93"/>
              <p:cNvSpPr>
                <a:spLocks noChangeArrowheads="1"/>
              </p:cNvSpPr>
              <p:nvPr/>
            </p:nvSpPr>
            <p:spPr bwMode="auto">
              <a:xfrm>
                <a:off x="2012" y="2249"/>
                <a:ext cx="8" cy="151"/>
              </a:xfrm>
              <a:prstGeom prst="rect">
                <a:avLst/>
              </a:prstGeom>
              <a:solidFill>
                <a:srgbClr val="08080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84" name="Rectangle 94"/>
              <p:cNvSpPr>
                <a:spLocks noChangeArrowheads="1"/>
              </p:cNvSpPr>
              <p:nvPr/>
            </p:nvSpPr>
            <p:spPr bwMode="auto">
              <a:xfrm>
                <a:off x="2020" y="2249"/>
                <a:ext cx="9" cy="151"/>
              </a:xfrm>
              <a:prstGeom prst="rect">
                <a:avLst/>
              </a:prstGeom>
              <a:solidFill>
                <a:srgbClr val="0404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85" name="Rectangle 95"/>
              <p:cNvSpPr>
                <a:spLocks noChangeArrowheads="1"/>
              </p:cNvSpPr>
              <p:nvPr/>
            </p:nvSpPr>
            <p:spPr bwMode="auto">
              <a:xfrm>
                <a:off x="2029" y="2249"/>
                <a:ext cx="8" cy="1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86" name="Freeform 96"/>
              <p:cNvSpPr>
                <a:spLocks/>
              </p:cNvSpPr>
              <p:nvPr/>
            </p:nvSpPr>
            <p:spPr bwMode="auto">
              <a:xfrm>
                <a:off x="1701" y="2249"/>
                <a:ext cx="336" cy="151"/>
              </a:xfrm>
              <a:custGeom>
                <a:avLst/>
                <a:gdLst>
                  <a:gd name="T0" fmla="*/ 1 w 703"/>
                  <a:gd name="T1" fmla="*/ 0 h 314"/>
                  <a:gd name="T2" fmla="*/ 1 w 703"/>
                  <a:gd name="T3" fmla="*/ 0 h 314"/>
                  <a:gd name="T4" fmla="*/ 1 w 703"/>
                  <a:gd name="T5" fmla="*/ 0 h 314"/>
                  <a:gd name="T6" fmla="*/ 1 w 703"/>
                  <a:gd name="T7" fmla="*/ 0 h 314"/>
                  <a:gd name="T8" fmla="*/ 0 w 703"/>
                  <a:gd name="T9" fmla="*/ 0 h 314"/>
                  <a:gd name="T10" fmla="*/ 0 w 703"/>
                  <a:gd name="T11" fmla="*/ 0 h 314"/>
                  <a:gd name="T12" fmla="*/ 0 w 703"/>
                  <a:gd name="T13" fmla="*/ 0 h 314"/>
                  <a:gd name="T14" fmla="*/ 0 w 703"/>
                  <a:gd name="T15" fmla="*/ 0 h 314"/>
                  <a:gd name="T16" fmla="*/ 0 w 703"/>
                  <a:gd name="T17" fmla="*/ 0 h 314"/>
                  <a:gd name="T18" fmla="*/ 0 w 703"/>
                  <a:gd name="T19" fmla="*/ 0 h 314"/>
                  <a:gd name="T20" fmla="*/ 0 w 703"/>
                  <a:gd name="T21" fmla="*/ 0 h 314"/>
                  <a:gd name="T22" fmla="*/ 0 w 703"/>
                  <a:gd name="T23" fmla="*/ 0 h 314"/>
                  <a:gd name="T24" fmla="*/ 0 w 703"/>
                  <a:gd name="T25" fmla="*/ 0 h 314"/>
                  <a:gd name="T26" fmla="*/ 0 w 703"/>
                  <a:gd name="T27" fmla="*/ 0 h 314"/>
                  <a:gd name="T28" fmla="*/ 0 w 703"/>
                  <a:gd name="T29" fmla="*/ 0 h 314"/>
                  <a:gd name="T30" fmla="*/ 0 w 703"/>
                  <a:gd name="T31" fmla="*/ 0 h 314"/>
                  <a:gd name="T32" fmla="*/ 0 w 703"/>
                  <a:gd name="T33" fmla="*/ 0 h 314"/>
                  <a:gd name="T34" fmla="*/ 0 w 703"/>
                  <a:gd name="T35" fmla="*/ 0 h 314"/>
                  <a:gd name="T36" fmla="*/ 0 w 703"/>
                  <a:gd name="T37" fmla="*/ 0 h 314"/>
                  <a:gd name="T38" fmla="*/ 0 w 703"/>
                  <a:gd name="T39" fmla="*/ 0 h 314"/>
                  <a:gd name="T40" fmla="*/ 0 w 703"/>
                  <a:gd name="T41" fmla="*/ 0 h 314"/>
                  <a:gd name="T42" fmla="*/ 0 w 703"/>
                  <a:gd name="T43" fmla="*/ 0 h 314"/>
                  <a:gd name="T44" fmla="*/ 0 w 703"/>
                  <a:gd name="T45" fmla="*/ 0 h 314"/>
                  <a:gd name="T46" fmla="*/ 0 w 703"/>
                  <a:gd name="T47" fmla="*/ 0 h 314"/>
                  <a:gd name="T48" fmla="*/ 0 w 703"/>
                  <a:gd name="T49" fmla="*/ 0 h 314"/>
                  <a:gd name="T50" fmla="*/ 0 w 703"/>
                  <a:gd name="T51" fmla="*/ 0 h 314"/>
                  <a:gd name="T52" fmla="*/ 0 w 703"/>
                  <a:gd name="T53" fmla="*/ 0 h 314"/>
                  <a:gd name="T54" fmla="*/ 0 w 703"/>
                  <a:gd name="T55" fmla="*/ 0 h 314"/>
                  <a:gd name="T56" fmla="*/ 0 w 703"/>
                  <a:gd name="T57" fmla="*/ 0 h 314"/>
                  <a:gd name="T58" fmla="*/ 0 w 703"/>
                  <a:gd name="T59" fmla="*/ 0 h 314"/>
                  <a:gd name="T60" fmla="*/ 0 w 703"/>
                  <a:gd name="T61" fmla="*/ 0 h 314"/>
                  <a:gd name="T62" fmla="*/ 0 w 703"/>
                  <a:gd name="T63" fmla="*/ 0 h 314"/>
                  <a:gd name="T64" fmla="*/ 0 w 703"/>
                  <a:gd name="T65" fmla="*/ 0 h 314"/>
                  <a:gd name="T66" fmla="*/ 1 w 703"/>
                  <a:gd name="T67" fmla="*/ 0 h 314"/>
                  <a:gd name="T68" fmla="*/ 1 w 703"/>
                  <a:gd name="T69" fmla="*/ 0 h 314"/>
                  <a:gd name="T70" fmla="*/ 1 w 703"/>
                  <a:gd name="T71" fmla="*/ 0 h 314"/>
                  <a:gd name="T72" fmla="*/ 1 w 703"/>
                  <a:gd name="T73" fmla="*/ 0 h 314"/>
                  <a:gd name="T74" fmla="*/ 1 w 703"/>
                  <a:gd name="T75" fmla="*/ 0 h 3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3"/>
                  <a:gd name="T115" fmla="*/ 0 h 314"/>
                  <a:gd name="T116" fmla="*/ 703 w 703"/>
                  <a:gd name="T117" fmla="*/ 314 h 3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3" h="314">
                    <a:moveTo>
                      <a:pt x="703" y="0"/>
                    </a:moveTo>
                    <a:lnTo>
                      <a:pt x="700" y="4"/>
                    </a:lnTo>
                    <a:lnTo>
                      <a:pt x="696" y="9"/>
                    </a:lnTo>
                    <a:lnTo>
                      <a:pt x="689" y="14"/>
                    </a:lnTo>
                    <a:lnTo>
                      <a:pt x="681" y="18"/>
                    </a:lnTo>
                    <a:lnTo>
                      <a:pt x="671" y="22"/>
                    </a:lnTo>
                    <a:lnTo>
                      <a:pt x="654" y="25"/>
                    </a:lnTo>
                    <a:lnTo>
                      <a:pt x="638" y="30"/>
                    </a:lnTo>
                    <a:lnTo>
                      <a:pt x="620" y="33"/>
                    </a:lnTo>
                    <a:lnTo>
                      <a:pt x="600" y="34"/>
                    </a:lnTo>
                    <a:lnTo>
                      <a:pt x="576" y="40"/>
                    </a:lnTo>
                    <a:lnTo>
                      <a:pt x="552" y="43"/>
                    </a:lnTo>
                    <a:lnTo>
                      <a:pt x="526" y="45"/>
                    </a:lnTo>
                    <a:lnTo>
                      <a:pt x="499" y="47"/>
                    </a:lnTo>
                    <a:lnTo>
                      <a:pt x="472" y="49"/>
                    </a:lnTo>
                    <a:lnTo>
                      <a:pt x="442" y="49"/>
                    </a:lnTo>
                    <a:lnTo>
                      <a:pt x="412" y="50"/>
                    </a:lnTo>
                    <a:lnTo>
                      <a:pt x="381" y="51"/>
                    </a:lnTo>
                    <a:lnTo>
                      <a:pt x="352" y="51"/>
                    </a:lnTo>
                    <a:lnTo>
                      <a:pt x="321" y="51"/>
                    </a:lnTo>
                    <a:lnTo>
                      <a:pt x="289" y="50"/>
                    </a:lnTo>
                    <a:lnTo>
                      <a:pt x="260" y="49"/>
                    </a:lnTo>
                    <a:lnTo>
                      <a:pt x="231" y="49"/>
                    </a:lnTo>
                    <a:lnTo>
                      <a:pt x="202" y="47"/>
                    </a:lnTo>
                    <a:lnTo>
                      <a:pt x="175" y="45"/>
                    </a:lnTo>
                    <a:lnTo>
                      <a:pt x="149" y="43"/>
                    </a:lnTo>
                    <a:lnTo>
                      <a:pt x="126" y="40"/>
                    </a:lnTo>
                    <a:lnTo>
                      <a:pt x="102" y="34"/>
                    </a:lnTo>
                    <a:lnTo>
                      <a:pt x="80" y="33"/>
                    </a:lnTo>
                    <a:lnTo>
                      <a:pt x="61" y="30"/>
                    </a:lnTo>
                    <a:lnTo>
                      <a:pt x="48" y="25"/>
                    </a:lnTo>
                    <a:lnTo>
                      <a:pt x="32" y="22"/>
                    </a:lnTo>
                    <a:lnTo>
                      <a:pt x="20" y="18"/>
                    </a:lnTo>
                    <a:lnTo>
                      <a:pt x="12" y="14"/>
                    </a:lnTo>
                    <a:lnTo>
                      <a:pt x="6" y="9"/>
                    </a:lnTo>
                    <a:lnTo>
                      <a:pt x="2" y="4"/>
                    </a:lnTo>
                    <a:lnTo>
                      <a:pt x="0" y="1"/>
                    </a:lnTo>
                    <a:lnTo>
                      <a:pt x="0" y="259"/>
                    </a:lnTo>
                    <a:lnTo>
                      <a:pt x="2" y="263"/>
                    </a:lnTo>
                    <a:lnTo>
                      <a:pt x="3" y="266"/>
                    </a:lnTo>
                    <a:lnTo>
                      <a:pt x="7" y="271"/>
                    </a:lnTo>
                    <a:lnTo>
                      <a:pt x="13" y="277"/>
                    </a:lnTo>
                    <a:lnTo>
                      <a:pt x="22" y="281"/>
                    </a:lnTo>
                    <a:lnTo>
                      <a:pt x="34" y="284"/>
                    </a:lnTo>
                    <a:lnTo>
                      <a:pt x="48" y="289"/>
                    </a:lnTo>
                    <a:lnTo>
                      <a:pt x="63" y="293"/>
                    </a:lnTo>
                    <a:lnTo>
                      <a:pt x="83" y="296"/>
                    </a:lnTo>
                    <a:lnTo>
                      <a:pt x="104" y="300"/>
                    </a:lnTo>
                    <a:lnTo>
                      <a:pt x="128" y="304"/>
                    </a:lnTo>
                    <a:lnTo>
                      <a:pt x="151" y="305"/>
                    </a:lnTo>
                    <a:lnTo>
                      <a:pt x="176" y="307"/>
                    </a:lnTo>
                    <a:lnTo>
                      <a:pt x="204" y="309"/>
                    </a:lnTo>
                    <a:lnTo>
                      <a:pt x="232" y="310"/>
                    </a:lnTo>
                    <a:lnTo>
                      <a:pt x="261" y="311"/>
                    </a:lnTo>
                    <a:lnTo>
                      <a:pt x="291" y="312"/>
                    </a:lnTo>
                    <a:lnTo>
                      <a:pt x="321" y="314"/>
                    </a:lnTo>
                    <a:lnTo>
                      <a:pt x="353" y="314"/>
                    </a:lnTo>
                    <a:lnTo>
                      <a:pt x="382" y="314"/>
                    </a:lnTo>
                    <a:lnTo>
                      <a:pt x="413" y="312"/>
                    </a:lnTo>
                    <a:lnTo>
                      <a:pt x="444" y="311"/>
                    </a:lnTo>
                    <a:lnTo>
                      <a:pt x="473" y="310"/>
                    </a:lnTo>
                    <a:lnTo>
                      <a:pt x="501" y="309"/>
                    </a:lnTo>
                    <a:lnTo>
                      <a:pt x="529" y="307"/>
                    </a:lnTo>
                    <a:lnTo>
                      <a:pt x="553" y="305"/>
                    </a:lnTo>
                    <a:lnTo>
                      <a:pt x="577" y="304"/>
                    </a:lnTo>
                    <a:lnTo>
                      <a:pt x="602" y="300"/>
                    </a:lnTo>
                    <a:lnTo>
                      <a:pt x="621" y="296"/>
                    </a:lnTo>
                    <a:lnTo>
                      <a:pt x="639" y="293"/>
                    </a:lnTo>
                    <a:lnTo>
                      <a:pt x="654" y="289"/>
                    </a:lnTo>
                    <a:lnTo>
                      <a:pt x="672" y="284"/>
                    </a:lnTo>
                    <a:lnTo>
                      <a:pt x="682" y="281"/>
                    </a:lnTo>
                    <a:lnTo>
                      <a:pt x="691" y="277"/>
                    </a:lnTo>
                    <a:lnTo>
                      <a:pt x="697" y="271"/>
                    </a:lnTo>
                    <a:lnTo>
                      <a:pt x="701" y="266"/>
                    </a:lnTo>
                    <a:lnTo>
                      <a:pt x="703" y="260"/>
                    </a:lnTo>
                    <a:lnTo>
                      <a:pt x="703" y="255"/>
                    </a:lnTo>
                    <a:lnTo>
                      <a:pt x="70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2800" b="1">
                  <a:solidFill>
                    <a:srgbClr val="0079C1"/>
                  </a:solidFill>
                </a:endParaRPr>
              </a:p>
            </p:txBody>
          </p:sp>
          <p:sp>
            <p:nvSpPr>
              <p:cNvPr id="117187" name="Rectangle 97"/>
              <p:cNvSpPr>
                <a:spLocks noChangeArrowheads="1"/>
              </p:cNvSpPr>
              <p:nvPr/>
            </p:nvSpPr>
            <p:spPr bwMode="auto">
              <a:xfrm>
                <a:off x="1701" y="2249"/>
                <a:ext cx="8" cy="151"/>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88" name="Rectangle 98"/>
              <p:cNvSpPr>
                <a:spLocks noChangeArrowheads="1"/>
              </p:cNvSpPr>
              <p:nvPr/>
            </p:nvSpPr>
            <p:spPr bwMode="auto">
              <a:xfrm>
                <a:off x="1709" y="2249"/>
                <a:ext cx="9" cy="151"/>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89" name="Rectangle 99"/>
              <p:cNvSpPr>
                <a:spLocks noChangeArrowheads="1"/>
              </p:cNvSpPr>
              <p:nvPr/>
            </p:nvSpPr>
            <p:spPr bwMode="auto">
              <a:xfrm>
                <a:off x="1718" y="2249"/>
                <a:ext cx="8" cy="151"/>
              </a:xfrm>
              <a:prstGeom prst="rect">
                <a:avLst/>
              </a:prstGeom>
              <a:solidFill>
                <a:srgbClr val="9898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90" name="Rectangle 100"/>
              <p:cNvSpPr>
                <a:spLocks noChangeArrowheads="1"/>
              </p:cNvSpPr>
              <p:nvPr/>
            </p:nvSpPr>
            <p:spPr bwMode="auto">
              <a:xfrm>
                <a:off x="1726" y="2249"/>
                <a:ext cx="8" cy="151"/>
              </a:xfrm>
              <a:prstGeom prst="rect">
                <a:avLst/>
              </a:prstGeom>
              <a:solidFill>
                <a:srgbClr val="949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91" name="Rectangle 101"/>
              <p:cNvSpPr>
                <a:spLocks noChangeArrowheads="1"/>
              </p:cNvSpPr>
              <p:nvPr/>
            </p:nvSpPr>
            <p:spPr bwMode="auto">
              <a:xfrm>
                <a:off x="1734" y="2249"/>
                <a:ext cx="9" cy="151"/>
              </a:xfrm>
              <a:prstGeom prst="rect">
                <a:avLst/>
              </a:prstGeom>
              <a:solidFill>
                <a:srgbClr val="9090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92" name="Rectangle 102"/>
              <p:cNvSpPr>
                <a:spLocks noChangeArrowheads="1"/>
              </p:cNvSpPr>
              <p:nvPr/>
            </p:nvSpPr>
            <p:spPr bwMode="auto">
              <a:xfrm>
                <a:off x="1743" y="2249"/>
                <a:ext cx="8" cy="151"/>
              </a:xfrm>
              <a:prstGeom prst="rect">
                <a:avLst/>
              </a:prstGeom>
              <a:solidFill>
                <a:srgbClr val="8B8B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93" name="Rectangle 103"/>
              <p:cNvSpPr>
                <a:spLocks noChangeArrowheads="1"/>
              </p:cNvSpPr>
              <p:nvPr/>
            </p:nvSpPr>
            <p:spPr bwMode="auto">
              <a:xfrm>
                <a:off x="1751" y="2249"/>
                <a:ext cx="9" cy="151"/>
              </a:xfrm>
              <a:prstGeom prst="rect">
                <a:avLst/>
              </a:prstGeom>
              <a:solidFill>
                <a:srgbClr val="87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94" name="Rectangle 104"/>
              <p:cNvSpPr>
                <a:spLocks noChangeArrowheads="1"/>
              </p:cNvSpPr>
              <p:nvPr/>
            </p:nvSpPr>
            <p:spPr bwMode="auto">
              <a:xfrm>
                <a:off x="1760" y="2249"/>
                <a:ext cx="8" cy="151"/>
              </a:xfrm>
              <a:prstGeom prst="rect">
                <a:avLst/>
              </a:prstGeom>
              <a:solidFill>
                <a:srgbClr val="8383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95" name="Rectangle 105"/>
              <p:cNvSpPr>
                <a:spLocks noChangeArrowheads="1"/>
              </p:cNvSpPr>
              <p:nvPr/>
            </p:nvSpPr>
            <p:spPr bwMode="auto">
              <a:xfrm>
                <a:off x="1768" y="2249"/>
                <a:ext cx="8" cy="151"/>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96" name="Rectangle 106"/>
              <p:cNvSpPr>
                <a:spLocks noChangeArrowheads="1"/>
              </p:cNvSpPr>
              <p:nvPr/>
            </p:nvSpPr>
            <p:spPr bwMode="auto">
              <a:xfrm>
                <a:off x="1776" y="2249"/>
                <a:ext cx="9" cy="151"/>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97" name="Rectangle 107"/>
              <p:cNvSpPr>
                <a:spLocks noChangeArrowheads="1"/>
              </p:cNvSpPr>
              <p:nvPr/>
            </p:nvSpPr>
            <p:spPr bwMode="auto">
              <a:xfrm>
                <a:off x="1785" y="2249"/>
                <a:ext cx="8" cy="151"/>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98" name="Rectangle 108"/>
              <p:cNvSpPr>
                <a:spLocks noChangeArrowheads="1"/>
              </p:cNvSpPr>
              <p:nvPr/>
            </p:nvSpPr>
            <p:spPr bwMode="auto">
              <a:xfrm>
                <a:off x="1793" y="2249"/>
                <a:ext cx="9" cy="151"/>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199" name="Rectangle 109"/>
              <p:cNvSpPr>
                <a:spLocks noChangeArrowheads="1"/>
              </p:cNvSpPr>
              <p:nvPr/>
            </p:nvSpPr>
            <p:spPr bwMode="auto">
              <a:xfrm>
                <a:off x="1802" y="2249"/>
                <a:ext cx="8" cy="151"/>
              </a:xfrm>
              <a:prstGeom prst="rect">
                <a:avLst/>
              </a:prstGeom>
              <a:solidFill>
                <a:srgbClr val="6F6F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00" name="Rectangle 110"/>
              <p:cNvSpPr>
                <a:spLocks noChangeArrowheads="1"/>
              </p:cNvSpPr>
              <p:nvPr/>
            </p:nvSpPr>
            <p:spPr bwMode="auto">
              <a:xfrm>
                <a:off x="1810" y="2249"/>
                <a:ext cx="8" cy="151"/>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01" name="Rectangle 111"/>
              <p:cNvSpPr>
                <a:spLocks noChangeArrowheads="1"/>
              </p:cNvSpPr>
              <p:nvPr/>
            </p:nvSpPr>
            <p:spPr bwMode="auto">
              <a:xfrm>
                <a:off x="1818" y="2249"/>
                <a:ext cx="9" cy="151"/>
              </a:xfrm>
              <a:prstGeom prst="rect">
                <a:avLst/>
              </a:prstGeom>
              <a:solidFill>
                <a:srgbClr val="6767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02" name="Rectangle 112"/>
              <p:cNvSpPr>
                <a:spLocks noChangeArrowheads="1"/>
              </p:cNvSpPr>
              <p:nvPr/>
            </p:nvSpPr>
            <p:spPr bwMode="auto">
              <a:xfrm>
                <a:off x="1827" y="2249"/>
                <a:ext cx="8" cy="151"/>
              </a:xfrm>
              <a:prstGeom prst="rect">
                <a:avLst/>
              </a:prstGeom>
              <a:solidFill>
                <a:srgbClr val="6262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03" name="Rectangle 113"/>
              <p:cNvSpPr>
                <a:spLocks noChangeArrowheads="1"/>
              </p:cNvSpPr>
              <p:nvPr/>
            </p:nvSpPr>
            <p:spPr bwMode="auto">
              <a:xfrm>
                <a:off x="1835" y="2249"/>
                <a:ext cx="8" cy="151"/>
              </a:xfrm>
              <a:prstGeom prst="rect">
                <a:avLst/>
              </a:prstGeom>
              <a:solidFill>
                <a:srgbClr val="5E5E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04" name="Rectangle 114"/>
              <p:cNvSpPr>
                <a:spLocks noChangeArrowheads="1"/>
              </p:cNvSpPr>
              <p:nvPr/>
            </p:nvSpPr>
            <p:spPr bwMode="auto">
              <a:xfrm>
                <a:off x="1843" y="2249"/>
                <a:ext cx="9" cy="151"/>
              </a:xfrm>
              <a:prstGeom prst="rect">
                <a:avLst/>
              </a:prstGeom>
              <a:solidFill>
                <a:srgbClr val="5A5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05" name="Rectangle 115"/>
              <p:cNvSpPr>
                <a:spLocks noChangeArrowheads="1"/>
              </p:cNvSpPr>
              <p:nvPr/>
            </p:nvSpPr>
            <p:spPr bwMode="auto">
              <a:xfrm>
                <a:off x="1852" y="2249"/>
                <a:ext cx="8" cy="151"/>
              </a:xfrm>
              <a:prstGeom prst="rect">
                <a:avLst/>
              </a:prstGeom>
              <a:solidFill>
                <a:srgbClr val="5656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06" name="Rectangle 116"/>
              <p:cNvSpPr>
                <a:spLocks noChangeArrowheads="1"/>
              </p:cNvSpPr>
              <p:nvPr/>
            </p:nvSpPr>
            <p:spPr bwMode="auto">
              <a:xfrm>
                <a:off x="1860" y="2249"/>
                <a:ext cx="9" cy="151"/>
              </a:xfrm>
              <a:prstGeom prst="rect">
                <a:avLst/>
              </a:prstGeom>
              <a:solidFill>
                <a:srgbClr val="5252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07" name="Rectangle 117"/>
              <p:cNvSpPr>
                <a:spLocks noChangeArrowheads="1"/>
              </p:cNvSpPr>
              <p:nvPr/>
            </p:nvSpPr>
            <p:spPr bwMode="auto">
              <a:xfrm>
                <a:off x="1869" y="2249"/>
                <a:ext cx="9" cy="151"/>
              </a:xfrm>
              <a:prstGeom prst="rect">
                <a:avLst/>
              </a:prstGeom>
              <a:solidFill>
                <a:srgbClr val="4E4E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08" name="Rectangle 118"/>
              <p:cNvSpPr>
                <a:spLocks noChangeArrowheads="1"/>
              </p:cNvSpPr>
              <p:nvPr/>
            </p:nvSpPr>
            <p:spPr bwMode="auto">
              <a:xfrm>
                <a:off x="1878" y="2249"/>
                <a:ext cx="7" cy="151"/>
              </a:xfrm>
              <a:prstGeom prst="rect">
                <a:avLst/>
              </a:prstGeom>
              <a:solidFill>
                <a:srgbClr val="4A4A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09" name="Rectangle 119"/>
              <p:cNvSpPr>
                <a:spLocks noChangeArrowheads="1"/>
              </p:cNvSpPr>
              <p:nvPr/>
            </p:nvSpPr>
            <p:spPr bwMode="auto">
              <a:xfrm>
                <a:off x="1885" y="2249"/>
                <a:ext cx="9" cy="151"/>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10" name="Rectangle 120"/>
              <p:cNvSpPr>
                <a:spLocks noChangeArrowheads="1"/>
              </p:cNvSpPr>
              <p:nvPr/>
            </p:nvSpPr>
            <p:spPr bwMode="auto">
              <a:xfrm>
                <a:off x="1894" y="2249"/>
                <a:ext cx="8" cy="151"/>
              </a:xfrm>
              <a:prstGeom prst="rect">
                <a:avLst/>
              </a:prstGeom>
              <a:solidFill>
                <a:srgbClr val="4242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11" name="Rectangle 121"/>
              <p:cNvSpPr>
                <a:spLocks noChangeArrowheads="1"/>
              </p:cNvSpPr>
              <p:nvPr/>
            </p:nvSpPr>
            <p:spPr bwMode="auto">
              <a:xfrm>
                <a:off x="1902" y="2249"/>
                <a:ext cx="9" cy="151"/>
              </a:xfrm>
              <a:prstGeom prst="rect">
                <a:avLst/>
              </a:prstGeom>
              <a:solidFill>
                <a:srgbClr val="3E3E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12" name="Rectangle 122"/>
              <p:cNvSpPr>
                <a:spLocks noChangeArrowheads="1"/>
              </p:cNvSpPr>
              <p:nvPr/>
            </p:nvSpPr>
            <p:spPr bwMode="auto">
              <a:xfrm>
                <a:off x="1911" y="2249"/>
                <a:ext cx="8" cy="151"/>
              </a:xfrm>
              <a:prstGeom prst="rect">
                <a:avLst/>
              </a:prstGeom>
              <a:solidFill>
                <a:srgbClr val="3939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13" name="Rectangle 123"/>
              <p:cNvSpPr>
                <a:spLocks noChangeArrowheads="1"/>
              </p:cNvSpPr>
              <p:nvPr/>
            </p:nvSpPr>
            <p:spPr bwMode="auto">
              <a:xfrm>
                <a:off x="1919" y="2249"/>
                <a:ext cx="8" cy="151"/>
              </a:xfrm>
              <a:prstGeom prst="rect">
                <a:avLst/>
              </a:prstGeom>
              <a:solidFill>
                <a:srgbClr val="3535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14" name="Rectangle 124"/>
              <p:cNvSpPr>
                <a:spLocks noChangeArrowheads="1"/>
              </p:cNvSpPr>
              <p:nvPr/>
            </p:nvSpPr>
            <p:spPr bwMode="auto">
              <a:xfrm>
                <a:off x="1927" y="2249"/>
                <a:ext cx="9" cy="151"/>
              </a:xfrm>
              <a:prstGeom prst="rect">
                <a:avLst/>
              </a:prstGeom>
              <a:solidFill>
                <a:srgbClr val="3131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15" name="Rectangle 125"/>
              <p:cNvSpPr>
                <a:spLocks noChangeArrowheads="1"/>
              </p:cNvSpPr>
              <p:nvPr/>
            </p:nvSpPr>
            <p:spPr bwMode="auto">
              <a:xfrm>
                <a:off x="1936" y="2249"/>
                <a:ext cx="9" cy="151"/>
              </a:xfrm>
              <a:prstGeom prst="rect">
                <a:avLst/>
              </a:prstGeom>
              <a:solidFill>
                <a:srgbClr val="2D2D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16" name="Rectangle 126"/>
              <p:cNvSpPr>
                <a:spLocks noChangeArrowheads="1"/>
              </p:cNvSpPr>
              <p:nvPr/>
            </p:nvSpPr>
            <p:spPr bwMode="auto">
              <a:xfrm>
                <a:off x="1945" y="2249"/>
                <a:ext cx="8" cy="151"/>
              </a:xfrm>
              <a:prstGeom prst="rect">
                <a:avLst/>
              </a:prstGeom>
              <a:solidFill>
                <a:srgbClr val="2929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17" name="Rectangle 127"/>
              <p:cNvSpPr>
                <a:spLocks noChangeArrowheads="1"/>
              </p:cNvSpPr>
              <p:nvPr/>
            </p:nvSpPr>
            <p:spPr bwMode="auto">
              <a:xfrm>
                <a:off x="1953" y="2249"/>
                <a:ext cx="8" cy="151"/>
              </a:xfrm>
              <a:prstGeom prst="rect">
                <a:avLst/>
              </a:prstGeom>
              <a:solidFill>
                <a:srgbClr val="25252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18" name="Rectangle 128"/>
              <p:cNvSpPr>
                <a:spLocks noChangeArrowheads="1"/>
              </p:cNvSpPr>
              <p:nvPr/>
            </p:nvSpPr>
            <p:spPr bwMode="auto">
              <a:xfrm>
                <a:off x="1961" y="2249"/>
                <a:ext cx="8" cy="151"/>
              </a:xfrm>
              <a:prstGeom prst="rect">
                <a:avLst/>
              </a:prstGeom>
              <a:solidFill>
                <a:srgbClr val="2121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19" name="Rectangle 129"/>
              <p:cNvSpPr>
                <a:spLocks noChangeArrowheads="1"/>
              </p:cNvSpPr>
              <p:nvPr/>
            </p:nvSpPr>
            <p:spPr bwMode="auto">
              <a:xfrm>
                <a:off x="1969" y="2249"/>
                <a:ext cx="9" cy="151"/>
              </a:xfrm>
              <a:prstGeom prst="rect">
                <a:avLst/>
              </a:prstGeom>
              <a:solidFill>
                <a:srgbClr val="1D1D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20" name="Rectangle 130"/>
              <p:cNvSpPr>
                <a:spLocks noChangeArrowheads="1"/>
              </p:cNvSpPr>
              <p:nvPr/>
            </p:nvSpPr>
            <p:spPr bwMode="auto">
              <a:xfrm>
                <a:off x="1978" y="2249"/>
                <a:ext cx="9" cy="151"/>
              </a:xfrm>
              <a:prstGeom prst="rect">
                <a:avLst/>
              </a:prstGeom>
              <a:solidFill>
                <a:srgbClr val="1919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21" name="Rectangle 131"/>
              <p:cNvSpPr>
                <a:spLocks noChangeArrowheads="1"/>
              </p:cNvSpPr>
              <p:nvPr/>
            </p:nvSpPr>
            <p:spPr bwMode="auto">
              <a:xfrm>
                <a:off x="1987" y="2249"/>
                <a:ext cx="7" cy="151"/>
              </a:xfrm>
              <a:prstGeom prst="rect">
                <a:avLst/>
              </a:prstGeom>
              <a:solidFill>
                <a:srgbClr val="1515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22" name="Rectangle 132"/>
              <p:cNvSpPr>
                <a:spLocks noChangeArrowheads="1"/>
              </p:cNvSpPr>
              <p:nvPr/>
            </p:nvSpPr>
            <p:spPr bwMode="auto">
              <a:xfrm>
                <a:off x="1994" y="2249"/>
                <a:ext cx="9" cy="151"/>
              </a:xfrm>
              <a:prstGeom prst="rect">
                <a:avLst/>
              </a:prstGeom>
              <a:solidFill>
                <a:srgbClr val="10101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23" name="Rectangle 133"/>
              <p:cNvSpPr>
                <a:spLocks noChangeArrowheads="1"/>
              </p:cNvSpPr>
              <p:nvPr/>
            </p:nvSpPr>
            <p:spPr bwMode="auto">
              <a:xfrm>
                <a:off x="2003" y="2249"/>
                <a:ext cx="9" cy="151"/>
              </a:xfrm>
              <a:prstGeom prst="rect">
                <a:avLst/>
              </a:prstGeom>
              <a:solidFill>
                <a:srgbClr val="0C0C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24" name="Rectangle 134"/>
              <p:cNvSpPr>
                <a:spLocks noChangeArrowheads="1"/>
              </p:cNvSpPr>
              <p:nvPr/>
            </p:nvSpPr>
            <p:spPr bwMode="auto">
              <a:xfrm>
                <a:off x="2012" y="2249"/>
                <a:ext cx="8" cy="151"/>
              </a:xfrm>
              <a:prstGeom prst="rect">
                <a:avLst/>
              </a:prstGeom>
              <a:solidFill>
                <a:srgbClr val="08080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25" name="Rectangle 135"/>
              <p:cNvSpPr>
                <a:spLocks noChangeArrowheads="1"/>
              </p:cNvSpPr>
              <p:nvPr/>
            </p:nvSpPr>
            <p:spPr bwMode="auto">
              <a:xfrm>
                <a:off x="2020" y="2249"/>
                <a:ext cx="9" cy="151"/>
              </a:xfrm>
              <a:prstGeom prst="rect">
                <a:avLst/>
              </a:prstGeom>
              <a:solidFill>
                <a:srgbClr val="0404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26" name="Rectangle 136"/>
              <p:cNvSpPr>
                <a:spLocks noChangeArrowheads="1"/>
              </p:cNvSpPr>
              <p:nvPr/>
            </p:nvSpPr>
            <p:spPr bwMode="auto">
              <a:xfrm>
                <a:off x="2029" y="2249"/>
                <a:ext cx="8" cy="1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27" name="Freeform 137"/>
              <p:cNvSpPr>
                <a:spLocks/>
              </p:cNvSpPr>
              <p:nvPr/>
            </p:nvSpPr>
            <p:spPr bwMode="auto">
              <a:xfrm>
                <a:off x="1701" y="2249"/>
                <a:ext cx="336" cy="151"/>
              </a:xfrm>
              <a:custGeom>
                <a:avLst/>
                <a:gdLst>
                  <a:gd name="T0" fmla="*/ 1 w 703"/>
                  <a:gd name="T1" fmla="*/ 0 h 314"/>
                  <a:gd name="T2" fmla="*/ 1 w 703"/>
                  <a:gd name="T3" fmla="*/ 0 h 314"/>
                  <a:gd name="T4" fmla="*/ 1 w 703"/>
                  <a:gd name="T5" fmla="*/ 0 h 314"/>
                  <a:gd name="T6" fmla="*/ 1 w 703"/>
                  <a:gd name="T7" fmla="*/ 0 h 314"/>
                  <a:gd name="T8" fmla="*/ 0 w 703"/>
                  <a:gd name="T9" fmla="*/ 0 h 314"/>
                  <a:gd name="T10" fmla="*/ 0 w 703"/>
                  <a:gd name="T11" fmla="*/ 0 h 314"/>
                  <a:gd name="T12" fmla="*/ 0 w 703"/>
                  <a:gd name="T13" fmla="*/ 0 h 314"/>
                  <a:gd name="T14" fmla="*/ 0 w 703"/>
                  <a:gd name="T15" fmla="*/ 0 h 314"/>
                  <a:gd name="T16" fmla="*/ 0 w 703"/>
                  <a:gd name="T17" fmla="*/ 0 h 314"/>
                  <a:gd name="T18" fmla="*/ 0 w 703"/>
                  <a:gd name="T19" fmla="*/ 0 h 314"/>
                  <a:gd name="T20" fmla="*/ 0 w 703"/>
                  <a:gd name="T21" fmla="*/ 0 h 314"/>
                  <a:gd name="T22" fmla="*/ 0 w 703"/>
                  <a:gd name="T23" fmla="*/ 0 h 314"/>
                  <a:gd name="T24" fmla="*/ 0 w 703"/>
                  <a:gd name="T25" fmla="*/ 0 h 314"/>
                  <a:gd name="T26" fmla="*/ 0 w 703"/>
                  <a:gd name="T27" fmla="*/ 0 h 314"/>
                  <a:gd name="T28" fmla="*/ 0 w 703"/>
                  <a:gd name="T29" fmla="*/ 0 h 314"/>
                  <a:gd name="T30" fmla="*/ 0 w 703"/>
                  <a:gd name="T31" fmla="*/ 0 h 314"/>
                  <a:gd name="T32" fmla="*/ 0 w 703"/>
                  <a:gd name="T33" fmla="*/ 0 h 314"/>
                  <a:gd name="T34" fmla="*/ 0 w 703"/>
                  <a:gd name="T35" fmla="*/ 0 h 314"/>
                  <a:gd name="T36" fmla="*/ 0 w 703"/>
                  <a:gd name="T37" fmla="*/ 0 h 314"/>
                  <a:gd name="T38" fmla="*/ 0 w 703"/>
                  <a:gd name="T39" fmla="*/ 0 h 314"/>
                  <a:gd name="T40" fmla="*/ 0 w 703"/>
                  <a:gd name="T41" fmla="*/ 0 h 314"/>
                  <a:gd name="T42" fmla="*/ 0 w 703"/>
                  <a:gd name="T43" fmla="*/ 0 h 314"/>
                  <a:gd name="T44" fmla="*/ 0 w 703"/>
                  <a:gd name="T45" fmla="*/ 0 h 314"/>
                  <a:gd name="T46" fmla="*/ 0 w 703"/>
                  <a:gd name="T47" fmla="*/ 0 h 314"/>
                  <a:gd name="T48" fmla="*/ 0 w 703"/>
                  <a:gd name="T49" fmla="*/ 0 h 314"/>
                  <a:gd name="T50" fmla="*/ 0 w 703"/>
                  <a:gd name="T51" fmla="*/ 0 h 314"/>
                  <a:gd name="T52" fmla="*/ 0 w 703"/>
                  <a:gd name="T53" fmla="*/ 0 h 314"/>
                  <a:gd name="T54" fmla="*/ 0 w 703"/>
                  <a:gd name="T55" fmla="*/ 0 h 314"/>
                  <a:gd name="T56" fmla="*/ 0 w 703"/>
                  <a:gd name="T57" fmla="*/ 0 h 314"/>
                  <a:gd name="T58" fmla="*/ 0 w 703"/>
                  <a:gd name="T59" fmla="*/ 0 h 314"/>
                  <a:gd name="T60" fmla="*/ 0 w 703"/>
                  <a:gd name="T61" fmla="*/ 0 h 314"/>
                  <a:gd name="T62" fmla="*/ 0 w 703"/>
                  <a:gd name="T63" fmla="*/ 0 h 314"/>
                  <a:gd name="T64" fmla="*/ 0 w 703"/>
                  <a:gd name="T65" fmla="*/ 0 h 314"/>
                  <a:gd name="T66" fmla="*/ 1 w 703"/>
                  <a:gd name="T67" fmla="*/ 0 h 314"/>
                  <a:gd name="T68" fmla="*/ 1 w 703"/>
                  <a:gd name="T69" fmla="*/ 0 h 314"/>
                  <a:gd name="T70" fmla="*/ 1 w 703"/>
                  <a:gd name="T71" fmla="*/ 0 h 314"/>
                  <a:gd name="T72" fmla="*/ 1 w 703"/>
                  <a:gd name="T73" fmla="*/ 0 h 314"/>
                  <a:gd name="T74" fmla="*/ 1 w 703"/>
                  <a:gd name="T75" fmla="*/ 0 h 3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3"/>
                  <a:gd name="T115" fmla="*/ 0 h 314"/>
                  <a:gd name="T116" fmla="*/ 703 w 703"/>
                  <a:gd name="T117" fmla="*/ 314 h 3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3" h="314">
                    <a:moveTo>
                      <a:pt x="703" y="0"/>
                    </a:moveTo>
                    <a:lnTo>
                      <a:pt x="700" y="4"/>
                    </a:lnTo>
                    <a:lnTo>
                      <a:pt x="696" y="9"/>
                    </a:lnTo>
                    <a:lnTo>
                      <a:pt x="689" y="14"/>
                    </a:lnTo>
                    <a:lnTo>
                      <a:pt x="681" y="18"/>
                    </a:lnTo>
                    <a:lnTo>
                      <a:pt x="671" y="22"/>
                    </a:lnTo>
                    <a:lnTo>
                      <a:pt x="654" y="25"/>
                    </a:lnTo>
                    <a:lnTo>
                      <a:pt x="638" y="30"/>
                    </a:lnTo>
                    <a:lnTo>
                      <a:pt x="620" y="33"/>
                    </a:lnTo>
                    <a:lnTo>
                      <a:pt x="600" y="34"/>
                    </a:lnTo>
                    <a:lnTo>
                      <a:pt x="576" y="40"/>
                    </a:lnTo>
                    <a:lnTo>
                      <a:pt x="552" y="43"/>
                    </a:lnTo>
                    <a:lnTo>
                      <a:pt x="526" y="45"/>
                    </a:lnTo>
                    <a:lnTo>
                      <a:pt x="499" y="47"/>
                    </a:lnTo>
                    <a:lnTo>
                      <a:pt x="472" y="49"/>
                    </a:lnTo>
                    <a:lnTo>
                      <a:pt x="442" y="49"/>
                    </a:lnTo>
                    <a:lnTo>
                      <a:pt x="412" y="50"/>
                    </a:lnTo>
                    <a:lnTo>
                      <a:pt x="381" y="51"/>
                    </a:lnTo>
                    <a:lnTo>
                      <a:pt x="352" y="51"/>
                    </a:lnTo>
                    <a:lnTo>
                      <a:pt x="321" y="51"/>
                    </a:lnTo>
                    <a:lnTo>
                      <a:pt x="289" y="50"/>
                    </a:lnTo>
                    <a:lnTo>
                      <a:pt x="260" y="49"/>
                    </a:lnTo>
                    <a:lnTo>
                      <a:pt x="231" y="49"/>
                    </a:lnTo>
                    <a:lnTo>
                      <a:pt x="202" y="47"/>
                    </a:lnTo>
                    <a:lnTo>
                      <a:pt x="175" y="45"/>
                    </a:lnTo>
                    <a:lnTo>
                      <a:pt x="149" y="43"/>
                    </a:lnTo>
                    <a:lnTo>
                      <a:pt x="126" y="40"/>
                    </a:lnTo>
                    <a:lnTo>
                      <a:pt x="102" y="34"/>
                    </a:lnTo>
                    <a:lnTo>
                      <a:pt x="80" y="33"/>
                    </a:lnTo>
                    <a:lnTo>
                      <a:pt x="61" y="30"/>
                    </a:lnTo>
                    <a:lnTo>
                      <a:pt x="48" y="25"/>
                    </a:lnTo>
                    <a:lnTo>
                      <a:pt x="32" y="22"/>
                    </a:lnTo>
                    <a:lnTo>
                      <a:pt x="20" y="18"/>
                    </a:lnTo>
                    <a:lnTo>
                      <a:pt x="12" y="14"/>
                    </a:lnTo>
                    <a:lnTo>
                      <a:pt x="6" y="9"/>
                    </a:lnTo>
                    <a:lnTo>
                      <a:pt x="2" y="4"/>
                    </a:lnTo>
                    <a:lnTo>
                      <a:pt x="0" y="1"/>
                    </a:lnTo>
                    <a:lnTo>
                      <a:pt x="0" y="259"/>
                    </a:lnTo>
                    <a:lnTo>
                      <a:pt x="2" y="263"/>
                    </a:lnTo>
                    <a:lnTo>
                      <a:pt x="3" y="266"/>
                    </a:lnTo>
                    <a:lnTo>
                      <a:pt x="7" y="271"/>
                    </a:lnTo>
                    <a:lnTo>
                      <a:pt x="13" y="277"/>
                    </a:lnTo>
                    <a:lnTo>
                      <a:pt x="22" y="281"/>
                    </a:lnTo>
                    <a:lnTo>
                      <a:pt x="34" y="284"/>
                    </a:lnTo>
                    <a:lnTo>
                      <a:pt x="48" y="289"/>
                    </a:lnTo>
                    <a:lnTo>
                      <a:pt x="63" y="293"/>
                    </a:lnTo>
                    <a:lnTo>
                      <a:pt x="83" y="296"/>
                    </a:lnTo>
                    <a:lnTo>
                      <a:pt x="104" y="300"/>
                    </a:lnTo>
                    <a:lnTo>
                      <a:pt x="128" y="304"/>
                    </a:lnTo>
                    <a:lnTo>
                      <a:pt x="151" y="305"/>
                    </a:lnTo>
                    <a:lnTo>
                      <a:pt x="176" y="307"/>
                    </a:lnTo>
                    <a:lnTo>
                      <a:pt x="204" y="309"/>
                    </a:lnTo>
                    <a:lnTo>
                      <a:pt x="232" y="310"/>
                    </a:lnTo>
                    <a:lnTo>
                      <a:pt x="261" y="311"/>
                    </a:lnTo>
                    <a:lnTo>
                      <a:pt x="291" y="312"/>
                    </a:lnTo>
                    <a:lnTo>
                      <a:pt x="321" y="314"/>
                    </a:lnTo>
                    <a:lnTo>
                      <a:pt x="353" y="314"/>
                    </a:lnTo>
                    <a:lnTo>
                      <a:pt x="382" y="314"/>
                    </a:lnTo>
                    <a:lnTo>
                      <a:pt x="413" y="312"/>
                    </a:lnTo>
                    <a:lnTo>
                      <a:pt x="444" y="311"/>
                    </a:lnTo>
                    <a:lnTo>
                      <a:pt x="473" y="310"/>
                    </a:lnTo>
                    <a:lnTo>
                      <a:pt x="501" y="309"/>
                    </a:lnTo>
                    <a:lnTo>
                      <a:pt x="529" y="307"/>
                    </a:lnTo>
                    <a:lnTo>
                      <a:pt x="553" y="305"/>
                    </a:lnTo>
                    <a:lnTo>
                      <a:pt x="577" y="304"/>
                    </a:lnTo>
                    <a:lnTo>
                      <a:pt x="602" y="300"/>
                    </a:lnTo>
                    <a:lnTo>
                      <a:pt x="621" y="296"/>
                    </a:lnTo>
                    <a:lnTo>
                      <a:pt x="639" y="293"/>
                    </a:lnTo>
                    <a:lnTo>
                      <a:pt x="654" y="289"/>
                    </a:lnTo>
                    <a:lnTo>
                      <a:pt x="672" y="284"/>
                    </a:lnTo>
                    <a:lnTo>
                      <a:pt x="682" y="281"/>
                    </a:lnTo>
                    <a:lnTo>
                      <a:pt x="691" y="277"/>
                    </a:lnTo>
                    <a:lnTo>
                      <a:pt x="697" y="271"/>
                    </a:lnTo>
                    <a:lnTo>
                      <a:pt x="701" y="266"/>
                    </a:lnTo>
                    <a:lnTo>
                      <a:pt x="703" y="260"/>
                    </a:lnTo>
                    <a:lnTo>
                      <a:pt x="703" y="255"/>
                    </a:lnTo>
                    <a:lnTo>
                      <a:pt x="703"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2800" b="1">
                  <a:solidFill>
                    <a:srgbClr val="0079C1"/>
                  </a:solidFill>
                </a:endParaRPr>
              </a:p>
            </p:txBody>
          </p:sp>
          <p:sp>
            <p:nvSpPr>
              <p:cNvPr id="117228" name="Freeform 138"/>
              <p:cNvSpPr>
                <a:spLocks/>
              </p:cNvSpPr>
              <p:nvPr/>
            </p:nvSpPr>
            <p:spPr bwMode="auto">
              <a:xfrm>
                <a:off x="1701" y="2249"/>
                <a:ext cx="336" cy="151"/>
              </a:xfrm>
              <a:custGeom>
                <a:avLst/>
                <a:gdLst>
                  <a:gd name="T0" fmla="*/ 1 w 703"/>
                  <a:gd name="T1" fmla="*/ 0 h 314"/>
                  <a:gd name="T2" fmla="*/ 1 w 703"/>
                  <a:gd name="T3" fmla="*/ 0 h 314"/>
                  <a:gd name="T4" fmla="*/ 1 w 703"/>
                  <a:gd name="T5" fmla="*/ 0 h 314"/>
                  <a:gd name="T6" fmla="*/ 1 w 703"/>
                  <a:gd name="T7" fmla="*/ 0 h 314"/>
                  <a:gd name="T8" fmla="*/ 0 w 703"/>
                  <a:gd name="T9" fmla="*/ 0 h 314"/>
                  <a:gd name="T10" fmla="*/ 0 w 703"/>
                  <a:gd name="T11" fmla="*/ 0 h 314"/>
                  <a:gd name="T12" fmla="*/ 0 w 703"/>
                  <a:gd name="T13" fmla="*/ 0 h 314"/>
                  <a:gd name="T14" fmla="*/ 0 w 703"/>
                  <a:gd name="T15" fmla="*/ 0 h 314"/>
                  <a:gd name="T16" fmla="*/ 0 w 703"/>
                  <a:gd name="T17" fmla="*/ 0 h 314"/>
                  <a:gd name="T18" fmla="*/ 0 w 703"/>
                  <a:gd name="T19" fmla="*/ 0 h 314"/>
                  <a:gd name="T20" fmla="*/ 0 w 703"/>
                  <a:gd name="T21" fmla="*/ 0 h 314"/>
                  <a:gd name="T22" fmla="*/ 0 w 703"/>
                  <a:gd name="T23" fmla="*/ 0 h 314"/>
                  <a:gd name="T24" fmla="*/ 0 w 703"/>
                  <a:gd name="T25" fmla="*/ 0 h 314"/>
                  <a:gd name="T26" fmla="*/ 0 w 703"/>
                  <a:gd name="T27" fmla="*/ 0 h 314"/>
                  <a:gd name="T28" fmla="*/ 0 w 703"/>
                  <a:gd name="T29" fmla="*/ 0 h 314"/>
                  <a:gd name="T30" fmla="*/ 0 w 703"/>
                  <a:gd name="T31" fmla="*/ 0 h 314"/>
                  <a:gd name="T32" fmla="*/ 0 w 703"/>
                  <a:gd name="T33" fmla="*/ 0 h 314"/>
                  <a:gd name="T34" fmla="*/ 0 w 703"/>
                  <a:gd name="T35" fmla="*/ 0 h 314"/>
                  <a:gd name="T36" fmla="*/ 0 w 703"/>
                  <a:gd name="T37" fmla="*/ 0 h 314"/>
                  <a:gd name="T38" fmla="*/ 0 w 703"/>
                  <a:gd name="T39" fmla="*/ 0 h 314"/>
                  <a:gd name="T40" fmla="*/ 0 w 703"/>
                  <a:gd name="T41" fmla="*/ 0 h 314"/>
                  <a:gd name="T42" fmla="*/ 0 w 703"/>
                  <a:gd name="T43" fmla="*/ 0 h 314"/>
                  <a:gd name="T44" fmla="*/ 0 w 703"/>
                  <a:gd name="T45" fmla="*/ 0 h 314"/>
                  <a:gd name="T46" fmla="*/ 0 w 703"/>
                  <a:gd name="T47" fmla="*/ 0 h 314"/>
                  <a:gd name="T48" fmla="*/ 0 w 703"/>
                  <a:gd name="T49" fmla="*/ 0 h 314"/>
                  <a:gd name="T50" fmla="*/ 0 w 703"/>
                  <a:gd name="T51" fmla="*/ 0 h 314"/>
                  <a:gd name="T52" fmla="*/ 0 w 703"/>
                  <a:gd name="T53" fmla="*/ 0 h 314"/>
                  <a:gd name="T54" fmla="*/ 0 w 703"/>
                  <a:gd name="T55" fmla="*/ 0 h 314"/>
                  <a:gd name="T56" fmla="*/ 0 w 703"/>
                  <a:gd name="T57" fmla="*/ 0 h 314"/>
                  <a:gd name="T58" fmla="*/ 0 w 703"/>
                  <a:gd name="T59" fmla="*/ 0 h 314"/>
                  <a:gd name="T60" fmla="*/ 0 w 703"/>
                  <a:gd name="T61" fmla="*/ 0 h 314"/>
                  <a:gd name="T62" fmla="*/ 0 w 703"/>
                  <a:gd name="T63" fmla="*/ 0 h 314"/>
                  <a:gd name="T64" fmla="*/ 0 w 703"/>
                  <a:gd name="T65" fmla="*/ 0 h 314"/>
                  <a:gd name="T66" fmla="*/ 1 w 703"/>
                  <a:gd name="T67" fmla="*/ 0 h 314"/>
                  <a:gd name="T68" fmla="*/ 1 w 703"/>
                  <a:gd name="T69" fmla="*/ 0 h 314"/>
                  <a:gd name="T70" fmla="*/ 1 w 703"/>
                  <a:gd name="T71" fmla="*/ 0 h 314"/>
                  <a:gd name="T72" fmla="*/ 1 w 703"/>
                  <a:gd name="T73" fmla="*/ 0 h 314"/>
                  <a:gd name="T74" fmla="*/ 1 w 703"/>
                  <a:gd name="T75" fmla="*/ 0 h 3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3"/>
                  <a:gd name="T115" fmla="*/ 0 h 314"/>
                  <a:gd name="T116" fmla="*/ 703 w 703"/>
                  <a:gd name="T117" fmla="*/ 314 h 3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3" h="314">
                    <a:moveTo>
                      <a:pt x="703" y="0"/>
                    </a:moveTo>
                    <a:lnTo>
                      <a:pt x="700" y="4"/>
                    </a:lnTo>
                    <a:lnTo>
                      <a:pt x="696" y="9"/>
                    </a:lnTo>
                    <a:lnTo>
                      <a:pt x="689" y="14"/>
                    </a:lnTo>
                    <a:lnTo>
                      <a:pt x="681" y="18"/>
                    </a:lnTo>
                    <a:lnTo>
                      <a:pt x="671" y="22"/>
                    </a:lnTo>
                    <a:lnTo>
                      <a:pt x="654" y="25"/>
                    </a:lnTo>
                    <a:lnTo>
                      <a:pt x="638" y="30"/>
                    </a:lnTo>
                    <a:lnTo>
                      <a:pt x="620" y="33"/>
                    </a:lnTo>
                    <a:lnTo>
                      <a:pt x="600" y="34"/>
                    </a:lnTo>
                    <a:lnTo>
                      <a:pt x="576" y="40"/>
                    </a:lnTo>
                    <a:lnTo>
                      <a:pt x="552" y="43"/>
                    </a:lnTo>
                    <a:lnTo>
                      <a:pt x="526" y="45"/>
                    </a:lnTo>
                    <a:lnTo>
                      <a:pt x="499" y="47"/>
                    </a:lnTo>
                    <a:lnTo>
                      <a:pt x="472" y="49"/>
                    </a:lnTo>
                    <a:lnTo>
                      <a:pt x="442" y="49"/>
                    </a:lnTo>
                    <a:lnTo>
                      <a:pt x="412" y="50"/>
                    </a:lnTo>
                    <a:lnTo>
                      <a:pt x="381" y="51"/>
                    </a:lnTo>
                    <a:lnTo>
                      <a:pt x="352" y="51"/>
                    </a:lnTo>
                    <a:lnTo>
                      <a:pt x="321" y="51"/>
                    </a:lnTo>
                    <a:lnTo>
                      <a:pt x="289" y="50"/>
                    </a:lnTo>
                    <a:lnTo>
                      <a:pt x="260" y="49"/>
                    </a:lnTo>
                    <a:lnTo>
                      <a:pt x="231" y="49"/>
                    </a:lnTo>
                    <a:lnTo>
                      <a:pt x="202" y="47"/>
                    </a:lnTo>
                    <a:lnTo>
                      <a:pt x="175" y="45"/>
                    </a:lnTo>
                    <a:lnTo>
                      <a:pt x="149" y="43"/>
                    </a:lnTo>
                    <a:lnTo>
                      <a:pt x="126" y="40"/>
                    </a:lnTo>
                    <a:lnTo>
                      <a:pt x="102" y="34"/>
                    </a:lnTo>
                    <a:lnTo>
                      <a:pt x="80" y="33"/>
                    </a:lnTo>
                    <a:lnTo>
                      <a:pt x="61" y="30"/>
                    </a:lnTo>
                    <a:lnTo>
                      <a:pt x="48" y="25"/>
                    </a:lnTo>
                    <a:lnTo>
                      <a:pt x="32" y="22"/>
                    </a:lnTo>
                    <a:lnTo>
                      <a:pt x="20" y="18"/>
                    </a:lnTo>
                    <a:lnTo>
                      <a:pt x="12" y="14"/>
                    </a:lnTo>
                    <a:lnTo>
                      <a:pt x="6" y="9"/>
                    </a:lnTo>
                    <a:lnTo>
                      <a:pt x="2" y="4"/>
                    </a:lnTo>
                    <a:lnTo>
                      <a:pt x="0" y="1"/>
                    </a:lnTo>
                    <a:lnTo>
                      <a:pt x="0" y="259"/>
                    </a:lnTo>
                    <a:lnTo>
                      <a:pt x="2" y="263"/>
                    </a:lnTo>
                    <a:lnTo>
                      <a:pt x="3" y="266"/>
                    </a:lnTo>
                    <a:lnTo>
                      <a:pt x="7" y="271"/>
                    </a:lnTo>
                    <a:lnTo>
                      <a:pt x="13" y="277"/>
                    </a:lnTo>
                    <a:lnTo>
                      <a:pt x="22" y="281"/>
                    </a:lnTo>
                    <a:lnTo>
                      <a:pt x="34" y="284"/>
                    </a:lnTo>
                    <a:lnTo>
                      <a:pt x="48" y="289"/>
                    </a:lnTo>
                    <a:lnTo>
                      <a:pt x="63" y="293"/>
                    </a:lnTo>
                    <a:lnTo>
                      <a:pt x="83" y="296"/>
                    </a:lnTo>
                    <a:lnTo>
                      <a:pt x="104" y="300"/>
                    </a:lnTo>
                    <a:lnTo>
                      <a:pt x="128" y="304"/>
                    </a:lnTo>
                    <a:lnTo>
                      <a:pt x="151" y="305"/>
                    </a:lnTo>
                    <a:lnTo>
                      <a:pt x="176" y="307"/>
                    </a:lnTo>
                    <a:lnTo>
                      <a:pt x="204" y="309"/>
                    </a:lnTo>
                    <a:lnTo>
                      <a:pt x="232" y="310"/>
                    </a:lnTo>
                    <a:lnTo>
                      <a:pt x="261" y="311"/>
                    </a:lnTo>
                    <a:lnTo>
                      <a:pt x="291" y="312"/>
                    </a:lnTo>
                    <a:lnTo>
                      <a:pt x="321" y="314"/>
                    </a:lnTo>
                    <a:lnTo>
                      <a:pt x="353" y="314"/>
                    </a:lnTo>
                    <a:lnTo>
                      <a:pt x="382" y="314"/>
                    </a:lnTo>
                    <a:lnTo>
                      <a:pt x="413" y="312"/>
                    </a:lnTo>
                    <a:lnTo>
                      <a:pt x="444" y="311"/>
                    </a:lnTo>
                    <a:lnTo>
                      <a:pt x="473" y="310"/>
                    </a:lnTo>
                    <a:lnTo>
                      <a:pt x="501" y="309"/>
                    </a:lnTo>
                    <a:lnTo>
                      <a:pt x="529" y="307"/>
                    </a:lnTo>
                    <a:lnTo>
                      <a:pt x="553" y="305"/>
                    </a:lnTo>
                    <a:lnTo>
                      <a:pt x="577" y="304"/>
                    </a:lnTo>
                    <a:lnTo>
                      <a:pt x="602" y="300"/>
                    </a:lnTo>
                    <a:lnTo>
                      <a:pt x="621" y="296"/>
                    </a:lnTo>
                    <a:lnTo>
                      <a:pt x="639" y="293"/>
                    </a:lnTo>
                    <a:lnTo>
                      <a:pt x="654" y="289"/>
                    </a:lnTo>
                    <a:lnTo>
                      <a:pt x="672" y="284"/>
                    </a:lnTo>
                    <a:lnTo>
                      <a:pt x="682" y="281"/>
                    </a:lnTo>
                    <a:lnTo>
                      <a:pt x="691" y="277"/>
                    </a:lnTo>
                    <a:lnTo>
                      <a:pt x="697" y="271"/>
                    </a:lnTo>
                    <a:lnTo>
                      <a:pt x="701" y="266"/>
                    </a:lnTo>
                    <a:lnTo>
                      <a:pt x="703" y="260"/>
                    </a:lnTo>
                    <a:lnTo>
                      <a:pt x="703" y="255"/>
                    </a:lnTo>
                    <a:lnTo>
                      <a:pt x="70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800" b="1">
                  <a:solidFill>
                    <a:srgbClr val="0079C1"/>
                  </a:solidFill>
                </a:endParaRPr>
              </a:p>
            </p:txBody>
          </p:sp>
          <p:sp>
            <p:nvSpPr>
              <p:cNvPr id="117229" name="Line 139"/>
              <p:cNvSpPr>
                <a:spLocks noChangeShapeType="1"/>
              </p:cNvSpPr>
              <p:nvPr/>
            </p:nvSpPr>
            <p:spPr bwMode="auto">
              <a:xfrm>
                <a:off x="2037" y="2249"/>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7230" name="Freeform 140"/>
              <p:cNvSpPr>
                <a:spLocks/>
              </p:cNvSpPr>
              <p:nvPr/>
            </p:nvSpPr>
            <p:spPr bwMode="auto">
              <a:xfrm>
                <a:off x="1702" y="2265"/>
                <a:ext cx="337" cy="22"/>
              </a:xfrm>
              <a:custGeom>
                <a:avLst/>
                <a:gdLst>
                  <a:gd name="T0" fmla="*/ 0 w 703"/>
                  <a:gd name="T1" fmla="*/ 0 h 45"/>
                  <a:gd name="T2" fmla="*/ 0 w 703"/>
                  <a:gd name="T3" fmla="*/ 0 h 45"/>
                  <a:gd name="T4" fmla="*/ 0 w 703"/>
                  <a:gd name="T5" fmla="*/ 0 h 45"/>
                  <a:gd name="T6" fmla="*/ 0 w 703"/>
                  <a:gd name="T7" fmla="*/ 0 h 45"/>
                  <a:gd name="T8" fmla="*/ 1 w 703"/>
                  <a:gd name="T9" fmla="*/ 0 h 45"/>
                  <a:gd name="T10" fmla="*/ 0 60000 65536"/>
                  <a:gd name="T11" fmla="*/ 0 60000 65536"/>
                  <a:gd name="T12" fmla="*/ 0 60000 65536"/>
                  <a:gd name="T13" fmla="*/ 0 60000 65536"/>
                  <a:gd name="T14" fmla="*/ 0 60000 65536"/>
                  <a:gd name="T15" fmla="*/ 0 w 703"/>
                  <a:gd name="T16" fmla="*/ 0 h 45"/>
                  <a:gd name="T17" fmla="*/ 703 w 703"/>
                  <a:gd name="T18" fmla="*/ 45 h 45"/>
                </a:gdLst>
                <a:ahLst/>
                <a:cxnLst>
                  <a:cxn ang="T10">
                    <a:pos x="T0" y="T1"/>
                  </a:cxn>
                  <a:cxn ang="T11">
                    <a:pos x="T2" y="T3"/>
                  </a:cxn>
                  <a:cxn ang="T12">
                    <a:pos x="T4" y="T5"/>
                  </a:cxn>
                  <a:cxn ang="T13">
                    <a:pos x="T6" y="T7"/>
                  </a:cxn>
                  <a:cxn ang="T14">
                    <a:pos x="T8" y="T9"/>
                  </a:cxn>
                </a:cxnLst>
                <a:rect l="T15" t="T16" r="T17" b="T18"/>
                <a:pathLst>
                  <a:path w="703" h="45">
                    <a:moveTo>
                      <a:pt x="0" y="0"/>
                    </a:moveTo>
                    <a:lnTo>
                      <a:pt x="171" y="32"/>
                    </a:lnTo>
                    <a:lnTo>
                      <a:pt x="353" y="45"/>
                    </a:lnTo>
                    <a:lnTo>
                      <a:pt x="530" y="33"/>
                    </a:lnTo>
                    <a:lnTo>
                      <a:pt x="703"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800" b="1">
                  <a:solidFill>
                    <a:srgbClr val="0079C1"/>
                  </a:solidFill>
                </a:endParaRPr>
              </a:p>
            </p:txBody>
          </p:sp>
          <p:sp>
            <p:nvSpPr>
              <p:cNvPr id="117231" name="Freeform 141"/>
              <p:cNvSpPr>
                <a:spLocks/>
              </p:cNvSpPr>
              <p:nvPr/>
            </p:nvSpPr>
            <p:spPr bwMode="auto">
              <a:xfrm>
                <a:off x="1704" y="2325"/>
                <a:ext cx="335" cy="20"/>
              </a:xfrm>
              <a:custGeom>
                <a:avLst/>
                <a:gdLst>
                  <a:gd name="T0" fmla="*/ 0 w 700"/>
                  <a:gd name="T1" fmla="*/ 0 h 40"/>
                  <a:gd name="T2" fmla="*/ 0 w 700"/>
                  <a:gd name="T3" fmla="*/ 1 h 40"/>
                  <a:gd name="T4" fmla="*/ 0 w 700"/>
                  <a:gd name="T5" fmla="*/ 1 h 40"/>
                  <a:gd name="T6" fmla="*/ 0 w 700"/>
                  <a:gd name="T7" fmla="*/ 1 h 40"/>
                  <a:gd name="T8" fmla="*/ 1 w 700"/>
                  <a:gd name="T9" fmla="*/ 0 h 40"/>
                  <a:gd name="T10" fmla="*/ 0 60000 65536"/>
                  <a:gd name="T11" fmla="*/ 0 60000 65536"/>
                  <a:gd name="T12" fmla="*/ 0 60000 65536"/>
                  <a:gd name="T13" fmla="*/ 0 60000 65536"/>
                  <a:gd name="T14" fmla="*/ 0 60000 65536"/>
                  <a:gd name="T15" fmla="*/ 0 w 700"/>
                  <a:gd name="T16" fmla="*/ 0 h 40"/>
                  <a:gd name="T17" fmla="*/ 700 w 700"/>
                  <a:gd name="T18" fmla="*/ 40 h 40"/>
                </a:gdLst>
                <a:ahLst/>
                <a:cxnLst>
                  <a:cxn ang="T10">
                    <a:pos x="T0" y="T1"/>
                  </a:cxn>
                  <a:cxn ang="T11">
                    <a:pos x="T2" y="T3"/>
                  </a:cxn>
                  <a:cxn ang="T12">
                    <a:pos x="T4" y="T5"/>
                  </a:cxn>
                  <a:cxn ang="T13">
                    <a:pos x="T6" y="T7"/>
                  </a:cxn>
                  <a:cxn ang="T14">
                    <a:pos x="T8" y="T9"/>
                  </a:cxn>
                </a:cxnLst>
                <a:rect l="T15" t="T16" r="T17" b="T18"/>
                <a:pathLst>
                  <a:path w="700" h="40">
                    <a:moveTo>
                      <a:pt x="0" y="0"/>
                    </a:moveTo>
                    <a:lnTo>
                      <a:pt x="170" y="29"/>
                    </a:lnTo>
                    <a:lnTo>
                      <a:pt x="350" y="40"/>
                    </a:lnTo>
                    <a:lnTo>
                      <a:pt x="526" y="30"/>
                    </a:lnTo>
                    <a:lnTo>
                      <a:pt x="700"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800" b="1">
                  <a:solidFill>
                    <a:srgbClr val="0079C1"/>
                  </a:solidFill>
                </a:endParaRPr>
              </a:p>
            </p:txBody>
          </p:sp>
          <p:sp>
            <p:nvSpPr>
              <p:cNvPr id="117232" name="Freeform 142"/>
              <p:cNvSpPr>
                <a:spLocks/>
              </p:cNvSpPr>
              <p:nvPr/>
            </p:nvSpPr>
            <p:spPr bwMode="auto">
              <a:xfrm>
                <a:off x="1779" y="2230"/>
                <a:ext cx="85" cy="189"/>
              </a:xfrm>
              <a:custGeom>
                <a:avLst/>
                <a:gdLst>
                  <a:gd name="T0" fmla="*/ 0 w 179"/>
                  <a:gd name="T1" fmla="*/ 0 h 395"/>
                  <a:gd name="T2" fmla="*/ 0 w 179"/>
                  <a:gd name="T3" fmla="*/ 0 h 395"/>
                  <a:gd name="T4" fmla="*/ 0 w 179"/>
                  <a:gd name="T5" fmla="*/ 0 h 395"/>
                  <a:gd name="T6" fmla="*/ 0 w 179"/>
                  <a:gd name="T7" fmla="*/ 0 h 395"/>
                  <a:gd name="T8" fmla="*/ 0 w 179"/>
                  <a:gd name="T9" fmla="*/ 0 h 395"/>
                  <a:gd name="T10" fmla="*/ 0 w 179"/>
                  <a:gd name="T11" fmla="*/ 0 h 395"/>
                  <a:gd name="T12" fmla="*/ 0 w 179"/>
                  <a:gd name="T13" fmla="*/ 0 h 395"/>
                  <a:gd name="T14" fmla="*/ 0 w 179"/>
                  <a:gd name="T15" fmla="*/ 0 h 395"/>
                  <a:gd name="T16" fmla="*/ 0 w 179"/>
                  <a:gd name="T17" fmla="*/ 0 h 395"/>
                  <a:gd name="T18" fmla="*/ 0 w 179"/>
                  <a:gd name="T19" fmla="*/ 0 h 395"/>
                  <a:gd name="T20" fmla="*/ 0 w 179"/>
                  <a:gd name="T21" fmla="*/ 0 h 395"/>
                  <a:gd name="T22" fmla="*/ 0 w 179"/>
                  <a:gd name="T23" fmla="*/ 0 h 395"/>
                  <a:gd name="T24" fmla="*/ 0 w 179"/>
                  <a:gd name="T25" fmla="*/ 0 h 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9"/>
                  <a:gd name="T40" fmla="*/ 0 h 395"/>
                  <a:gd name="T41" fmla="*/ 179 w 179"/>
                  <a:gd name="T42" fmla="*/ 395 h 3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9" h="395">
                    <a:moveTo>
                      <a:pt x="0" y="395"/>
                    </a:moveTo>
                    <a:lnTo>
                      <a:pt x="48" y="344"/>
                    </a:lnTo>
                    <a:lnTo>
                      <a:pt x="48" y="75"/>
                    </a:lnTo>
                    <a:lnTo>
                      <a:pt x="60" y="67"/>
                    </a:lnTo>
                    <a:lnTo>
                      <a:pt x="72" y="55"/>
                    </a:lnTo>
                    <a:lnTo>
                      <a:pt x="79" y="49"/>
                    </a:lnTo>
                    <a:lnTo>
                      <a:pt x="94" y="37"/>
                    </a:lnTo>
                    <a:lnTo>
                      <a:pt x="108" y="24"/>
                    </a:lnTo>
                    <a:lnTo>
                      <a:pt x="126" y="14"/>
                    </a:lnTo>
                    <a:lnTo>
                      <a:pt x="145" y="6"/>
                    </a:lnTo>
                    <a:lnTo>
                      <a:pt x="162" y="3"/>
                    </a:lnTo>
                    <a:lnTo>
                      <a:pt x="177" y="0"/>
                    </a:lnTo>
                    <a:lnTo>
                      <a:pt x="179" y="0"/>
                    </a:lnTo>
                  </a:path>
                </a:pathLst>
              </a:custGeom>
              <a:noFill/>
              <a:ln w="17463">
                <a:solidFill>
                  <a:srgbClr val="D2D2D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800" b="1">
                  <a:solidFill>
                    <a:srgbClr val="0079C1"/>
                  </a:solidFill>
                </a:endParaRPr>
              </a:p>
            </p:txBody>
          </p:sp>
          <p:sp>
            <p:nvSpPr>
              <p:cNvPr id="117233" name="Freeform 143"/>
              <p:cNvSpPr>
                <a:spLocks/>
              </p:cNvSpPr>
              <p:nvPr/>
            </p:nvSpPr>
            <p:spPr bwMode="auto">
              <a:xfrm>
                <a:off x="1791" y="2233"/>
                <a:ext cx="86" cy="187"/>
              </a:xfrm>
              <a:custGeom>
                <a:avLst/>
                <a:gdLst>
                  <a:gd name="T0" fmla="*/ 0 w 179"/>
                  <a:gd name="T1" fmla="*/ 0 h 393"/>
                  <a:gd name="T2" fmla="*/ 0 w 179"/>
                  <a:gd name="T3" fmla="*/ 0 h 393"/>
                  <a:gd name="T4" fmla="*/ 0 w 179"/>
                  <a:gd name="T5" fmla="*/ 0 h 393"/>
                  <a:gd name="T6" fmla="*/ 0 w 179"/>
                  <a:gd name="T7" fmla="*/ 0 h 393"/>
                  <a:gd name="T8" fmla="*/ 0 w 179"/>
                  <a:gd name="T9" fmla="*/ 0 h 393"/>
                  <a:gd name="T10" fmla="*/ 0 w 179"/>
                  <a:gd name="T11" fmla="*/ 0 h 393"/>
                  <a:gd name="T12" fmla="*/ 0 w 179"/>
                  <a:gd name="T13" fmla="*/ 0 h 393"/>
                  <a:gd name="T14" fmla="*/ 0 w 179"/>
                  <a:gd name="T15" fmla="*/ 0 h 393"/>
                  <a:gd name="T16" fmla="*/ 0 w 179"/>
                  <a:gd name="T17" fmla="*/ 0 h 393"/>
                  <a:gd name="T18" fmla="*/ 0 w 179"/>
                  <a:gd name="T19" fmla="*/ 0 h 393"/>
                  <a:gd name="T20" fmla="*/ 0 w 179"/>
                  <a:gd name="T21" fmla="*/ 0 h 393"/>
                  <a:gd name="T22" fmla="*/ 0 w 179"/>
                  <a:gd name="T23" fmla="*/ 0 h 393"/>
                  <a:gd name="T24" fmla="*/ 0 w 179"/>
                  <a:gd name="T25" fmla="*/ 0 h 3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9"/>
                  <a:gd name="T40" fmla="*/ 0 h 393"/>
                  <a:gd name="T41" fmla="*/ 179 w 179"/>
                  <a:gd name="T42" fmla="*/ 393 h 3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9" h="393">
                    <a:moveTo>
                      <a:pt x="0" y="393"/>
                    </a:moveTo>
                    <a:lnTo>
                      <a:pt x="50" y="341"/>
                    </a:lnTo>
                    <a:lnTo>
                      <a:pt x="50" y="75"/>
                    </a:lnTo>
                    <a:lnTo>
                      <a:pt x="59" y="68"/>
                    </a:lnTo>
                    <a:lnTo>
                      <a:pt x="72" y="54"/>
                    </a:lnTo>
                    <a:lnTo>
                      <a:pt x="80" y="49"/>
                    </a:lnTo>
                    <a:lnTo>
                      <a:pt x="95" y="36"/>
                    </a:lnTo>
                    <a:lnTo>
                      <a:pt x="107" y="26"/>
                    </a:lnTo>
                    <a:lnTo>
                      <a:pt x="127" y="14"/>
                    </a:lnTo>
                    <a:lnTo>
                      <a:pt x="144" y="5"/>
                    </a:lnTo>
                    <a:lnTo>
                      <a:pt x="161" y="2"/>
                    </a:lnTo>
                    <a:lnTo>
                      <a:pt x="177" y="0"/>
                    </a:lnTo>
                    <a:lnTo>
                      <a:pt x="179" y="0"/>
                    </a:lnTo>
                  </a:path>
                </a:pathLst>
              </a:custGeom>
              <a:noFill/>
              <a:ln w="17463">
                <a:solidFill>
                  <a:srgbClr val="D2D2D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800" b="1">
                  <a:solidFill>
                    <a:srgbClr val="0079C1"/>
                  </a:solidFill>
                </a:endParaRPr>
              </a:p>
            </p:txBody>
          </p:sp>
          <p:sp>
            <p:nvSpPr>
              <p:cNvPr id="117234" name="Freeform 149"/>
              <p:cNvSpPr>
                <a:spLocks/>
              </p:cNvSpPr>
              <p:nvPr/>
            </p:nvSpPr>
            <p:spPr bwMode="auto">
              <a:xfrm>
                <a:off x="1919" y="2423"/>
                <a:ext cx="360" cy="73"/>
              </a:xfrm>
              <a:custGeom>
                <a:avLst/>
                <a:gdLst>
                  <a:gd name="T0" fmla="*/ 0 w 752"/>
                  <a:gd name="T1" fmla="*/ 0 h 152"/>
                  <a:gd name="T2" fmla="*/ 0 w 752"/>
                  <a:gd name="T3" fmla="*/ 0 h 152"/>
                  <a:gd name="T4" fmla="*/ 0 w 752"/>
                  <a:gd name="T5" fmla="*/ 0 h 152"/>
                  <a:gd name="T6" fmla="*/ 0 w 752"/>
                  <a:gd name="T7" fmla="*/ 0 h 152"/>
                  <a:gd name="T8" fmla="*/ 0 w 752"/>
                  <a:gd name="T9" fmla="*/ 0 h 152"/>
                  <a:gd name="T10" fmla="*/ 1 w 752"/>
                  <a:gd name="T11" fmla="*/ 0 h 152"/>
                  <a:gd name="T12" fmla="*/ 1 w 752"/>
                  <a:gd name="T13" fmla="*/ 0 h 152"/>
                  <a:gd name="T14" fmla="*/ 1 w 752"/>
                  <a:gd name="T15" fmla="*/ 0 h 152"/>
                  <a:gd name="T16" fmla="*/ 1 w 752"/>
                  <a:gd name="T17" fmla="*/ 0 h 152"/>
                  <a:gd name="T18" fmla="*/ 1 w 752"/>
                  <a:gd name="T19" fmla="*/ 0 h 152"/>
                  <a:gd name="T20" fmla="*/ 1 w 752"/>
                  <a:gd name="T21" fmla="*/ 0 h 152"/>
                  <a:gd name="T22" fmla="*/ 1 w 752"/>
                  <a:gd name="T23" fmla="*/ 0 h 152"/>
                  <a:gd name="T24" fmla="*/ 1 w 752"/>
                  <a:gd name="T25" fmla="*/ 0 h 152"/>
                  <a:gd name="T26" fmla="*/ 1 w 752"/>
                  <a:gd name="T27" fmla="*/ 0 h 152"/>
                  <a:gd name="T28" fmla="*/ 1 w 752"/>
                  <a:gd name="T29" fmla="*/ 0 h 152"/>
                  <a:gd name="T30" fmla="*/ 1 w 752"/>
                  <a:gd name="T31" fmla="*/ 0 h 152"/>
                  <a:gd name="T32" fmla="*/ 0 w 752"/>
                  <a:gd name="T33" fmla="*/ 0 h 152"/>
                  <a:gd name="T34" fmla="*/ 0 w 752"/>
                  <a:gd name="T35" fmla="*/ 0 h 152"/>
                  <a:gd name="T36" fmla="*/ 0 w 752"/>
                  <a:gd name="T37" fmla="*/ 0 h 152"/>
                  <a:gd name="T38" fmla="*/ 0 w 752"/>
                  <a:gd name="T39" fmla="*/ 0 h 152"/>
                  <a:gd name="T40" fmla="*/ 0 w 752"/>
                  <a:gd name="T41" fmla="*/ 0 h 152"/>
                  <a:gd name="T42" fmla="*/ 0 w 752"/>
                  <a:gd name="T43" fmla="*/ 0 h 152"/>
                  <a:gd name="T44" fmla="*/ 0 w 752"/>
                  <a:gd name="T45" fmla="*/ 0 h 152"/>
                  <a:gd name="T46" fmla="*/ 0 w 752"/>
                  <a:gd name="T47" fmla="*/ 0 h 152"/>
                  <a:gd name="T48" fmla="*/ 0 w 752"/>
                  <a:gd name="T49" fmla="*/ 0 h 152"/>
                  <a:gd name="T50" fmla="*/ 0 w 752"/>
                  <a:gd name="T51" fmla="*/ 0 h 152"/>
                  <a:gd name="T52" fmla="*/ 0 w 752"/>
                  <a:gd name="T53" fmla="*/ 0 h 152"/>
                  <a:gd name="T54" fmla="*/ 0 w 752"/>
                  <a:gd name="T55" fmla="*/ 0 h 152"/>
                  <a:gd name="T56" fmla="*/ 0 w 752"/>
                  <a:gd name="T57" fmla="*/ 0 h 152"/>
                  <a:gd name="T58" fmla="*/ 0 w 752"/>
                  <a:gd name="T59" fmla="*/ 0 h 152"/>
                  <a:gd name="T60" fmla="*/ 0 w 752"/>
                  <a:gd name="T61" fmla="*/ 0 h 152"/>
                  <a:gd name="T62" fmla="*/ 0 w 752"/>
                  <a:gd name="T63" fmla="*/ 0 h 152"/>
                  <a:gd name="T64" fmla="*/ 0 w 752"/>
                  <a:gd name="T65" fmla="*/ 0 h 152"/>
                  <a:gd name="T66" fmla="*/ 0 w 752"/>
                  <a:gd name="T67" fmla="*/ 0 h 152"/>
                  <a:gd name="T68" fmla="*/ 0 w 752"/>
                  <a:gd name="T69" fmla="*/ 0 h 152"/>
                  <a:gd name="T70" fmla="*/ 0 w 752"/>
                  <a:gd name="T71" fmla="*/ 0 h 152"/>
                  <a:gd name="T72" fmla="*/ 0 w 752"/>
                  <a:gd name="T73" fmla="*/ 0 h 152"/>
                  <a:gd name="T74" fmla="*/ 0 w 752"/>
                  <a:gd name="T75" fmla="*/ 0 h 152"/>
                  <a:gd name="T76" fmla="*/ 0 w 752"/>
                  <a:gd name="T77" fmla="*/ 0 h 15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52"/>
                  <a:gd name="T118" fmla="*/ 0 h 152"/>
                  <a:gd name="T119" fmla="*/ 752 w 752"/>
                  <a:gd name="T120" fmla="*/ 152 h 15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52" h="152">
                    <a:moveTo>
                      <a:pt x="280" y="2"/>
                    </a:moveTo>
                    <a:lnTo>
                      <a:pt x="310" y="0"/>
                    </a:lnTo>
                    <a:lnTo>
                      <a:pt x="341" y="0"/>
                    </a:lnTo>
                    <a:lnTo>
                      <a:pt x="375" y="0"/>
                    </a:lnTo>
                    <a:lnTo>
                      <a:pt x="408" y="0"/>
                    </a:lnTo>
                    <a:lnTo>
                      <a:pt x="441" y="0"/>
                    </a:lnTo>
                    <a:lnTo>
                      <a:pt x="472" y="2"/>
                    </a:lnTo>
                    <a:lnTo>
                      <a:pt x="505" y="4"/>
                    </a:lnTo>
                    <a:lnTo>
                      <a:pt x="535" y="6"/>
                    </a:lnTo>
                    <a:lnTo>
                      <a:pt x="564" y="10"/>
                    </a:lnTo>
                    <a:lnTo>
                      <a:pt x="592" y="12"/>
                    </a:lnTo>
                    <a:lnTo>
                      <a:pt x="618" y="16"/>
                    </a:lnTo>
                    <a:lnTo>
                      <a:pt x="642" y="23"/>
                    </a:lnTo>
                    <a:lnTo>
                      <a:pt x="664" y="27"/>
                    </a:lnTo>
                    <a:lnTo>
                      <a:pt x="683" y="31"/>
                    </a:lnTo>
                    <a:lnTo>
                      <a:pt x="703" y="36"/>
                    </a:lnTo>
                    <a:lnTo>
                      <a:pt x="717" y="41"/>
                    </a:lnTo>
                    <a:lnTo>
                      <a:pt x="731" y="48"/>
                    </a:lnTo>
                    <a:lnTo>
                      <a:pt x="740" y="55"/>
                    </a:lnTo>
                    <a:lnTo>
                      <a:pt x="746" y="61"/>
                    </a:lnTo>
                    <a:lnTo>
                      <a:pt x="750" y="68"/>
                    </a:lnTo>
                    <a:lnTo>
                      <a:pt x="752" y="73"/>
                    </a:lnTo>
                    <a:lnTo>
                      <a:pt x="750" y="74"/>
                    </a:lnTo>
                    <a:lnTo>
                      <a:pt x="748" y="83"/>
                    </a:lnTo>
                    <a:lnTo>
                      <a:pt x="746" y="88"/>
                    </a:lnTo>
                    <a:lnTo>
                      <a:pt x="739" y="96"/>
                    </a:lnTo>
                    <a:lnTo>
                      <a:pt x="727" y="101"/>
                    </a:lnTo>
                    <a:lnTo>
                      <a:pt x="715" y="108"/>
                    </a:lnTo>
                    <a:lnTo>
                      <a:pt x="701" y="113"/>
                    </a:lnTo>
                    <a:lnTo>
                      <a:pt x="682" y="119"/>
                    </a:lnTo>
                    <a:lnTo>
                      <a:pt x="662" y="123"/>
                    </a:lnTo>
                    <a:lnTo>
                      <a:pt x="641" y="127"/>
                    </a:lnTo>
                    <a:lnTo>
                      <a:pt x="618" y="133"/>
                    </a:lnTo>
                    <a:lnTo>
                      <a:pt x="591" y="138"/>
                    </a:lnTo>
                    <a:lnTo>
                      <a:pt x="562" y="141"/>
                    </a:lnTo>
                    <a:lnTo>
                      <a:pt x="533" y="144"/>
                    </a:lnTo>
                    <a:lnTo>
                      <a:pt x="504" y="147"/>
                    </a:lnTo>
                    <a:lnTo>
                      <a:pt x="472" y="149"/>
                    </a:lnTo>
                    <a:lnTo>
                      <a:pt x="438" y="151"/>
                    </a:lnTo>
                    <a:lnTo>
                      <a:pt x="406" y="152"/>
                    </a:lnTo>
                    <a:lnTo>
                      <a:pt x="373" y="152"/>
                    </a:lnTo>
                    <a:lnTo>
                      <a:pt x="340" y="152"/>
                    </a:lnTo>
                    <a:lnTo>
                      <a:pt x="309" y="151"/>
                    </a:lnTo>
                    <a:lnTo>
                      <a:pt x="276" y="149"/>
                    </a:lnTo>
                    <a:lnTo>
                      <a:pt x="245" y="147"/>
                    </a:lnTo>
                    <a:lnTo>
                      <a:pt x="216" y="144"/>
                    </a:lnTo>
                    <a:lnTo>
                      <a:pt x="185" y="141"/>
                    </a:lnTo>
                    <a:lnTo>
                      <a:pt x="157" y="138"/>
                    </a:lnTo>
                    <a:lnTo>
                      <a:pt x="131" y="133"/>
                    </a:lnTo>
                    <a:lnTo>
                      <a:pt x="108" y="127"/>
                    </a:lnTo>
                    <a:lnTo>
                      <a:pt x="84" y="123"/>
                    </a:lnTo>
                    <a:lnTo>
                      <a:pt x="65" y="119"/>
                    </a:lnTo>
                    <a:lnTo>
                      <a:pt x="47" y="113"/>
                    </a:lnTo>
                    <a:lnTo>
                      <a:pt x="31" y="108"/>
                    </a:lnTo>
                    <a:lnTo>
                      <a:pt x="21" y="101"/>
                    </a:lnTo>
                    <a:lnTo>
                      <a:pt x="9" y="96"/>
                    </a:lnTo>
                    <a:lnTo>
                      <a:pt x="3" y="88"/>
                    </a:lnTo>
                    <a:lnTo>
                      <a:pt x="1" y="83"/>
                    </a:lnTo>
                    <a:lnTo>
                      <a:pt x="0" y="78"/>
                    </a:lnTo>
                    <a:lnTo>
                      <a:pt x="0" y="74"/>
                    </a:lnTo>
                    <a:lnTo>
                      <a:pt x="1" y="68"/>
                    </a:lnTo>
                    <a:lnTo>
                      <a:pt x="5" y="61"/>
                    </a:lnTo>
                    <a:lnTo>
                      <a:pt x="11" y="55"/>
                    </a:lnTo>
                    <a:lnTo>
                      <a:pt x="21" y="48"/>
                    </a:lnTo>
                    <a:lnTo>
                      <a:pt x="34" y="41"/>
                    </a:lnTo>
                    <a:lnTo>
                      <a:pt x="44" y="37"/>
                    </a:lnTo>
                    <a:lnTo>
                      <a:pt x="48" y="36"/>
                    </a:lnTo>
                    <a:lnTo>
                      <a:pt x="66" y="31"/>
                    </a:lnTo>
                    <a:lnTo>
                      <a:pt x="86" y="27"/>
                    </a:lnTo>
                    <a:lnTo>
                      <a:pt x="94" y="26"/>
                    </a:lnTo>
                    <a:lnTo>
                      <a:pt x="109" y="23"/>
                    </a:lnTo>
                    <a:lnTo>
                      <a:pt x="133" y="16"/>
                    </a:lnTo>
                    <a:lnTo>
                      <a:pt x="159" y="12"/>
                    </a:lnTo>
                    <a:lnTo>
                      <a:pt x="183" y="10"/>
                    </a:lnTo>
                    <a:lnTo>
                      <a:pt x="216" y="6"/>
                    </a:lnTo>
                    <a:lnTo>
                      <a:pt x="233" y="4"/>
                    </a:lnTo>
                    <a:lnTo>
                      <a:pt x="248" y="4"/>
                    </a:lnTo>
                    <a:lnTo>
                      <a:pt x="280" y="2"/>
                    </a:lnTo>
                    <a:close/>
                  </a:path>
                </a:pathLst>
              </a:custGeom>
              <a:solidFill>
                <a:srgbClr val="FFFF6D"/>
              </a:solidFill>
              <a:ln w="9525">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235" name="Rectangle 150"/>
              <p:cNvSpPr>
                <a:spLocks noChangeArrowheads="1"/>
              </p:cNvSpPr>
              <p:nvPr/>
            </p:nvSpPr>
            <p:spPr bwMode="auto">
              <a:xfrm>
                <a:off x="1919" y="2458"/>
                <a:ext cx="21" cy="191"/>
              </a:xfrm>
              <a:prstGeom prst="rect">
                <a:avLst/>
              </a:prstGeom>
              <a:solidFill>
                <a:srgbClr val="8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36" name="Rectangle 151"/>
              <p:cNvSpPr>
                <a:spLocks noChangeArrowheads="1"/>
              </p:cNvSpPr>
              <p:nvPr/>
            </p:nvSpPr>
            <p:spPr bwMode="auto">
              <a:xfrm>
                <a:off x="1940" y="2458"/>
                <a:ext cx="21" cy="191"/>
              </a:xfrm>
              <a:prstGeom prst="rect">
                <a:avLst/>
              </a:prstGeom>
              <a:solidFill>
                <a:srgbClr val="7C7C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37" name="Rectangle 152"/>
              <p:cNvSpPr>
                <a:spLocks noChangeArrowheads="1"/>
              </p:cNvSpPr>
              <p:nvPr/>
            </p:nvSpPr>
            <p:spPr bwMode="auto">
              <a:xfrm>
                <a:off x="1961" y="2458"/>
                <a:ext cx="21" cy="191"/>
              </a:xfrm>
              <a:prstGeom prst="rect">
                <a:avLst/>
              </a:prstGeom>
              <a:solidFill>
                <a:srgbClr val="7979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38" name="Rectangle 153"/>
              <p:cNvSpPr>
                <a:spLocks noChangeArrowheads="1"/>
              </p:cNvSpPr>
              <p:nvPr/>
            </p:nvSpPr>
            <p:spPr bwMode="auto">
              <a:xfrm>
                <a:off x="1982" y="2458"/>
                <a:ext cx="21" cy="191"/>
              </a:xfrm>
              <a:prstGeom prst="rect">
                <a:avLst/>
              </a:prstGeom>
              <a:solidFill>
                <a:srgbClr val="75750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39" name="Rectangle 154"/>
              <p:cNvSpPr>
                <a:spLocks noChangeArrowheads="1"/>
              </p:cNvSpPr>
              <p:nvPr/>
            </p:nvSpPr>
            <p:spPr bwMode="auto">
              <a:xfrm>
                <a:off x="2003" y="2458"/>
                <a:ext cx="21" cy="191"/>
              </a:xfrm>
              <a:prstGeom prst="rect">
                <a:avLst/>
              </a:prstGeom>
              <a:solidFill>
                <a:srgbClr val="7272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40" name="Rectangle 155"/>
              <p:cNvSpPr>
                <a:spLocks noChangeArrowheads="1"/>
              </p:cNvSpPr>
              <p:nvPr/>
            </p:nvSpPr>
            <p:spPr bwMode="auto">
              <a:xfrm>
                <a:off x="2024" y="2458"/>
                <a:ext cx="22" cy="191"/>
              </a:xfrm>
              <a:prstGeom prst="rect">
                <a:avLst/>
              </a:prstGeom>
              <a:solidFill>
                <a:srgbClr val="6E6E1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41" name="Rectangle 156"/>
              <p:cNvSpPr>
                <a:spLocks noChangeArrowheads="1"/>
              </p:cNvSpPr>
              <p:nvPr/>
            </p:nvSpPr>
            <p:spPr bwMode="auto">
              <a:xfrm>
                <a:off x="2046" y="2458"/>
                <a:ext cx="21" cy="191"/>
              </a:xfrm>
              <a:prstGeom prst="rect">
                <a:avLst/>
              </a:prstGeom>
              <a:solidFill>
                <a:srgbClr val="6A6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42" name="Rectangle 157"/>
              <p:cNvSpPr>
                <a:spLocks noChangeArrowheads="1"/>
              </p:cNvSpPr>
              <p:nvPr/>
            </p:nvSpPr>
            <p:spPr bwMode="auto">
              <a:xfrm>
                <a:off x="2067" y="2458"/>
                <a:ext cx="21" cy="191"/>
              </a:xfrm>
              <a:prstGeom prst="rect">
                <a:avLst/>
              </a:prstGeom>
              <a:solidFill>
                <a:srgbClr val="6767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43" name="Rectangle 158"/>
              <p:cNvSpPr>
                <a:spLocks noChangeArrowheads="1"/>
              </p:cNvSpPr>
              <p:nvPr/>
            </p:nvSpPr>
            <p:spPr bwMode="auto">
              <a:xfrm>
                <a:off x="2088" y="2458"/>
                <a:ext cx="21" cy="191"/>
              </a:xfrm>
              <a:prstGeom prst="rect">
                <a:avLst/>
              </a:prstGeom>
              <a:solidFill>
                <a:srgbClr val="6363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44" name="Rectangle 159"/>
              <p:cNvSpPr>
                <a:spLocks noChangeArrowheads="1"/>
              </p:cNvSpPr>
              <p:nvPr/>
            </p:nvSpPr>
            <p:spPr bwMode="auto">
              <a:xfrm>
                <a:off x="2109" y="2458"/>
                <a:ext cx="21" cy="191"/>
              </a:xfrm>
              <a:prstGeom prst="rect">
                <a:avLst/>
              </a:prstGeom>
              <a:solidFill>
                <a:srgbClr val="5F5F2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45" name="Rectangle 160"/>
              <p:cNvSpPr>
                <a:spLocks noChangeArrowheads="1"/>
              </p:cNvSpPr>
              <p:nvPr/>
            </p:nvSpPr>
            <p:spPr bwMode="auto">
              <a:xfrm>
                <a:off x="2130" y="2458"/>
                <a:ext cx="21" cy="191"/>
              </a:xfrm>
              <a:prstGeom prst="rect">
                <a:avLst/>
              </a:prstGeom>
              <a:solidFill>
                <a:srgbClr val="5C5C2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46" name="Rectangle 161"/>
              <p:cNvSpPr>
                <a:spLocks noChangeArrowheads="1"/>
              </p:cNvSpPr>
              <p:nvPr/>
            </p:nvSpPr>
            <p:spPr bwMode="auto">
              <a:xfrm>
                <a:off x="2151" y="2458"/>
                <a:ext cx="21" cy="191"/>
              </a:xfrm>
              <a:prstGeom prst="rect">
                <a:avLst/>
              </a:prstGeom>
              <a:solidFill>
                <a:srgbClr val="5858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47" name="Rectangle 162"/>
              <p:cNvSpPr>
                <a:spLocks noChangeArrowheads="1"/>
              </p:cNvSpPr>
              <p:nvPr/>
            </p:nvSpPr>
            <p:spPr bwMode="auto">
              <a:xfrm>
                <a:off x="2172" y="2458"/>
                <a:ext cx="21" cy="191"/>
              </a:xfrm>
              <a:prstGeom prst="rect">
                <a:avLst/>
              </a:prstGeom>
              <a:solidFill>
                <a:srgbClr val="5555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48" name="Rectangle 163"/>
              <p:cNvSpPr>
                <a:spLocks noChangeArrowheads="1"/>
              </p:cNvSpPr>
              <p:nvPr/>
            </p:nvSpPr>
            <p:spPr bwMode="auto">
              <a:xfrm>
                <a:off x="2193" y="2458"/>
                <a:ext cx="21" cy="191"/>
              </a:xfrm>
              <a:prstGeom prst="rect">
                <a:avLst/>
              </a:prstGeom>
              <a:solidFill>
                <a:srgbClr val="5151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49" name="Rectangle 164"/>
              <p:cNvSpPr>
                <a:spLocks noChangeArrowheads="1"/>
              </p:cNvSpPr>
              <p:nvPr/>
            </p:nvSpPr>
            <p:spPr bwMode="auto">
              <a:xfrm>
                <a:off x="2214" y="2458"/>
                <a:ext cx="22" cy="191"/>
              </a:xfrm>
              <a:prstGeom prst="rect">
                <a:avLst/>
              </a:prstGeom>
              <a:solidFill>
                <a:srgbClr val="4D4D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50" name="Rectangle 165"/>
              <p:cNvSpPr>
                <a:spLocks noChangeArrowheads="1"/>
              </p:cNvSpPr>
              <p:nvPr/>
            </p:nvSpPr>
            <p:spPr bwMode="auto">
              <a:xfrm>
                <a:off x="2236" y="2458"/>
                <a:ext cx="21" cy="191"/>
              </a:xfrm>
              <a:prstGeom prst="rect">
                <a:avLst/>
              </a:prstGeom>
              <a:solidFill>
                <a:srgbClr val="4A4A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51" name="Rectangle 166"/>
              <p:cNvSpPr>
                <a:spLocks noChangeArrowheads="1"/>
              </p:cNvSpPr>
              <p:nvPr/>
            </p:nvSpPr>
            <p:spPr bwMode="auto">
              <a:xfrm>
                <a:off x="2257" y="2458"/>
                <a:ext cx="22" cy="191"/>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52" name="Freeform 167"/>
              <p:cNvSpPr>
                <a:spLocks/>
              </p:cNvSpPr>
              <p:nvPr/>
            </p:nvSpPr>
            <p:spPr bwMode="auto">
              <a:xfrm>
                <a:off x="1919" y="2458"/>
                <a:ext cx="360" cy="191"/>
              </a:xfrm>
              <a:custGeom>
                <a:avLst/>
                <a:gdLst>
                  <a:gd name="T0" fmla="*/ 1 w 752"/>
                  <a:gd name="T1" fmla="*/ 0 h 397"/>
                  <a:gd name="T2" fmla="*/ 1 w 752"/>
                  <a:gd name="T3" fmla="*/ 0 h 397"/>
                  <a:gd name="T4" fmla="*/ 1 w 752"/>
                  <a:gd name="T5" fmla="*/ 0 h 397"/>
                  <a:gd name="T6" fmla="*/ 1 w 752"/>
                  <a:gd name="T7" fmla="*/ 0 h 397"/>
                  <a:gd name="T8" fmla="*/ 1 w 752"/>
                  <a:gd name="T9" fmla="*/ 0 h 397"/>
                  <a:gd name="T10" fmla="*/ 0 w 752"/>
                  <a:gd name="T11" fmla="*/ 0 h 397"/>
                  <a:gd name="T12" fmla="*/ 0 w 752"/>
                  <a:gd name="T13" fmla="*/ 0 h 397"/>
                  <a:gd name="T14" fmla="*/ 0 w 752"/>
                  <a:gd name="T15" fmla="*/ 0 h 397"/>
                  <a:gd name="T16" fmla="*/ 0 w 752"/>
                  <a:gd name="T17" fmla="*/ 0 h 397"/>
                  <a:gd name="T18" fmla="*/ 0 w 752"/>
                  <a:gd name="T19" fmla="*/ 0 h 397"/>
                  <a:gd name="T20" fmla="*/ 0 w 752"/>
                  <a:gd name="T21" fmla="*/ 0 h 397"/>
                  <a:gd name="T22" fmla="*/ 0 w 752"/>
                  <a:gd name="T23" fmla="*/ 0 h 397"/>
                  <a:gd name="T24" fmla="*/ 0 w 752"/>
                  <a:gd name="T25" fmla="*/ 0 h 397"/>
                  <a:gd name="T26" fmla="*/ 0 w 752"/>
                  <a:gd name="T27" fmla="*/ 0 h 397"/>
                  <a:gd name="T28" fmla="*/ 0 w 752"/>
                  <a:gd name="T29" fmla="*/ 0 h 397"/>
                  <a:gd name="T30" fmla="*/ 0 w 752"/>
                  <a:gd name="T31" fmla="*/ 0 h 397"/>
                  <a:gd name="T32" fmla="*/ 0 w 752"/>
                  <a:gd name="T33" fmla="*/ 0 h 397"/>
                  <a:gd name="T34" fmla="*/ 0 w 752"/>
                  <a:gd name="T35" fmla="*/ 0 h 397"/>
                  <a:gd name="T36" fmla="*/ 0 w 752"/>
                  <a:gd name="T37" fmla="*/ 0 h 397"/>
                  <a:gd name="T38" fmla="*/ 0 w 752"/>
                  <a:gd name="T39" fmla="*/ 0 h 397"/>
                  <a:gd name="T40" fmla="*/ 0 w 752"/>
                  <a:gd name="T41" fmla="*/ 0 h 397"/>
                  <a:gd name="T42" fmla="*/ 0 w 752"/>
                  <a:gd name="T43" fmla="*/ 0 h 397"/>
                  <a:gd name="T44" fmla="*/ 0 w 752"/>
                  <a:gd name="T45" fmla="*/ 0 h 397"/>
                  <a:gd name="T46" fmla="*/ 0 w 752"/>
                  <a:gd name="T47" fmla="*/ 0 h 397"/>
                  <a:gd name="T48" fmla="*/ 0 w 752"/>
                  <a:gd name="T49" fmla="*/ 0 h 397"/>
                  <a:gd name="T50" fmla="*/ 0 w 752"/>
                  <a:gd name="T51" fmla="*/ 0 h 397"/>
                  <a:gd name="T52" fmla="*/ 0 w 752"/>
                  <a:gd name="T53" fmla="*/ 0 h 397"/>
                  <a:gd name="T54" fmla="*/ 0 w 752"/>
                  <a:gd name="T55" fmla="*/ 0 h 397"/>
                  <a:gd name="T56" fmla="*/ 0 w 752"/>
                  <a:gd name="T57" fmla="*/ 0 h 397"/>
                  <a:gd name="T58" fmla="*/ 0 w 752"/>
                  <a:gd name="T59" fmla="*/ 0 h 397"/>
                  <a:gd name="T60" fmla="*/ 0 w 752"/>
                  <a:gd name="T61" fmla="*/ 0 h 397"/>
                  <a:gd name="T62" fmla="*/ 0 w 752"/>
                  <a:gd name="T63" fmla="*/ 0 h 397"/>
                  <a:gd name="T64" fmla="*/ 1 w 752"/>
                  <a:gd name="T65" fmla="*/ 0 h 397"/>
                  <a:gd name="T66" fmla="*/ 1 w 752"/>
                  <a:gd name="T67" fmla="*/ 0 h 397"/>
                  <a:gd name="T68" fmla="*/ 1 w 752"/>
                  <a:gd name="T69" fmla="*/ 0 h 397"/>
                  <a:gd name="T70" fmla="*/ 1 w 752"/>
                  <a:gd name="T71" fmla="*/ 0 h 397"/>
                  <a:gd name="T72" fmla="*/ 1 w 752"/>
                  <a:gd name="T73" fmla="*/ 0 h 397"/>
                  <a:gd name="T74" fmla="*/ 1 w 752"/>
                  <a:gd name="T75" fmla="*/ 0 h 397"/>
                  <a:gd name="T76" fmla="*/ 1 w 752"/>
                  <a:gd name="T77" fmla="*/ 0 h 3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52"/>
                  <a:gd name="T118" fmla="*/ 0 h 397"/>
                  <a:gd name="T119" fmla="*/ 752 w 752"/>
                  <a:gd name="T120" fmla="*/ 397 h 3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52" h="397">
                    <a:moveTo>
                      <a:pt x="750" y="0"/>
                    </a:moveTo>
                    <a:lnTo>
                      <a:pt x="748" y="8"/>
                    </a:lnTo>
                    <a:lnTo>
                      <a:pt x="746" y="12"/>
                    </a:lnTo>
                    <a:lnTo>
                      <a:pt x="739" y="19"/>
                    </a:lnTo>
                    <a:lnTo>
                      <a:pt x="727" y="24"/>
                    </a:lnTo>
                    <a:lnTo>
                      <a:pt x="715" y="29"/>
                    </a:lnTo>
                    <a:lnTo>
                      <a:pt x="701" y="34"/>
                    </a:lnTo>
                    <a:lnTo>
                      <a:pt x="682" y="39"/>
                    </a:lnTo>
                    <a:lnTo>
                      <a:pt x="662" y="45"/>
                    </a:lnTo>
                    <a:lnTo>
                      <a:pt x="641" y="48"/>
                    </a:lnTo>
                    <a:lnTo>
                      <a:pt x="618" y="51"/>
                    </a:lnTo>
                    <a:lnTo>
                      <a:pt x="591" y="55"/>
                    </a:lnTo>
                    <a:lnTo>
                      <a:pt x="562" y="57"/>
                    </a:lnTo>
                    <a:lnTo>
                      <a:pt x="533" y="62"/>
                    </a:lnTo>
                    <a:lnTo>
                      <a:pt x="504" y="64"/>
                    </a:lnTo>
                    <a:lnTo>
                      <a:pt x="472" y="65"/>
                    </a:lnTo>
                    <a:lnTo>
                      <a:pt x="438" y="66"/>
                    </a:lnTo>
                    <a:lnTo>
                      <a:pt x="406" y="67"/>
                    </a:lnTo>
                    <a:lnTo>
                      <a:pt x="373" y="67"/>
                    </a:lnTo>
                    <a:lnTo>
                      <a:pt x="340" y="67"/>
                    </a:lnTo>
                    <a:lnTo>
                      <a:pt x="309" y="66"/>
                    </a:lnTo>
                    <a:lnTo>
                      <a:pt x="276" y="65"/>
                    </a:lnTo>
                    <a:lnTo>
                      <a:pt x="245" y="64"/>
                    </a:lnTo>
                    <a:lnTo>
                      <a:pt x="216" y="62"/>
                    </a:lnTo>
                    <a:lnTo>
                      <a:pt x="185" y="57"/>
                    </a:lnTo>
                    <a:lnTo>
                      <a:pt x="157" y="55"/>
                    </a:lnTo>
                    <a:lnTo>
                      <a:pt x="131" y="51"/>
                    </a:lnTo>
                    <a:lnTo>
                      <a:pt x="108" y="48"/>
                    </a:lnTo>
                    <a:lnTo>
                      <a:pt x="84" y="45"/>
                    </a:lnTo>
                    <a:lnTo>
                      <a:pt x="65" y="39"/>
                    </a:lnTo>
                    <a:lnTo>
                      <a:pt x="47" y="34"/>
                    </a:lnTo>
                    <a:lnTo>
                      <a:pt x="31" y="29"/>
                    </a:lnTo>
                    <a:lnTo>
                      <a:pt x="21" y="24"/>
                    </a:lnTo>
                    <a:lnTo>
                      <a:pt x="9" y="19"/>
                    </a:lnTo>
                    <a:lnTo>
                      <a:pt x="3" y="12"/>
                    </a:lnTo>
                    <a:lnTo>
                      <a:pt x="1" y="8"/>
                    </a:lnTo>
                    <a:lnTo>
                      <a:pt x="0" y="4"/>
                    </a:lnTo>
                    <a:lnTo>
                      <a:pt x="0" y="329"/>
                    </a:lnTo>
                    <a:lnTo>
                      <a:pt x="1" y="334"/>
                    </a:lnTo>
                    <a:lnTo>
                      <a:pt x="1" y="339"/>
                    </a:lnTo>
                    <a:lnTo>
                      <a:pt x="5" y="345"/>
                    </a:lnTo>
                    <a:lnTo>
                      <a:pt x="11" y="350"/>
                    </a:lnTo>
                    <a:lnTo>
                      <a:pt x="21" y="355"/>
                    </a:lnTo>
                    <a:lnTo>
                      <a:pt x="34" y="363"/>
                    </a:lnTo>
                    <a:lnTo>
                      <a:pt x="48" y="368"/>
                    </a:lnTo>
                    <a:lnTo>
                      <a:pt x="66" y="371"/>
                    </a:lnTo>
                    <a:lnTo>
                      <a:pt x="86" y="376"/>
                    </a:lnTo>
                    <a:lnTo>
                      <a:pt x="109" y="380"/>
                    </a:lnTo>
                    <a:lnTo>
                      <a:pt x="133" y="384"/>
                    </a:lnTo>
                    <a:lnTo>
                      <a:pt x="159" y="386"/>
                    </a:lnTo>
                    <a:lnTo>
                      <a:pt x="187" y="390"/>
                    </a:lnTo>
                    <a:lnTo>
                      <a:pt x="216" y="393"/>
                    </a:lnTo>
                    <a:lnTo>
                      <a:pt x="248" y="395"/>
                    </a:lnTo>
                    <a:lnTo>
                      <a:pt x="277" y="397"/>
                    </a:lnTo>
                    <a:lnTo>
                      <a:pt x="310" y="397"/>
                    </a:lnTo>
                    <a:lnTo>
                      <a:pt x="341" y="397"/>
                    </a:lnTo>
                    <a:lnTo>
                      <a:pt x="375" y="397"/>
                    </a:lnTo>
                    <a:lnTo>
                      <a:pt x="408" y="397"/>
                    </a:lnTo>
                    <a:lnTo>
                      <a:pt x="441" y="397"/>
                    </a:lnTo>
                    <a:lnTo>
                      <a:pt x="472" y="397"/>
                    </a:lnTo>
                    <a:lnTo>
                      <a:pt x="505" y="395"/>
                    </a:lnTo>
                    <a:lnTo>
                      <a:pt x="535" y="393"/>
                    </a:lnTo>
                    <a:lnTo>
                      <a:pt x="564" y="390"/>
                    </a:lnTo>
                    <a:lnTo>
                      <a:pt x="592" y="386"/>
                    </a:lnTo>
                    <a:lnTo>
                      <a:pt x="618" y="384"/>
                    </a:lnTo>
                    <a:lnTo>
                      <a:pt x="642" y="380"/>
                    </a:lnTo>
                    <a:lnTo>
                      <a:pt x="664" y="376"/>
                    </a:lnTo>
                    <a:lnTo>
                      <a:pt x="683" y="371"/>
                    </a:lnTo>
                    <a:lnTo>
                      <a:pt x="703" y="368"/>
                    </a:lnTo>
                    <a:lnTo>
                      <a:pt x="717" y="363"/>
                    </a:lnTo>
                    <a:lnTo>
                      <a:pt x="731" y="355"/>
                    </a:lnTo>
                    <a:lnTo>
                      <a:pt x="740" y="350"/>
                    </a:lnTo>
                    <a:lnTo>
                      <a:pt x="746" y="345"/>
                    </a:lnTo>
                    <a:lnTo>
                      <a:pt x="750" y="338"/>
                    </a:lnTo>
                    <a:lnTo>
                      <a:pt x="752" y="329"/>
                    </a:lnTo>
                    <a:lnTo>
                      <a:pt x="752" y="326"/>
                    </a:lnTo>
                    <a:lnTo>
                      <a:pt x="752" y="0"/>
                    </a:lnTo>
                    <a:lnTo>
                      <a:pt x="7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2800" b="1">
                  <a:solidFill>
                    <a:srgbClr val="0079C1"/>
                  </a:solidFill>
                </a:endParaRPr>
              </a:p>
            </p:txBody>
          </p:sp>
          <p:sp>
            <p:nvSpPr>
              <p:cNvPr id="117253" name="Rectangle 168"/>
              <p:cNvSpPr>
                <a:spLocks noChangeArrowheads="1"/>
              </p:cNvSpPr>
              <p:nvPr/>
            </p:nvSpPr>
            <p:spPr bwMode="auto">
              <a:xfrm>
                <a:off x="1919" y="2458"/>
                <a:ext cx="21" cy="191"/>
              </a:xfrm>
              <a:prstGeom prst="rect">
                <a:avLst/>
              </a:prstGeom>
              <a:solidFill>
                <a:srgbClr val="8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54" name="Rectangle 169"/>
              <p:cNvSpPr>
                <a:spLocks noChangeArrowheads="1"/>
              </p:cNvSpPr>
              <p:nvPr/>
            </p:nvSpPr>
            <p:spPr bwMode="auto">
              <a:xfrm>
                <a:off x="1940" y="2458"/>
                <a:ext cx="21" cy="191"/>
              </a:xfrm>
              <a:prstGeom prst="rect">
                <a:avLst/>
              </a:prstGeom>
              <a:solidFill>
                <a:srgbClr val="7C7C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55" name="Rectangle 170"/>
              <p:cNvSpPr>
                <a:spLocks noChangeArrowheads="1"/>
              </p:cNvSpPr>
              <p:nvPr/>
            </p:nvSpPr>
            <p:spPr bwMode="auto">
              <a:xfrm>
                <a:off x="1961" y="2458"/>
                <a:ext cx="21" cy="191"/>
              </a:xfrm>
              <a:prstGeom prst="rect">
                <a:avLst/>
              </a:prstGeom>
              <a:solidFill>
                <a:srgbClr val="7979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56" name="Rectangle 171"/>
              <p:cNvSpPr>
                <a:spLocks noChangeArrowheads="1"/>
              </p:cNvSpPr>
              <p:nvPr/>
            </p:nvSpPr>
            <p:spPr bwMode="auto">
              <a:xfrm>
                <a:off x="1982" y="2458"/>
                <a:ext cx="21" cy="191"/>
              </a:xfrm>
              <a:prstGeom prst="rect">
                <a:avLst/>
              </a:prstGeom>
              <a:solidFill>
                <a:srgbClr val="75750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57" name="Rectangle 172"/>
              <p:cNvSpPr>
                <a:spLocks noChangeArrowheads="1"/>
              </p:cNvSpPr>
              <p:nvPr/>
            </p:nvSpPr>
            <p:spPr bwMode="auto">
              <a:xfrm>
                <a:off x="2003" y="2458"/>
                <a:ext cx="21" cy="191"/>
              </a:xfrm>
              <a:prstGeom prst="rect">
                <a:avLst/>
              </a:prstGeom>
              <a:solidFill>
                <a:srgbClr val="7272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58" name="Rectangle 173"/>
              <p:cNvSpPr>
                <a:spLocks noChangeArrowheads="1"/>
              </p:cNvSpPr>
              <p:nvPr/>
            </p:nvSpPr>
            <p:spPr bwMode="auto">
              <a:xfrm>
                <a:off x="2024" y="2458"/>
                <a:ext cx="22" cy="191"/>
              </a:xfrm>
              <a:prstGeom prst="rect">
                <a:avLst/>
              </a:prstGeom>
              <a:solidFill>
                <a:srgbClr val="6E6E1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59" name="Rectangle 174"/>
              <p:cNvSpPr>
                <a:spLocks noChangeArrowheads="1"/>
              </p:cNvSpPr>
              <p:nvPr/>
            </p:nvSpPr>
            <p:spPr bwMode="auto">
              <a:xfrm>
                <a:off x="2046" y="2458"/>
                <a:ext cx="21" cy="191"/>
              </a:xfrm>
              <a:prstGeom prst="rect">
                <a:avLst/>
              </a:prstGeom>
              <a:solidFill>
                <a:srgbClr val="6A6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60" name="Rectangle 175"/>
              <p:cNvSpPr>
                <a:spLocks noChangeArrowheads="1"/>
              </p:cNvSpPr>
              <p:nvPr/>
            </p:nvSpPr>
            <p:spPr bwMode="auto">
              <a:xfrm>
                <a:off x="2067" y="2458"/>
                <a:ext cx="21" cy="191"/>
              </a:xfrm>
              <a:prstGeom prst="rect">
                <a:avLst/>
              </a:prstGeom>
              <a:solidFill>
                <a:srgbClr val="6767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61" name="Rectangle 176"/>
              <p:cNvSpPr>
                <a:spLocks noChangeArrowheads="1"/>
              </p:cNvSpPr>
              <p:nvPr/>
            </p:nvSpPr>
            <p:spPr bwMode="auto">
              <a:xfrm>
                <a:off x="2088" y="2458"/>
                <a:ext cx="21" cy="191"/>
              </a:xfrm>
              <a:prstGeom prst="rect">
                <a:avLst/>
              </a:prstGeom>
              <a:solidFill>
                <a:srgbClr val="6363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62" name="Rectangle 177"/>
              <p:cNvSpPr>
                <a:spLocks noChangeArrowheads="1"/>
              </p:cNvSpPr>
              <p:nvPr/>
            </p:nvSpPr>
            <p:spPr bwMode="auto">
              <a:xfrm>
                <a:off x="2109" y="2458"/>
                <a:ext cx="21" cy="191"/>
              </a:xfrm>
              <a:prstGeom prst="rect">
                <a:avLst/>
              </a:prstGeom>
              <a:solidFill>
                <a:srgbClr val="5F5F2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63" name="Rectangle 178"/>
              <p:cNvSpPr>
                <a:spLocks noChangeArrowheads="1"/>
              </p:cNvSpPr>
              <p:nvPr/>
            </p:nvSpPr>
            <p:spPr bwMode="auto">
              <a:xfrm>
                <a:off x="2130" y="2458"/>
                <a:ext cx="21" cy="191"/>
              </a:xfrm>
              <a:prstGeom prst="rect">
                <a:avLst/>
              </a:prstGeom>
              <a:solidFill>
                <a:srgbClr val="5C5C2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64" name="Rectangle 179"/>
              <p:cNvSpPr>
                <a:spLocks noChangeArrowheads="1"/>
              </p:cNvSpPr>
              <p:nvPr/>
            </p:nvSpPr>
            <p:spPr bwMode="auto">
              <a:xfrm>
                <a:off x="2151" y="2458"/>
                <a:ext cx="21" cy="191"/>
              </a:xfrm>
              <a:prstGeom prst="rect">
                <a:avLst/>
              </a:prstGeom>
              <a:solidFill>
                <a:srgbClr val="5858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65" name="Rectangle 180"/>
              <p:cNvSpPr>
                <a:spLocks noChangeArrowheads="1"/>
              </p:cNvSpPr>
              <p:nvPr/>
            </p:nvSpPr>
            <p:spPr bwMode="auto">
              <a:xfrm>
                <a:off x="2172" y="2458"/>
                <a:ext cx="21" cy="191"/>
              </a:xfrm>
              <a:prstGeom prst="rect">
                <a:avLst/>
              </a:prstGeom>
              <a:solidFill>
                <a:srgbClr val="5555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66" name="Rectangle 181"/>
              <p:cNvSpPr>
                <a:spLocks noChangeArrowheads="1"/>
              </p:cNvSpPr>
              <p:nvPr/>
            </p:nvSpPr>
            <p:spPr bwMode="auto">
              <a:xfrm>
                <a:off x="2193" y="2458"/>
                <a:ext cx="21" cy="191"/>
              </a:xfrm>
              <a:prstGeom prst="rect">
                <a:avLst/>
              </a:prstGeom>
              <a:solidFill>
                <a:srgbClr val="5151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67" name="Rectangle 182"/>
              <p:cNvSpPr>
                <a:spLocks noChangeArrowheads="1"/>
              </p:cNvSpPr>
              <p:nvPr/>
            </p:nvSpPr>
            <p:spPr bwMode="auto">
              <a:xfrm>
                <a:off x="2214" y="2458"/>
                <a:ext cx="22" cy="191"/>
              </a:xfrm>
              <a:prstGeom prst="rect">
                <a:avLst/>
              </a:prstGeom>
              <a:solidFill>
                <a:srgbClr val="4D4D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68" name="Rectangle 183"/>
              <p:cNvSpPr>
                <a:spLocks noChangeArrowheads="1"/>
              </p:cNvSpPr>
              <p:nvPr/>
            </p:nvSpPr>
            <p:spPr bwMode="auto">
              <a:xfrm>
                <a:off x="2236" y="2458"/>
                <a:ext cx="21" cy="191"/>
              </a:xfrm>
              <a:prstGeom prst="rect">
                <a:avLst/>
              </a:prstGeom>
              <a:solidFill>
                <a:srgbClr val="4A4A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69" name="Rectangle 184"/>
              <p:cNvSpPr>
                <a:spLocks noChangeArrowheads="1"/>
              </p:cNvSpPr>
              <p:nvPr/>
            </p:nvSpPr>
            <p:spPr bwMode="auto">
              <a:xfrm>
                <a:off x="2257" y="2458"/>
                <a:ext cx="22" cy="191"/>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70" name="Freeform 185"/>
              <p:cNvSpPr>
                <a:spLocks/>
              </p:cNvSpPr>
              <p:nvPr/>
            </p:nvSpPr>
            <p:spPr bwMode="auto">
              <a:xfrm>
                <a:off x="1919" y="2458"/>
                <a:ext cx="360" cy="191"/>
              </a:xfrm>
              <a:custGeom>
                <a:avLst/>
                <a:gdLst>
                  <a:gd name="T0" fmla="*/ 1 w 752"/>
                  <a:gd name="T1" fmla="*/ 0 h 397"/>
                  <a:gd name="T2" fmla="*/ 1 w 752"/>
                  <a:gd name="T3" fmla="*/ 0 h 397"/>
                  <a:gd name="T4" fmla="*/ 1 w 752"/>
                  <a:gd name="T5" fmla="*/ 0 h 397"/>
                  <a:gd name="T6" fmla="*/ 1 w 752"/>
                  <a:gd name="T7" fmla="*/ 0 h 397"/>
                  <a:gd name="T8" fmla="*/ 1 w 752"/>
                  <a:gd name="T9" fmla="*/ 0 h 397"/>
                  <a:gd name="T10" fmla="*/ 0 w 752"/>
                  <a:gd name="T11" fmla="*/ 0 h 397"/>
                  <a:gd name="T12" fmla="*/ 0 w 752"/>
                  <a:gd name="T13" fmla="*/ 0 h 397"/>
                  <a:gd name="T14" fmla="*/ 0 w 752"/>
                  <a:gd name="T15" fmla="*/ 0 h 397"/>
                  <a:gd name="T16" fmla="*/ 0 w 752"/>
                  <a:gd name="T17" fmla="*/ 0 h 397"/>
                  <a:gd name="T18" fmla="*/ 0 w 752"/>
                  <a:gd name="T19" fmla="*/ 0 h 397"/>
                  <a:gd name="T20" fmla="*/ 0 w 752"/>
                  <a:gd name="T21" fmla="*/ 0 h 397"/>
                  <a:gd name="T22" fmla="*/ 0 w 752"/>
                  <a:gd name="T23" fmla="*/ 0 h 397"/>
                  <a:gd name="T24" fmla="*/ 0 w 752"/>
                  <a:gd name="T25" fmla="*/ 0 h 397"/>
                  <a:gd name="T26" fmla="*/ 0 w 752"/>
                  <a:gd name="T27" fmla="*/ 0 h 397"/>
                  <a:gd name="T28" fmla="*/ 0 w 752"/>
                  <a:gd name="T29" fmla="*/ 0 h 397"/>
                  <a:gd name="T30" fmla="*/ 0 w 752"/>
                  <a:gd name="T31" fmla="*/ 0 h 397"/>
                  <a:gd name="T32" fmla="*/ 0 w 752"/>
                  <a:gd name="T33" fmla="*/ 0 h 397"/>
                  <a:gd name="T34" fmla="*/ 0 w 752"/>
                  <a:gd name="T35" fmla="*/ 0 h 397"/>
                  <a:gd name="T36" fmla="*/ 0 w 752"/>
                  <a:gd name="T37" fmla="*/ 0 h 397"/>
                  <a:gd name="T38" fmla="*/ 0 w 752"/>
                  <a:gd name="T39" fmla="*/ 0 h 397"/>
                  <a:gd name="T40" fmla="*/ 0 w 752"/>
                  <a:gd name="T41" fmla="*/ 0 h 397"/>
                  <a:gd name="T42" fmla="*/ 0 w 752"/>
                  <a:gd name="T43" fmla="*/ 0 h 397"/>
                  <a:gd name="T44" fmla="*/ 0 w 752"/>
                  <a:gd name="T45" fmla="*/ 0 h 397"/>
                  <a:gd name="T46" fmla="*/ 0 w 752"/>
                  <a:gd name="T47" fmla="*/ 0 h 397"/>
                  <a:gd name="T48" fmla="*/ 0 w 752"/>
                  <a:gd name="T49" fmla="*/ 0 h 397"/>
                  <a:gd name="T50" fmla="*/ 0 w 752"/>
                  <a:gd name="T51" fmla="*/ 0 h 397"/>
                  <a:gd name="T52" fmla="*/ 0 w 752"/>
                  <a:gd name="T53" fmla="*/ 0 h 397"/>
                  <a:gd name="T54" fmla="*/ 0 w 752"/>
                  <a:gd name="T55" fmla="*/ 0 h 397"/>
                  <a:gd name="T56" fmla="*/ 0 w 752"/>
                  <a:gd name="T57" fmla="*/ 0 h 397"/>
                  <a:gd name="T58" fmla="*/ 0 w 752"/>
                  <a:gd name="T59" fmla="*/ 0 h 397"/>
                  <a:gd name="T60" fmla="*/ 0 w 752"/>
                  <a:gd name="T61" fmla="*/ 0 h 397"/>
                  <a:gd name="T62" fmla="*/ 0 w 752"/>
                  <a:gd name="T63" fmla="*/ 0 h 397"/>
                  <a:gd name="T64" fmla="*/ 1 w 752"/>
                  <a:gd name="T65" fmla="*/ 0 h 397"/>
                  <a:gd name="T66" fmla="*/ 1 w 752"/>
                  <a:gd name="T67" fmla="*/ 0 h 397"/>
                  <a:gd name="T68" fmla="*/ 1 w 752"/>
                  <a:gd name="T69" fmla="*/ 0 h 397"/>
                  <a:gd name="T70" fmla="*/ 1 w 752"/>
                  <a:gd name="T71" fmla="*/ 0 h 397"/>
                  <a:gd name="T72" fmla="*/ 1 w 752"/>
                  <a:gd name="T73" fmla="*/ 0 h 397"/>
                  <a:gd name="T74" fmla="*/ 1 w 752"/>
                  <a:gd name="T75" fmla="*/ 0 h 397"/>
                  <a:gd name="T76" fmla="*/ 1 w 752"/>
                  <a:gd name="T77" fmla="*/ 0 h 3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52"/>
                  <a:gd name="T118" fmla="*/ 0 h 397"/>
                  <a:gd name="T119" fmla="*/ 752 w 752"/>
                  <a:gd name="T120" fmla="*/ 397 h 3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52" h="397">
                    <a:moveTo>
                      <a:pt x="750" y="0"/>
                    </a:moveTo>
                    <a:lnTo>
                      <a:pt x="748" y="8"/>
                    </a:lnTo>
                    <a:lnTo>
                      <a:pt x="746" y="12"/>
                    </a:lnTo>
                    <a:lnTo>
                      <a:pt x="739" y="19"/>
                    </a:lnTo>
                    <a:lnTo>
                      <a:pt x="727" y="24"/>
                    </a:lnTo>
                    <a:lnTo>
                      <a:pt x="715" y="29"/>
                    </a:lnTo>
                    <a:lnTo>
                      <a:pt x="701" y="34"/>
                    </a:lnTo>
                    <a:lnTo>
                      <a:pt x="682" y="39"/>
                    </a:lnTo>
                    <a:lnTo>
                      <a:pt x="662" y="45"/>
                    </a:lnTo>
                    <a:lnTo>
                      <a:pt x="641" y="48"/>
                    </a:lnTo>
                    <a:lnTo>
                      <a:pt x="618" y="51"/>
                    </a:lnTo>
                    <a:lnTo>
                      <a:pt x="591" y="55"/>
                    </a:lnTo>
                    <a:lnTo>
                      <a:pt x="562" y="57"/>
                    </a:lnTo>
                    <a:lnTo>
                      <a:pt x="533" y="62"/>
                    </a:lnTo>
                    <a:lnTo>
                      <a:pt x="504" y="64"/>
                    </a:lnTo>
                    <a:lnTo>
                      <a:pt x="472" y="65"/>
                    </a:lnTo>
                    <a:lnTo>
                      <a:pt x="438" y="66"/>
                    </a:lnTo>
                    <a:lnTo>
                      <a:pt x="406" y="67"/>
                    </a:lnTo>
                    <a:lnTo>
                      <a:pt x="373" y="67"/>
                    </a:lnTo>
                    <a:lnTo>
                      <a:pt x="340" y="67"/>
                    </a:lnTo>
                    <a:lnTo>
                      <a:pt x="309" y="66"/>
                    </a:lnTo>
                    <a:lnTo>
                      <a:pt x="276" y="65"/>
                    </a:lnTo>
                    <a:lnTo>
                      <a:pt x="245" y="64"/>
                    </a:lnTo>
                    <a:lnTo>
                      <a:pt x="216" y="62"/>
                    </a:lnTo>
                    <a:lnTo>
                      <a:pt x="185" y="57"/>
                    </a:lnTo>
                    <a:lnTo>
                      <a:pt x="157" y="55"/>
                    </a:lnTo>
                    <a:lnTo>
                      <a:pt x="131" y="51"/>
                    </a:lnTo>
                    <a:lnTo>
                      <a:pt x="108" y="48"/>
                    </a:lnTo>
                    <a:lnTo>
                      <a:pt x="84" y="45"/>
                    </a:lnTo>
                    <a:lnTo>
                      <a:pt x="65" y="39"/>
                    </a:lnTo>
                    <a:lnTo>
                      <a:pt x="47" y="34"/>
                    </a:lnTo>
                    <a:lnTo>
                      <a:pt x="31" y="29"/>
                    </a:lnTo>
                    <a:lnTo>
                      <a:pt x="21" y="24"/>
                    </a:lnTo>
                    <a:lnTo>
                      <a:pt x="9" y="19"/>
                    </a:lnTo>
                    <a:lnTo>
                      <a:pt x="3" y="12"/>
                    </a:lnTo>
                    <a:lnTo>
                      <a:pt x="1" y="8"/>
                    </a:lnTo>
                    <a:lnTo>
                      <a:pt x="0" y="4"/>
                    </a:lnTo>
                    <a:lnTo>
                      <a:pt x="0" y="329"/>
                    </a:lnTo>
                    <a:lnTo>
                      <a:pt x="1" y="334"/>
                    </a:lnTo>
                    <a:lnTo>
                      <a:pt x="1" y="339"/>
                    </a:lnTo>
                    <a:lnTo>
                      <a:pt x="5" y="345"/>
                    </a:lnTo>
                    <a:lnTo>
                      <a:pt x="11" y="350"/>
                    </a:lnTo>
                    <a:lnTo>
                      <a:pt x="21" y="355"/>
                    </a:lnTo>
                    <a:lnTo>
                      <a:pt x="34" y="363"/>
                    </a:lnTo>
                    <a:lnTo>
                      <a:pt x="48" y="368"/>
                    </a:lnTo>
                    <a:lnTo>
                      <a:pt x="66" y="371"/>
                    </a:lnTo>
                    <a:lnTo>
                      <a:pt x="86" y="376"/>
                    </a:lnTo>
                    <a:lnTo>
                      <a:pt x="109" y="380"/>
                    </a:lnTo>
                    <a:lnTo>
                      <a:pt x="133" y="384"/>
                    </a:lnTo>
                    <a:lnTo>
                      <a:pt x="159" y="386"/>
                    </a:lnTo>
                    <a:lnTo>
                      <a:pt x="187" y="390"/>
                    </a:lnTo>
                    <a:lnTo>
                      <a:pt x="216" y="393"/>
                    </a:lnTo>
                    <a:lnTo>
                      <a:pt x="248" y="395"/>
                    </a:lnTo>
                    <a:lnTo>
                      <a:pt x="277" y="397"/>
                    </a:lnTo>
                    <a:lnTo>
                      <a:pt x="310" y="397"/>
                    </a:lnTo>
                    <a:lnTo>
                      <a:pt x="341" y="397"/>
                    </a:lnTo>
                    <a:lnTo>
                      <a:pt x="375" y="397"/>
                    </a:lnTo>
                    <a:lnTo>
                      <a:pt x="408" y="397"/>
                    </a:lnTo>
                    <a:lnTo>
                      <a:pt x="441" y="397"/>
                    </a:lnTo>
                    <a:lnTo>
                      <a:pt x="472" y="397"/>
                    </a:lnTo>
                    <a:lnTo>
                      <a:pt x="505" y="395"/>
                    </a:lnTo>
                    <a:lnTo>
                      <a:pt x="535" y="393"/>
                    </a:lnTo>
                    <a:lnTo>
                      <a:pt x="564" y="390"/>
                    </a:lnTo>
                    <a:lnTo>
                      <a:pt x="592" y="386"/>
                    </a:lnTo>
                    <a:lnTo>
                      <a:pt x="618" y="384"/>
                    </a:lnTo>
                    <a:lnTo>
                      <a:pt x="642" y="380"/>
                    </a:lnTo>
                    <a:lnTo>
                      <a:pt x="664" y="376"/>
                    </a:lnTo>
                    <a:lnTo>
                      <a:pt x="683" y="371"/>
                    </a:lnTo>
                    <a:lnTo>
                      <a:pt x="703" y="368"/>
                    </a:lnTo>
                    <a:lnTo>
                      <a:pt x="717" y="363"/>
                    </a:lnTo>
                    <a:lnTo>
                      <a:pt x="731" y="355"/>
                    </a:lnTo>
                    <a:lnTo>
                      <a:pt x="740" y="350"/>
                    </a:lnTo>
                    <a:lnTo>
                      <a:pt x="746" y="345"/>
                    </a:lnTo>
                    <a:lnTo>
                      <a:pt x="750" y="338"/>
                    </a:lnTo>
                    <a:lnTo>
                      <a:pt x="752" y="329"/>
                    </a:lnTo>
                    <a:lnTo>
                      <a:pt x="752" y="326"/>
                    </a:lnTo>
                    <a:lnTo>
                      <a:pt x="752" y="0"/>
                    </a:lnTo>
                    <a:lnTo>
                      <a:pt x="75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2800" b="1">
                  <a:solidFill>
                    <a:srgbClr val="0079C1"/>
                  </a:solidFill>
                </a:endParaRPr>
              </a:p>
            </p:txBody>
          </p:sp>
          <p:sp>
            <p:nvSpPr>
              <p:cNvPr id="117271" name="Freeform 186"/>
              <p:cNvSpPr>
                <a:spLocks/>
              </p:cNvSpPr>
              <p:nvPr/>
            </p:nvSpPr>
            <p:spPr bwMode="auto">
              <a:xfrm>
                <a:off x="1919" y="2458"/>
                <a:ext cx="360" cy="191"/>
              </a:xfrm>
              <a:custGeom>
                <a:avLst/>
                <a:gdLst>
                  <a:gd name="T0" fmla="*/ 1 w 752"/>
                  <a:gd name="T1" fmla="*/ 0 h 397"/>
                  <a:gd name="T2" fmla="*/ 1 w 752"/>
                  <a:gd name="T3" fmla="*/ 0 h 397"/>
                  <a:gd name="T4" fmla="*/ 1 w 752"/>
                  <a:gd name="T5" fmla="*/ 0 h 397"/>
                  <a:gd name="T6" fmla="*/ 1 w 752"/>
                  <a:gd name="T7" fmla="*/ 0 h 397"/>
                  <a:gd name="T8" fmla="*/ 1 w 752"/>
                  <a:gd name="T9" fmla="*/ 0 h 397"/>
                  <a:gd name="T10" fmla="*/ 0 w 752"/>
                  <a:gd name="T11" fmla="*/ 0 h 397"/>
                  <a:gd name="T12" fmla="*/ 0 w 752"/>
                  <a:gd name="T13" fmla="*/ 0 h 397"/>
                  <a:gd name="T14" fmla="*/ 0 w 752"/>
                  <a:gd name="T15" fmla="*/ 0 h 397"/>
                  <a:gd name="T16" fmla="*/ 0 w 752"/>
                  <a:gd name="T17" fmla="*/ 0 h 397"/>
                  <a:gd name="T18" fmla="*/ 0 w 752"/>
                  <a:gd name="T19" fmla="*/ 0 h 397"/>
                  <a:gd name="T20" fmla="*/ 0 w 752"/>
                  <a:gd name="T21" fmla="*/ 0 h 397"/>
                  <a:gd name="T22" fmla="*/ 0 w 752"/>
                  <a:gd name="T23" fmla="*/ 0 h 397"/>
                  <a:gd name="T24" fmla="*/ 0 w 752"/>
                  <a:gd name="T25" fmla="*/ 0 h 397"/>
                  <a:gd name="T26" fmla="*/ 0 w 752"/>
                  <a:gd name="T27" fmla="*/ 0 h 397"/>
                  <a:gd name="T28" fmla="*/ 0 w 752"/>
                  <a:gd name="T29" fmla="*/ 0 h 397"/>
                  <a:gd name="T30" fmla="*/ 0 w 752"/>
                  <a:gd name="T31" fmla="*/ 0 h 397"/>
                  <a:gd name="T32" fmla="*/ 0 w 752"/>
                  <a:gd name="T33" fmla="*/ 0 h 397"/>
                  <a:gd name="T34" fmla="*/ 0 w 752"/>
                  <a:gd name="T35" fmla="*/ 0 h 397"/>
                  <a:gd name="T36" fmla="*/ 0 w 752"/>
                  <a:gd name="T37" fmla="*/ 0 h 397"/>
                  <a:gd name="T38" fmla="*/ 0 w 752"/>
                  <a:gd name="T39" fmla="*/ 0 h 397"/>
                  <a:gd name="T40" fmla="*/ 0 w 752"/>
                  <a:gd name="T41" fmla="*/ 0 h 397"/>
                  <a:gd name="T42" fmla="*/ 0 w 752"/>
                  <a:gd name="T43" fmla="*/ 0 h 397"/>
                  <a:gd name="T44" fmla="*/ 0 w 752"/>
                  <a:gd name="T45" fmla="*/ 0 h 397"/>
                  <a:gd name="T46" fmla="*/ 0 w 752"/>
                  <a:gd name="T47" fmla="*/ 0 h 397"/>
                  <a:gd name="T48" fmla="*/ 0 w 752"/>
                  <a:gd name="T49" fmla="*/ 0 h 397"/>
                  <a:gd name="T50" fmla="*/ 0 w 752"/>
                  <a:gd name="T51" fmla="*/ 0 h 397"/>
                  <a:gd name="T52" fmla="*/ 0 w 752"/>
                  <a:gd name="T53" fmla="*/ 0 h 397"/>
                  <a:gd name="T54" fmla="*/ 0 w 752"/>
                  <a:gd name="T55" fmla="*/ 0 h 397"/>
                  <a:gd name="T56" fmla="*/ 0 w 752"/>
                  <a:gd name="T57" fmla="*/ 0 h 397"/>
                  <a:gd name="T58" fmla="*/ 0 w 752"/>
                  <a:gd name="T59" fmla="*/ 0 h 397"/>
                  <a:gd name="T60" fmla="*/ 0 w 752"/>
                  <a:gd name="T61" fmla="*/ 0 h 397"/>
                  <a:gd name="T62" fmla="*/ 0 w 752"/>
                  <a:gd name="T63" fmla="*/ 0 h 397"/>
                  <a:gd name="T64" fmla="*/ 1 w 752"/>
                  <a:gd name="T65" fmla="*/ 0 h 397"/>
                  <a:gd name="T66" fmla="*/ 1 w 752"/>
                  <a:gd name="T67" fmla="*/ 0 h 397"/>
                  <a:gd name="T68" fmla="*/ 1 w 752"/>
                  <a:gd name="T69" fmla="*/ 0 h 397"/>
                  <a:gd name="T70" fmla="*/ 1 w 752"/>
                  <a:gd name="T71" fmla="*/ 0 h 397"/>
                  <a:gd name="T72" fmla="*/ 1 w 752"/>
                  <a:gd name="T73" fmla="*/ 0 h 397"/>
                  <a:gd name="T74" fmla="*/ 1 w 752"/>
                  <a:gd name="T75" fmla="*/ 0 h 397"/>
                  <a:gd name="T76" fmla="*/ 1 w 752"/>
                  <a:gd name="T77" fmla="*/ 0 h 3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52"/>
                  <a:gd name="T118" fmla="*/ 0 h 397"/>
                  <a:gd name="T119" fmla="*/ 752 w 752"/>
                  <a:gd name="T120" fmla="*/ 397 h 3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52" h="397">
                    <a:moveTo>
                      <a:pt x="750" y="0"/>
                    </a:moveTo>
                    <a:lnTo>
                      <a:pt x="748" y="8"/>
                    </a:lnTo>
                    <a:lnTo>
                      <a:pt x="746" y="12"/>
                    </a:lnTo>
                    <a:lnTo>
                      <a:pt x="739" y="19"/>
                    </a:lnTo>
                    <a:lnTo>
                      <a:pt x="727" y="24"/>
                    </a:lnTo>
                    <a:lnTo>
                      <a:pt x="715" y="29"/>
                    </a:lnTo>
                    <a:lnTo>
                      <a:pt x="701" y="34"/>
                    </a:lnTo>
                    <a:lnTo>
                      <a:pt x="682" y="39"/>
                    </a:lnTo>
                    <a:lnTo>
                      <a:pt x="662" y="45"/>
                    </a:lnTo>
                    <a:lnTo>
                      <a:pt x="641" y="48"/>
                    </a:lnTo>
                    <a:lnTo>
                      <a:pt x="618" y="51"/>
                    </a:lnTo>
                    <a:lnTo>
                      <a:pt x="591" y="55"/>
                    </a:lnTo>
                    <a:lnTo>
                      <a:pt x="562" y="57"/>
                    </a:lnTo>
                    <a:lnTo>
                      <a:pt x="533" y="62"/>
                    </a:lnTo>
                    <a:lnTo>
                      <a:pt x="504" y="64"/>
                    </a:lnTo>
                    <a:lnTo>
                      <a:pt x="472" y="65"/>
                    </a:lnTo>
                    <a:lnTo>
                      <a:pt x="438" y="66"/>
                    </a:lnTo>
                    <a:lnTo>
                      <a:pt x="406" y="67"/>
                    </a:lnTo>
                    <a:lnTo>
                      <a:pt x="373" y="67"/>
                    </a:lnTo>
                    <a:lnTo>
                      <a:pt x="340" y="67"/>
                    </a:lnTo>
                    <a:lnTo>
                      <a:pt x="309" y="66"/>
                    </a:lnTo>
                    <a:lnTo>
                      <a:pt x="276" y="65"/>
                    </a:lnTo>
                    <a:lnTo>
                      <a:pt x="245" y="64"/>
                    </a:lnTo>
                    <a:lnTo>
                      <a:pt x="216" y="62"/>
                    </a:lnTo>
                    <a:lnTo>
                      <a:pt x="185" y="57"/>
                    </a:lnTo>
                    <a:lnTo>
                      <a:pt x="157" y="55"/>
                    </a:lnTo>
                    <a:lnTo>
                      <a:pt x="131" y="51"/>
                    </a:lnTo>
                    <a:lnTo>
                      <a:pt x="108" y="48"/>
                    </a:lnTo>
                    <a:lnTo>
                      <a:pt x="84" y="45"/>
                    </a:lnTo>
                    <a:lnTo>
                      <a:pt x="65" y="39"/>
                    </a:lnTo>
                    <a:lnTo>
                      <a:pt x="47" y="34"/>
                    </a:lnTo>
                    <a:lnTo>
                      <a:pt x="31" y="29"/>
                    </a:lnTo>
                    <a:lnTo>
                      <a:pt x="21" y="24"/>
                    </a:lnTo>
                    <a:lnTo>
                      <a:pt x="9" y="19"/>
                    </a:lnTo>
                    <a:lnTo>
                      <a:pt x="3" y="12"/>
                    </a:lnTo>
                    <a:lnTo>
                      <a:pt x="1" y="8"/>
                    </a:lnTo>
                    <a:lnTo>
                      <a:pt x="0" y="4"/>
                    </a:lnTo>
                    <a:lnTo>
                      <a:pt x="0" y="329"/>
                    </a:lnTo>
                    <a:lnTo>
                      <a:pt x="1" y="334"/>
                    </a:lnTo>
                    <a:lnTo>
                      <a:pt x="1" y="339"/>
                    </a:lnTo>
                    <a:lnTo>
                      <a:pt x="5" y="345"/>
                    </a:lnTo>
                    <a:lnTo>
                      <a:pt x="11" y="350"/>
                    </a:lnTo>
                    <a:lnTo>
                      <a:pt x="21" y="355"/>
                    </a:lnTo>
                    <a:lnTo>
                      <a:pt x="34" y="363"/>
                    </a:lnTo>
                    <a:lnTo>
                      <a:pt x="48" y="368"/>
                    </a:lnTo>
                    <a:lnTo>
                      <a:pt x="66" y="371"/>
                    </a:lnTo>
                    <a:lnTo>
                      <a:pt x="86" y="376"/>
                    </a:lnTo>
                    <a:lnTo>
                      <a:pt x="109" y="380"/>
                    </a:lnTo>
                    <a:lnTo>
                      <a:pt x="133" y="384"/>
                    </a:lnTo>
                    <a:lnTo>
                      <a:pt x="159" y="386"/>
                    </a:lnTo>
                    <a:lnTo>
                      <a:pt x="187" y="390"/>
                    </a:lnTo>
                    <a:lnTo>
                      <a:pt x="216" y="393"/>
                    </a:lnTo>
                    <a:lnTo>
                      <a:pt x="248" y="395"/>
                    </a:lnTo>
                    <a:lnTo>
                      <a:pt x="277" y="397"/>
                    </a:lnTo>
                    <a:lnTo>
                      <a:pt x="310" y="397"/>
                    </a:lnTo>
                    <a:lnTo>
                      <a:pt x="341" y="397"/>
                    </a:lnTo>
                    <a:lnTo>
                      <a:pt x="375" y="397"/>
                    </a:lnTo>
                    <a:lnTo>
                      <a:pt x="408" y="397"/>
                    </a:lnTo>
                    <a:lnTo>
                      <a:pt x="441" y="397"/>
                    </a:lnTo>
                    <a:lnTo>
                      <a:pt x="472" y="397"/>
                    </a:lnTo>
                    <a:lnTo>
                      <a:pt x="505" y="395"/>
                    </a:lnTo>
                    <a:lnTo>
                      <a:pt x="535" y="393"/>
                    </a:lnTo>
                    <a:lnTo>
                      <a:pt x="564" y="390"/>
                    </a:lnTo>
                    <a:lnTo>
                      <a:pt x="592" y="386"/>
                    </a:lnTo>
                    <a:lnTo>
                      <a:pt x="618" y="384"/>
                    </a:lnTo>
                    <a:lnTo>
                      <a:pt x="642" y="380"/>
                    </a:lnTo>
                    <a:lnTo>
                      <a:pt x="664" y="376"/>
                    </a:lnTo>
                    <a:lnTo>
                      <a:pt x="683" y="371"/>
                    </a:lnTo>
                    <a:lnTo>
                      <a:pt x="703" y="368"/>
                    </a:lnTo>
                    <a:lnTo>
                      <a:pt x="717" y="363"/>
                    </a:lnTo>
                    <a:lnTo>
                      <a:pt x="731" y="355"/>
                    </a:lnTo>
                    <a:lnTo>
                      <a:pt x="740" y="350"/>
                    </a:lnTo>
                    <a:lnTo>
                      <a:pt x="746" y="345"/>
                    </a:lnTo>
                    <a:lnTo>
                      <a:pt x="750" y="338"/>
                    </a:lnTo>
                    <a:lnTo>
                      <a:pt x="752" y="329"/>
                    </a:lnTo>
                    <a:lnTo>
                      <a:pt x="752" y="326"/>
                    </a:lnTo>
                    <a:lnTo>
                      <a:pt x="752" y="0"/>
                    </a:lnTo>
                    <a:lnTo>
                      <a:pt x="75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800" b="1">
                  <a:solidFill>
                    <a:srgbClr val="0079C1"/>
                  </a:solidFill>
                </a:endParaRPr>
              </a:p>
            </p:txBody>
          </p:sp>
          <p:sp>
            <p:nvSpPr>
              <p:cNvPr id="117272" name="Line 187"/>
              <p:cNvSpPr>
                <a:spLocks noChangeShapeType="1"/>
              </p:cNvSpPr>
              <p:nvPr/>
            </p:nvSpPr>
            <p:spPr bwMode="auto">
              <a:xfrm>
                <a:off x="2278" y="2458"/>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7273" name="Freeform 188"/>
              <p:cNvSpPr>
                <a:spLocks/>
              </p:cNvSpPr>
              <p:nvPr/>
            </p:nvSpPr>
            <p:spPr bwMode="auto">
              <a:xfrm>
                <a:off x="1928" y="2291"/>
                <a:ext cx="336" cy="51"/>
              </a:xfrm>
              <a:custGeom>
                <a:avLst/>
                <a:gdLst>
                  <a:gd name="T0" fmla="*/ 0 w 702"/>
                  <a:gd name="T1" fmla="*/ 0 h 106"/>
                  <a:gd name="T2" fmla="*/ 0 w 702"/>
                  <a:gd name="T3" fmla="*/ 0 h 106"/>
                  <a:gd name="T4" fmla="*/ 0 w 702"/>
                  <a:gd name="T5" fmla="*/ 0 h 106"/>
                  <a:gd name="T6" fmla="*/ 0 w 702"/>
                  <a:gd name="T7" fmla="*/ 0 h 106"/>
                  <a:gd name="T8" fmla="*/ 0 w 702"/>
                  <a:gd name="T9" fmla="*/ 0 h 106"/>
                  <a:gd name="T10" fmla="*/ 0 w 702"/>
                  <a:gd name="T11" fmla="*/ 0 h 106"/>
                  <a:gd name="T12" fmla="*/ 1 w 702"/>
                  <a:gd name="T13" fmla="*/ 0 h 106"/>
                  <a:gd name="T14" fmla="*/ 1 w 702"/>
                  <a:gd name="T15" fmla="*/ 0 h 106"/>
                  <a:gd name="T16" fmla="*/ 1 w 702"/>
                  <a:gd name="T17" fmla="*/ 0 h 106"/>
                  <a:gd name="T18" fmla="*/ 1 w 702"/>
                  <a:gd name="T19" fmla="*/ 0 h 106"/>
                  <a:gd name="T20" fmla="*/ 1 w 702"/>
                  <a:gd name="T21" fmla="*/ 0 h 106"/>
                  <a:gd name="T22" fmla="*/ 1 w 702"/>
                  <a:gd name="T23" fmla="*/ 0 h 106"/>
                  <a:gd name="T24" fmla="*/ 1 w 702"/>
                  <a:gd name="T25" fmla="*/ 0 h 106"/>
                  <a:gd name="T26" fmla="*/ 1 w 702"/>
                  <a:gd name="T27" fmla="*/ 0 h 106"/>
                  <a:gd name="T28" fmla="*/ 1 w 702"/>
                  <a:gd name="T29" fmla="*/ 0 h 106"/>
                  <a:gd name="T30" fmla="*/ 0 w 702"/>
                  <a:gd name="T31" fmla="*/ 0 h 106"/>
                  <a:gd name="T32" fmla="*/ 0 w 702"/>
                  <a:gd name="T33" fmla="*/ 0 h 106"/>
                  <a:gd name="T34" fmla="*/ 0 w 702"/>
                  <a:gd name="T35" fmla="*/ 0 h 106"/>
                  <a:gd name="T36" fmla="*/ 0 w 702"/>
                  <a:gd name="T37" fmla="*/ 0 h 106"/>
                  <a:gd name="T38" fmla="*/ 0 w 702"/>
                  <a:gd name="T39" fmla="*/ 0 h 106"/>
                  <a:gd name="T40" fmla="*/ 0 w 702"/>
                  <a:gd name="T41" fmla="*/ 0 h 106"/>
                  <a:gd name="T42" fmla="*/ 0 w 702"/>
                  <a:gd name="T43" fmla="*/ 0 h 106"/>
                  <a:gd name="T44" fmla="*/ 0 w 702"/>
                  <a:gd name="T45" fmla="*/ 0 h 106"/>
                  <a:gd name="T46" fmla="*/ 0 w 702"/>
                  <a:gd name="T47" fmla="*/ 0 h 106"/>
                  <a:gd name="T48" fmla="*/ 0 w 702"/>
                  <a:gd name="T49" fmla="*/ 0 h 106"/>
                  <a:gd name="T50" fmla="*/ 0 w 702"/>
                  <a:gd name="T51" fmla="*/ 0 h 106"/>
                  <a:gd name="T52" fmla="*/ 0 w 702"/>
                  <a:gd name="T53" fmla="*/ 0 h 106"/>
                  <a:gd name="T54" fmla="*/ 0 w 702"/>
                  <a:gd name="T55" fmla="*/ 0 h 106"/>
                  <a:gd name="T56" fmla="*/ 0 w 702"/>
                  <a:gd name="T57" fmla="*/ 0 h 106"/>
                  <a:gd name="T58" fmla="*/ 0 w 702"/>
                  <a:gd name="T59" fmla="*/ 0 h 106"/>
                  <a:gd name="T60" fmla="*/ 0 w 702"/>
                  <a:gd name="T61" fmla="*/ 0 h 106"/>
                  <a:gd name="T62" fmla="*/ 0 w 702"/>
                  <a:gd name="T63" fmla="*/ 0 h 106"/>
                  <a:gd name="T64" fmla="*/ 0 w 702"/>
                  <a:gd name="T65" fmla="*/ 0 h 106"/>
                  <a:gd name="T66" fmla="*/ 0 w 702"/>
                  <a:gd name="T67" fmla="*/ 0 h 106"/>
                  <a:gd name="T68" fmla="*/ 0 w 702"/>
                  <a:gd name="T69" fmla="*/ 0 h 106"/>
                  <a:gd name="T70" fmla="*/ 0 w 702"/>
                  <a:gd name="T71" fmla="*/ 0 h 106"/>
                  <a:gd name="T72" fmla="*/ 0 w 702"/>
                  <a:gd name="T73" fmla="*/ 0 h 106"/>
                  <a:gd name="T74" fmla="*/ 0 w 702"/>
                  <a:gd name="T75" fmla="*/ 0 h 106"/>
                  <a:gd name="T76" fmla="*/ 0 w 702"/>
                  <a:gd name="T77" fmla="*/ 0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2"/>
                  <a:gd name="T118" fmla="*/ 0 h 106"/>
                  <a:gd name="T119" fmla="*/ 702 w 702"/>
                  <a:gd name="T120" fmla="*/ 106 h 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2" h="106">
                    <a:moveTo>
                      <a:pt x="263" y="2"/>
                    </a:moveTo>
                    <a:lnTo>
                      <a:pt x="291" y="1"/>
                    </a:lnTo>
                    <a:lnTo>
                      <a:pt x="320" y="0"/>
                    </a:lnTo>
                    <a:lnTo>
                      <a:pt x="352" y="0"/>
                    </a:lnTo>
                    <a:lnTo>
                      <a:pt x="383" y="0"/>
                    </a:lnTo>
                    <a:lnTo>
                      <a:pt x="411" y="1"/>
                    </a:lnTo>
                    <a:lnTo>
                      <a:pt x="443" y="2"/>
                    </a:lnTo>
                    <a:lnTo>
                      <a:pt x="472" y="3"/>
                    </a:lnTo>
                    <a:lnTo>
                      <a:pt x="501" y="4"/>
                    </a:lnTo>
                    <a:lnTo>
                      <a:pt x="527" y="6"/>
                    </a:lnTo>
                    <a:lnTo>
                      <a:pt x="553" y="8"/>
                    </a:lnTo>
                    <a:lnTo>
                      <a:pt x="578" y="12"/>
                    </a:lnTo>
                    <a:lnTo>
                      <a:pt x="600" y="14"/>
                    </a:lnTo>
                    <a:lnTo>
                      <a:pt x="621" y="18"/>
                    </a:lnTo>
                    <a:lnTo>
                      <a:pt x="640" y="21"/>
                    </a:lnTo>
                    <a:lnTo>
                      <a:pt x="656" y="26"/>
                    </a:lnTo>
                    <a:lnTo>
                      <a:pt x="670" y="30"/>
                    </a:lnTo>
                    <a:lnTo>
                      <a:pt x="682" y="33"/>
                    </a:lnTo>
                    <a:lnTo>
                      <a:pt x="691" y="38"/>
                    </a:lnTo>
                    <a:lnTo>
                      <a:pt x="697" y="42"/>
                    </a:lnTo>
                    <a:lnTo>
                      <a:pt x="702" y="47"/>
                    </a:lnTo>
                    <a:lnTo>
                      <a:pt x="702" y="52"/>
                    </a:lnTo>
                    <a:lnTo>
                      <a:pt x="702" y="53"/>
                    </a:lnTo>
                    <a:lnTo>
                      <a:pt x="700" y="57"/>
                    </a:lnTo>
                    <a:lnTo>
                      <a:pt x="696" y="62"/>
                    </a:lnTo>
                    <a:lnTo>
                      <a:pt x="689" y="68"/>
                    </a:lnTo>
                    <a:lnTo>
                      <a:pt x="681" y="71"/>
                    </a:lnTo>
                    <a:lnTo>
                      <a:pt x="669" y="75"/>
                    </a:lnTo>
                    <a:lnTo>
                      <a:pt x="655" y="79"/>
                    </a:lnTo>
                    <a:lnTo>
                      <a:pt x="638" y="84"/>
                    </a:lnTo>
                    <a:lnTo>
                      <a:pt x="620" y="88"/>
                    </a:lnTo>
                    <a:lnTo>
                      <a:pt x="598" y="88"/>
                    </a:lnTo>
                    <a:lnTo>
                      <a:pt x="577" y="95"/>
                    </a:lnTo>
                    <a:lnTo>
                      <a:pt x="552" y="97"/>
                    </a:lnTo>
                    <a:lnTo>
                      <a:pt x="526" y="98"/>
                    </a:lnTo>
                    <a:lnTo>
                      <a:pt x="499" y="100"/>
                    </a:lnTo>
                    <a:lnTo>
                      <a:pt x="471" y="103"/>
                    </a:lnTo>
                    <a:lnTo>
                      <a:pt x="441" y="104"/>
                    </a:lnTo>
                    <a:lnTo>
                      <a:pt x="410" y="106"/>
                    </a:lnTo>
                    <a:lnTo>
                      <a:pt x="381" y="106"/>
                    </a:lnTo>
                    <a:lnTo>
                      <a:pt x="351" y="106"/>
                    </a:lnTo>
                    <a:lnTo>
                      <a:pt x="319" y="106"/>
                    </a:lnTo>
                    <a:lnTo>
                      <a:pt x="289" y="106"/>
                    </a:lnTo>
                    <a:lnTo>
                      <a:pt x="259" y="104"/>
                    </a:lnTo>
                    <a:lnTo>
                      <a:pt x="231" y="103"/>
                    </a:lnTo>
                    <a:lnTo>
                      <a:pt x="201" y="100"/>
                    </a:lnTo>
                    <a:lnTo>
                      <a:pt x="176" y="98"/>
                    </a:lnTo>
                    <a:lnTo>
                      <a:pt x="150" y="97"/>
                    </a:lnTo>
                    <a:lnTo>
                      <a:pt x="125" y="95"/>
                    </a:lnTo>
                    <a:lnTo>
                      <a:pt x="102" y="88"/>
                    </a:lnTo>
                    <a:lnTo>
                      <a:pt x="81" y="88"/>
                    </a:lnTo>
                    <a:lnTo>
                      <a:pt x="62" y="84"/>
                    </a:lnTo>
                    <a:lnTo>
                      <a:pt x="47" y="79"/>
                    </a:lnTo>
                    <a:lnTo>
                      <a:pt x="31" y="75"/>
                    </a:lnTo>
                    <a:lnTo>
                      <a:pt x="20" y="71"/>
                    </a:lnTo>
                    <a:lnTo>
                      <a:pt x="10" y="68"/>
                    </a:lnTo>
                    <a:lnTo>
                      <a:pt x="5" y="62"/>
                    </a:lnTo>
                    <a:lnTo>
                      <a:pt x="2" y="57"/>
                    </a:lnTo>
                    <a:lnTo>
                      <a:pt x="0" y="54"/>
                    </a:lnTo>
                    <a:lnTo>
                      <a:pt x="0" y="53"/>
                    </a:lnTo>
                    <a:lnTo>
                      <a:pt x="3" y="47"/>
                    </a:lnTo>
                    <a:lnTo>
                      <a:pt x="7" y="42"/>
                    </a:lnTo>
                    <a:lnTo>
                      <a:pt x="13" y="38"/>
                    </a:lnTo>
                    <a:lnTo>
                      <a:pt x="22" y="33"/>
                    </a:lnTo>
                    <a:lnTo>
                      <a:pt x="35" y="30"/>
                    </a:lnTo>
                    <a:lnTo>
                      <a:pt x="43" y="27"/>
                    </a:lnTo>
                    <a:lnTo>
                      <a:pt x="47" y="26"/>
                    </a:lnTo>
                    <a:lnTo>
                      <a:pt x="63" y="21"/>
                    </a:lnTo>
                    <a:lnTo>
                      <a:pt x="83" y="18"/>
                    </a:lnTo>
                    <a:lnTo>
                      <a:pt x="90" y="15"/>
                    </a:lnTo>
                    <a:lnTo>
                      <a:pt x="103" y="14"/>
                    </a:lnTo>
                    <a:lnTo>
                      <a:pt x="127" y="12"/>
                    </a:lnTo>
                    <a:lnTo>
                      <a:pt x="152" y="8"/>
                    </a:lnTo>
                    <a:lnTo>
                      <a:pt x="175" y="6"/>
                    </a:lnTo>
                    <a:lnTo>
                      <a:pt x="204" y="4"/>
                    </a:lnTo>
                    <a:lnTo>
                      <a:pt x="220" y="4"/>
                    </a:lnTo>
                    <a:lnTo>
                      <a:pt x="232" y="3"/>
                    </a:lnTo>
                    <a:lnTo>
                      <a:pt x="263" y="2"/>
                    </a:lnTo>
                    <a:close/>
                  </a:path>
                </a:pathLst>
              </a:custGeom>
              <a:solidFill>
                <a:srgbClr val="A0A0A0"/>
              </a:solidFill>
              <a:ln w="9525">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274" name="Rectangle 189"/>
              <p:cNvSpPr>
                <a:spLocks noChangeArrowheads="1"/>
              </p:cNvSpPr>
              <p:nvPr/>
            </p:nvSpPr>
            <p:spPr bwMode="auto">
              <a:xfrm>
                <a:off x="1928" y="2316"/>
                <a:ext cx="9" cy="151"/>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75" name="Rectangle 190"/>
              <p:cNvSpPr>
                <a:spLocks noChangeArrowheads="1"/>
              </p:cNvSpPr>
              <p:nvPr/>
            </p:nvSpPr>
            <p:spPr bwMode="auto">
              <a:xfrm>
                <a:off x="1937" y="2316"/>
                <a:ext cx="9" cy="151"/>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76" name="Rectangle 191"/>
              <p:cNvSpPr>
                <a:spLocks noChangeArrowheads="1"/>
              </p:cNvSpPr>
              <p:nvPr/>
            </p:nvSpPr>
            <p:spPr bwMode="auto">
              <a:xfrm>
                <a:off x="1946" y="2316"/>
                <a:ext cx="8" cy="151"/>
              </a:xfrm>
              <a:prstGeom prst="rect">
                <a:avLst/>
              </a:prstGeom>
              <a:solidFill>
                <a:srgbClr val="9898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77" name="Rectangle 192"/>
              <p:cNvSpPr>
                <a:spLocks noChangeArrowheads="1"/>
              </p:cNvSpPr>
              <p:nvPr/>
            </p:nvSpPr>
            <p:spPr bwMode="auto">
              <a:xfrm>
                <a:off x="1954" y="2316"/>
                <a:ext cx="8" cy="151"/>
              </a:xfrm>
              <a:prstGeom prst="rect">
                <a:avLst/>
              </a:prstGeom>
              <a:solidFill>
                <a:srgbClr val="949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78" name="Rectangle 193"/>
              <p:cNvSpPr>
                <a:spLocks noChangeArrowheads="1"/>
              </p:cNvSpPr>
              <p:nvPr/>
            </p:nvSpPr>
            <p:spPr bwMode="auto">
              <a:xfrm>
                <a:off x="1962" y="2316"/>
                <a:ext cx="8" cy="151"/>
              </a:xfrm>
              <a:prstGeom prst="rect">
                <a:avLst/>
              </a:prstGeom>
              <a:solidFill>
                <a:srgbClr val="9090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79" name="Rectangle 194"/>
              <p:cNvSpPr>
                <a:spLocks noChangeArrowheads="1"/>
              </p:cNvSpPr>
              <p:nvPr/>
            </p:nvSpPr>
            <p:spPr bwMode="auto">
              <a:xfrm>
                <a:off x="1970" y="2316"/>
                <a:ext cx="9" cy="151"/>
              </a:xfrm>
              <a:prstGeom prst="rect">
                <a:avLst/>
              </a:prstGeom>
              <a:solidFill>
                <a:srgbClr val="8B8B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80" name="Rectangle 195"/>
              <p:cNvSpPr>
                <a:spLocks noChangeArrowheads="1"/>
              </p:cNvSpPr>
              <p:nvPr/>
            </p:nvSpPr>
            <p:spPr bwMode="auto">
              <a:xfrm>
                <a:off x="1979" y="2316"/>
                <a:ext cx="9" cy="151"/>
              </a:xfrm>
              <a:prstGeom prst="rect">
                <a:avLst/>
              </a:prstGeom>
              <a:solidFill>
                <a:srgbClr val="87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81" name="Rectangle 196"/>
              <p:cNvSpPr>
                <a:spLocks noChangeArrowheads="1"/>
              </p:cNvSpPr>
              <p:nvPr/>
            </p:nvSpPr>
            <p:spPr bwMode="auto">
              <a:xfrm>
                <a:off x="1988" y="2316"/>
                <a:ext cx="7" cy="151"/>
              </a:xfrm>
              <a:prstGeom prst="rect">
                <a:avLst/>
              </a:prstGeom>
              <a:solidFill>
                <a:srgbClr val="8383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82" name="Rectangle 197"/>
              <p:cNvSpPr>
                <a:spLocks noChangeArrowheads="1"/>
              </p:cNvSpPr>
              <p:nvPr/>
            </p:nvSpPr>
            <p:spPr bwMode="auto">
              <a:xfrm>
                <a:off x="1995" y="2316"/>
                <a:ext cx="9" cy="151"/>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83" name="Rectangle 198"/>
              <p:cNvSpPr>
                <a:spLocks noChangeArrowheads="1"/>
              </p:cNvSpPr>
              <p:nvPr/>
            </p:nvSpPr>
            <p:spPr bwMode="auto">
              <a:xfrm>
                <a:off x="2004" y="2316"/>
                <a:ext cx="8" cy="151"/>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84" name="Rectangle 199"/>
              <p:cNvSpPr>
                <a:spLocks noChangeArrowheads="1"/>
              </p:cNvSpPr>
              <p:nvPr/>
            </p:nvSpPr>
            <p:spPr bwMode="auto">
              <a:xfrm>
                <a:off x="2012" y="2316"/>
                <a:ext cx="9" cy="151"/>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85" name="Rectangle 200"/>
              <p:cNvSpPr>
                <a:spLocks noChangeArrowheads="1"/>
              </p:cNvSpPr>
              <p:nvPr/>
            </p:nvSpPr>
            <p:spPr bwMode="auto">
              <a:xfrm>
                <a:off x="2021" y="2316"/>
                <a:ext cx="9" cy="151"/>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86" name="Rectangle 201"/>
              <p:cNvSpPr>
                <a:spLocks noChangeArrowheads="1"/>
              </p:cNvSpPr>
              <p:nvPr/>
            </p:nvSpPr>
            <p:spPr bwMode="auto">
              <a:xfrm>
                <a:off x="2030" y="2316"/>
                <a:ext cx="8" cy="151"/>
              </a:xfrm>
              <a:prstGeom prst="rect">
                <a:avLst/>
              </a:prstGeom>
              <a:solidFill>
                <a:srgbClr val="6F6F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87" name="Rectangle 202"/>
              <p:cNvSpPr>
                <a:spLocks noChangeArrowheads="1"/>
              </p:cNvSpPr>
              <p:nvPr/>
            </p:nvSpPr>
            <p:spPr bwMode="auto">
              <a:xfrm>
                <a:off x="2038" y="2316"/>
                <a:ext cx="8" cy="151"/>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88" name="Rectangle 203"/>
              <p:cNvSpPr>
                <a:spLocks noChangeArrowheads="1"/>
              </p:cNvSpPr>
              <p:nvPr/>
            </p:nvSpPr>
            <p:spPr bwMode="auto">
              <a:xfrm>
                <a:off x="2046" y="2316"/>
                <a:ext cx="9" cy="151"/>
              </a:xfrm>
              <a:prstGeom prst="rect">
                <a:avLst/>
              </a:prstGeom>
              <a:solidFill>
                <a:srgbClr val="6767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89" name="Rectangle 204"/>
              <p:cNvSpPr>
                <a:spLocks noChangeArrowheads="1"/>
              </p:cNvSpPr>
              <p:nvPr/>
            </p:nvSpPr>
            <p:spPr bwMode="auto">
              <a:xfrm>
                <a:off x="2055" y="2316"/>
                <a:ext cx="8" cy="151"/>
              </a:xfrm>
              <a:prstGeom prst="rect">
                <a:avLst/>
              </a:prstGeom>
              <a:solidFill>
                <a:srgbClr val="6262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90" name="Rectangle 205"/>
              <p:cNvSpPr>
                <a:spLocks noChangeArrowheads="1"/>
              </p:cNvSpPr>
              <p:nvPr/>
            </p:nvSpPr>
            <p:spPr bwMode="auto">
              <a:xfrm>
                <a:off x="2063" y="2316"/>
                <a:ext cx="9" cy="151"/>
              </a:xfrm>
              <a:prstGeom prst="rect">
                <a:avLst/>
              </a:prstGeom>
              <a:solidFill>
                <a:srgbClr val="5E5E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91" name="Rectangle 206"/>
              <p:cNvSpPr>
                <a:spLocks noChangeArrowheads="1"/>
              </p:cNvSpPr>
              <p:nvPr/>
            </p:nvSpPr>
            <p:spPr bwMode="auto">
              <a:xfrm>
                <a:off x="2072" y="2316"/>
                <a:ext cx="7" cy="151"/>
              </a:xfrm>
              <a:prstGeom prst="rect">
                <a:avLst/>
              </a:prstGeom>
              <a:solidFill>
                <a:srgbClr val="5A5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92" name="Rectangle 207"/>
              <p:cNvSpPr>
                <a:spLocks noChangeArrowheads="1"/>
              </p:cNvSpPr>
              <p:nvPr/>
            </p:nvSpPr>
            <p:spPr bwMode="auto">
              <a:xfrm>
                <a:off x="2079" y="2316"/>
                <a:ext cx="9" cy="151"/>
              </a:xfrm>
              <a:prstGeom prst="rect">
                <a:avLst/>
              </a:prstGeom>
              <a:solidFill>
                <a:srgbClr val="5656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93" name="Rectangle 208"/>
              <p:cNvSpPr>
                <a:spLocks noChangeArrowheads="1"/>
              </p:cNvSpPr>
              <p:nvPr/>
            </p:nvSpPr>
            <p:spPr bwMode="auto">
              <a:xfrm>
                <a:off x="2088" y="2316"/>
                <a:ext cx="9" cy="151"/>
              </a:xfrm>
              <a:prstGeom prst="rect">
                <a:avLst/>
              </a:prstGeom>
              <a:solidFill>
                <a:srgbClr val="5252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94" name="Rectangle 209"/>
              <p:cNvSpPr>
                <a:spLocks noChangeArrowheads="1"/>
              </p:cNvSpPr>
              <p:nvPr/>
            </p:nvSpPr>
            <p:spPr bwMode="auto">
              <a:xfrm>
                <a:off x="2097" y="2316"/>
                <a:ext cx="8" cy="151"/>
              </a:xfrm>
              <a:prstGeom prst="rect">
                <a:avLst/>
              </a:prstGeom>
              <a:solidFill>
                <a:srgbClr val="4E4E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95" name="Rectangle 210"/>
              <p:cNvSpPr>
                <a:spLocks noChangeArrowheads="1"/>
              </p:cNvSpPr>
              <p:nvPr/>
            </p:nvSpPr>
            <p:spPr bwMode="auto">
              <a:xfrm>
                <a:off x="2105" y="2316"/>
                <a:ext cx="9" cy="151"/>
              </a:xfrm>
              <a:prstGeom prst="rect">
                <a:avLst/>
              </a:prstGeom>
              <a:solidFill>
                <a:srgbClr val="4A4A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96" name="Rectangle 211"/>
              <p:cNvSpPr>
                <a:spLocks noChangeArrowheads="1"/>
              </p:cNvSpPr>
              <p:nvPr/>
            </p:nvSpPr>
            <p:spPr bwMode="auto">
              <a:xfrm>
                <a:off x="2114" y="2316"/>
                <a:ext cx="8" cy="151"/>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97" name="Rectangle 212"/>
              <p:cNvSpPr>
                <a:spLocks noChangeArrowheads="1"/>
              </p:cNvSpPr>
              <p:nvPr/>
            </p:nvSpPr>
            <p:spPr bwMode="auto">
              <a:xfrm>
                <a:off x="2122" y="2316"/>
                <a:ext cx="8" cy="151"/>
              </a:xfrm>
              <a:prstGeom prst="rect">
                <a:avLst/>
              </a:prstGeom>
              <a:solidFill>
                <a:srgbClr val="4242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98" name="Rectangle 213"/>
              <p:cNvSpPr>
                <a:spLocks noChangeArrowheads="1"/>
              </p:cNvSpPr>
              <p:nvPr/>
            </p:nvSpPr>
            <p:spPr bwMode="auto">
              <a:xfrm>
                <a:off x="2130" y="2316"/>
                <a:ext cx="9" cy="151"/>
              </a:xfrm>
              <a:prstGeom prst="rect">
                <a:avLst/>
              </a:prstGeom>
              <a:solidFill>
                <a:srgbClr val="3E3E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299" name="Rectangle 214"/>
              <p:cNvSpPr>
                <a:spLocks noChangeArrowheads="1"/>
              </p:cNvSpPr>
              <p:nvPr/>
            </p:nvSpPr>
            <p:spPr bwMode="auto">
              <a:xfrm>
                <a:off x="2139" y="2316"/>
                <a:ext cx="8" cy="151"/>
              </a:xfrm>
              <a:prstGeom prst="rect">
                <a:avLst/>
              </a:prstGeom>
              <a:solidFill>
                <a:srgbClr val="3939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00" name="Rectangle 215"/>
              <p:cNvSpPr>
                <a:spLocks noChangeArrowheads="1"/>
              </p:cNvSpPr>
              <p:nvPr/>
            </p:nvSpPr>
            <p:spPr bwMode="auto">
              <a:xfrm>
                <a:off x="2147" y="2316"/>
                <a:ext cx="8" cy="151"/>
              </a:xfrm>
              <a:prstGeom prst="rect">
                <a:avLst/>
              </a:prstGeom>
              <a:solidFill>
                <a:srgbClr val="3535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01" name="Rectangle 216"/>
              <p:cNvSpPr>
                <a:spLocks noChangeArrowheads="1"/>
              </p:cNvSpPr>
              <p:nvPr/>
            </p:nvSpPr>
            <p:spPr bwMode="auto">
              <a:xfrm>
                <a:off x="2155" y="2316"/>
                <a:ext cx="9" cy="151"/>
              </a:xfrm>
              <a:prstGeom prst="rect">
                <a:avLst/>
              </a:prstGeom>
              <a:solidFill>
                <a:srgbClr val="3131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02" name="Rectangle 217"/>
              <p:cNvSpPr>
                <a:spLocks noChangeArrowheads="1"/>
              </p:cNvSpPr>
              <p:nvPr/>
            </p:nvSpPr>
            <p:spPr bwMode="auto">
              <a:xfrm>
                <a:off x="2164" y="2316"/>
                <a:ext cx="8" cy="151"/>
              </a:xfrm>
              <a:prstGeom prst="rect">
                <a:avLst/>
              </a:prstGeom>
              <a:solidFill>
                <a:srgbClr val="2D2D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03" name="Rectangle 218"/>
              <p:cNvSpPr>
                <a:spLocks noChangeArrowheads="1"/>
              </p:cNvSpPr>
              <p:nvPr/>
            </p:nvSpPr>
            <p:spPr bwMode="auto">
              <a:xfrm>
                <a:off x="2172" y="2316"/>
                <a:ext cx="9" cy="151"/>
              </a:xfrm>
              <a:prstGeom prst="rect">
                <a:avLst/>
              </a:prstGeom>
              <a:solidFill>
                <a:srgbClr val="2929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04" name="Rectangle 219"/>
              <p:cNvSpPr>
                <a:spLocks noChangeArrowheads="1"/>
              </p:cNvSpPr>
              <p:nvPr/>
            </p:nvSpPr>
            <p:spPr bwMode="auto">
              <a:xfrm>
                <a:off x="2181" y="2316"/>
                <a:ext cx="8" cy="151"/>
              </a:xfrm>
              <a:prstGeom prst="rect">
                <a:avLst/>
              </a:prstGeom>
              <a:solidFill>
                <a:srgbClr val="25252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05" name="Rectangle 220"/>
              <p:cNvSpPr>
                <a:spLocks noChangeArrowheads="1"/>
              </p:cNvSpPr>
              <p:nvPr/>
            </p:nvSpPr>
            <p:spPr bwMode="auto">
              <a:xfrm>
                <a:off x="2189" y="2316"/>
                <a:ext cx="8" cy="151"/>
              </a:xfrm>
              <a:prstGeom prst="rect">
                <a:avLst/>
              </a:prstGeom>
              <a:solidFill>
                <a:srgbClr val="2121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06" name="Rectangle 221"/>
              <p:cNvSpPr>
                <a:spLocks noChangeArrowheads="1"/>
              </p:cNvSpPr>
              <p:nvPr/>
            </p:nvSpPr>
            <p:spPr bwMode="auto">
              <a:xfrm>
                <a:off x="2197" y="2316"/>
                <a:ext cx="9" cy="151"/>
              </a:xfrm>
              <a:prstGeom prst="rect">
                <a:avLst/>
              </a:prstGeom>
              <a:solidFill>
                <a:srgbClr val="1D1D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07" name="Rectangle 222"/>
              <p:cNvSpPr>
                <a:spLocks noChangeArrowheads="1"/>
              </p:cNvSpPr>
              <p:nvPr/>
            </p:nvSpPr>
            <p:spPr bwMode="auto">
              <a:xfrm>
                <a:off x="2206" y="2316"/>
                <a:ext cx="8" cy="151"/>
              </a:xfrm>
              <a:prstGeom prst="rect">
                <a:avLst/>
              </a:prstGeom>
              <a:solidFill>
                <a:srgbClr val="1919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08" name="Rectangle 223"/>
              <p:cNvSpPr>
                <a:spLocks noChangeArrowheads="1"/>
              </p:cNvSpPr>
              <p:nvPr/>
            </p:nvSpPr>
            <p:spPr bwMode="auto">
              <a:xfrm>
                <a:off x="2214" y="2316"/>
                <a:ext cx="8" cy="151"/>
              </a:xfrm>
              <a:prstGeom prst="rect">
                <a:avLst/>
              </a:prstGeom>
              <a:solidFill>
                <a:srgbClr val="1515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09" name="Rectangle 224"/>
              <p:cNvSpPr>
                <a:spLocks noChangeArrowheads="1"/>
              </p:cNvSpPr>
              <p:nvPr/>
            </p:nvSpPr>
            <p:spPr bwMode="auto">
              <a:xfrm>
                <a:off x="2222" y="2316"/>
                <a:ext cx="9" cy="151"/>
              </a:xfrm>
              <a:prstGeom prst="rect">
                <a:avLst/>
              </a:prstGeom>
              <a:solidFill>
                <a:srgbClr val="10101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10" name="Rectangle 225"/>
              <p:cNvSpPr>
                <a:spLocks noChangeArrowheads="1"/>
              </p:cNvSpPr>
              <p:nvPr/>
            </p:nvSpPr>
            <p:spPr bwMode="auto">
              <a:xfrm>
                <a:off x="2231" y="2316"/>
                <a:ext cx="8" cy="151"/>
              </a:xfrm>
              <a:prstGeom prst="rect">
                <a:avLst/>
              </a:prstGeom>
              <a:solidFill>
                <a:srgbClr val="0C0C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11" name="Rectangle 226"/>
              <p:cNvSpPr>
                <a:spLocks noChangeArrowheads="1"/>
              </p:cNvSpPr>
              <p:nvPr/>
            </p:nvSpPr>
            <p:spPr bwMode="auto">
              <a:xfrm>
                <a:off x="2239" y="2316"/>
                <a:ext cx="9" cy="151"/>
              </a:xfrm>
              <a:prstGeom prst="rect">
                <a:avLst/>
              </a:prstGeom>
              <a:solidFill>
                <a:srgbClr val="08080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12" name="Rectangle 227"/>
              <p:cNvSpPr>
                <a:spLocks noChangeArrowheads="1"/>
              </p:cNvSpPr>
              <p:nvPr/>
            </p:nvSpPr>
            <p:spPr bwMode="auto">
              <a:xfrm>
                <a:off x="2248" y="2316"/>
                <a:ext cx="8" cy="151"/>
              </a:xfrm>
              <a:prstGeom prst="rect">
                <a:avLst/>
              </a:prstGeom>
              <a:solidFill>
                <a:srgbClr val="0404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13" name="Rectangle 228"/>
              <p:cNvSpPr>
                <a:spLocks noChangeArrowheads="1"/>
              </p:cNvSpPr>
              <p:nvPr/>
            </p:nvSpPr>
            <p:spPr bwMode="auto">
              <a:xfrm>
                <a:off x="2256" y="2316"/>
                <a:ext cx="8" cy="1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14" name="Freeform 229"/>
              <p:cNvSpPr>
                <a:spLocks/>
              </p:cNvSpPr>
              <p:nvPr/>
            </p:nvSpPr>
            <p:spPr bwMode="auto">
              <a:xfrm>
                <a:off x="1928" y="2316"/>
                <a:ext cx="336" cy="151"/>
              </a:xfrm>
              <a:custGeom>
                <a:avLst/>
                <a:gdLst>
                  <a:gd name="T0" fmla="*/ 1 w 702"/>
                  <a:gd name="T1" fmla="*/ 0 h 316"/>
                  <a:gd name="T2" fmla="*/ 1 w 702"/>
                  <a:gd name="T3" fmla="*/ 0 h 316"/>
                  <a:gd name="T4" fmla="*/ 1 w 702"/>
                  <a:gd name="T5" fmla="*/ 0 h 316"/>
                  <a:gd name="T6" fmla="*/ 1 w 702"/>
                  <a:gd name="T7" fmla="*/ 0 h 316"/>
                  <a:gd name="T8" fmla="*/ 0 w 702"/>
                  <a:gd name="T9" fmla="*/ 0 h 316"/>
                  <a:gd name="T10" fmla="*/ 0 w 702"/>
                  <a:gd name="T11" fmla="*/ 0 h 316"/>
                  <a:gd name="T12" fmla="*/ 0 w 702"/>
                  <a:gd name="T13" fmla="*/ 0 h 316"/>
                  <a:gd name="T14" fmla="*/ 0 w 702"/>
                  <a:gd name="T15" fmla="*/ 0 h 316"/>
                  <a:gd name="T16" fmla="*/ 0 w 702"/>
                  <a:gd name="T17" fmla="*/ 0 h 316"/>
                  <a:gd name="T18" fmla="*/ 0 w 702"/>
                  <a:gd name="T19" fmla="*/ 0 h 316"/>
                  <a:gd name="T20" fmla="*/ 0 w 702"/>
                  <a:gd name="T21" fmla="*/ 0 h 316"/>
                  <a:gd name="T22" fmla="*/ 0 w 702"/>
                  <a:gd name="T23" fmla="*/ 0 h 316"/>
                  <a:gd name="T24" fmla="*/ 0 w 702"/>
                  <a:gd name="T25" fmla="*/ 0 h 316"/>
                  <a:gd name="T26" fmla="*/ 0 w 702"/>
                  <a:gd name="T27" fmla="*/ 0 h 316"/>
                  <a:gd name="T28" fmla="*/ 0 w 702"/>
                  <a:gd name="T29" fmla="*/ 0 h 316"/>
                  <a:gd name="T30" fmla="*/ 0 w 702"/>
                  <a:gd name="T31" fmla="*/ 0 h 316"/>
                  <a:gd name="T32" fmla="*/ 0 w 702"/>
                  <a:gd name="T33" fmla="*/ 0 h 316"/>
                  <a:gd name="T34" fmla="*/ 0 w 702"/>
                  <a:gd name="T35" fmla="*/ 0 h 316"/>
                  <a:gd name="T36" fmla="*/ 0 w 702"/>
                  <a:gd name="T37" fmla="*/ 0 h 316"/>
                  <a:gd name="T38" fmla="*/ 0 w 702"/>
                  <a:gd name="T39" fmla="*/ 0 h 316"/>
                  <a:gd name="T40" fmla="*/ 0 w 702"/>
                  <a:gd name="T41" fmla="*/ 0 h 316"/>
                  <a:gd name="T42" fmla="*/ 0 w 702"/>
                  <a:gd name="T43" fmla="*/ 0 h 316"/>
                  <a:gd name="T44" fmla="*/ 0 w 702"/>
                  <a:gd name="T45" fmla="*/ 0 h 316"/>
                  <a:gd name="T46" fmla="*/ 0 w 702"/>
                  <a:gd name="T47" fmla="*/ 0 h 316"/>
                  <a:gd name="T48" fmla="*/ 0 w 702"/>
                  <a:gd name="T49" fmla="*/ 0 h 316"/>
                  <a:gd name="T50" fmla="*/ 0 w 702"/>
                  <a:gd name="T51" fmla="*/ 0 h 316"/>
                  <a:gd name="T52" fmla="*/ 0 w 702"/>
                  <a:gd name="T53" fmla="*/ 0 h 316"/>
                  <a:gd name="T54" fmla="*/ 0 w 702"/>
                  <a:gd name="T55" fmla="*/ 0 h 316"/>
                  <a:gd name="T56" fmla="*/ 0 w 702"/>
                  <a:gd name="T57" fmla="*/ 0 h 316"/>
                  <a:gd name="T58" fmla="*/ 0 w 702"/>
                  <a:gd name="T59" fmla="*/ 0 h 316"/>
                  <a:gd name="T60" fmla="*/ 0 w 702"/>
                  <a:gd name="T61" fmla="*/ 0 h 316"/>
                  <a:gd name="T62" fmla="*/ 0 w 702"/>
                  <a:gd name="T63" fmla="*/ 0 h 316"/>
                  <a:gd name="T64" fmla="*/ 0 w 702"/>
                  <a:gd name="T65" fmla="*/ 0 h 316"/>
                  <a:gd name="T66" fmla="*/ 1 w 702"/>
                  <a:gd name="T67" fmla="*/ 0 h 316"/>
                  <a:gd name="T68" fmla="*/ 1 w 702"/>
                  <a:gd name="T69" fmla="*/ 0 h 316"/>
                  <a:gd name="T70" fmla="*/ 1 w 702"/>
                  <a:gd name="T71" fmla="*/ 0 h 316"/>
                  <a:gd name="T72" fmla="*/ 1 w 702"/>
                  <a:gd name="T73" fmla="*/ 0 h 316"/>
                  <a:gd name="T74" fmla="*/ 1 w 702"/>
                  <a:gd name="T75" fmla="*/ 0 h 3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2"/>
                  <a:gd name="T115" fmla="*/ 0 h 316"/>
                  <a:gd name="T116" fmla="*/ 702 w 702"/>
                  <a:gd name="T117" fmla="*/ 316 h 31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2" h="316">
                    <a:moveTo>
                      <a:pt x="702" y="0"/>
                    </a:moveTo>
                    <a:lnTo>
                      <a:pt x="700" y="4"/>
                    </a:lnTo>
                    <a:lnTo>
                      <a:pt x="696" y="9"/>
                    </a:lnTo>
                    <a:lnTo>
                      <a:pt x="689" y="15"/>
                    </a:lnTo>
                    <a:lnTo>
                      <a:pt x="681" y="18"/>
                    </a:lnTo>
                    <a:lnTo>
                      <a:pt x="669" y="22"/>
                    </a:lnTo>
                    <a:lnTo>
                      <a:pt x="655" y="26"/>
                    </a:lnTo>
                    <a:lnTo>
                      <a:pt x="638" y="31"/>
                    </a:lnTo>
                    <a:lnTo>
                      <a:pt x="620" y="35"/>
                    </a:lnTo>
                    <a:lnTo>
                      <a:pt x="598" y="35"/>
                    </a:lnTo>
                    <a:lnTo>
                      <a:pt x="577" y="42"/>
                    </a:lnTo>
                    <a:lnTo>
                      <a:pt x="552" y="44"/>
                    </a:lnTo>
                    <a:lnTo>
                      <a:pt x="526" y="45"/>
                    </a:lnTo>
                    <a:lnTo>
                      <a:pt x="499" y="47"/>
                    </a:lnTo>
                    <a:lnTo>
                      <a:pt x="471" y="50"/>
                    </a:lnTo>
                    <a:lnTo>
                      <a:pt x="441" y="51"/>
                    </a:lnTo>
                    <a:lnTo>
                      <a:pt x="410" y="53"/>
                    </a:lnTo>
                    <a:lnTo>
                      <a:pt x="381" y="53"/>
                    </a:lnTo>
                    <a:lnTo>
                      <a:pt x="351" y="53"/>
                    </a:lnTo>
                    <a:lnTo>
                      <a:pt x="319" y="53"/>
                    </a:lnTo>
                    <a:lnTo>
                      <a:pt x="289" y="53"/>
                    </a:lnTo>
                    <a:lnTo>
                      <a:pt x="259" y="51"/>
                    </a:lnTo>
                    <a:lnTo>
                      <a:pt x="231" y="50"/>
                    </a:lnTo>
                    <a:lnTo>
                      <a:pt x="201" y="47"/>
                    </a:lnTo>
                    <a:lnTo>
                      <a:pt x="176" y="45"/>
                    </a:lnTo>
                    <a:lnTo>
                      <a:pt x="150" y="44"/>
                    </a:lnTo>
                    <a:lnTo>
                      <a:pt x="125" y="42"/>
                    </a:lnTo>
                    <a:lnTo>
                      <a:pt x="102" y="35"/>
                    </a:lnTo>
                    <a:lnTo>
                      <a:pt x="81" y="35"/>
                    </a:lnTo>
                    <a:lnTo>
                      <a:pt x="62" y="31"/>
                    </a:lnTo>
                    <a:lnTo>
                      <a:pt x="47" y="26"/>
                    </a:lnTo>
                    <a:lnTo>
                      <a:pt x="31" y="22"/>
                    </a:lnTo>
                    <a:lnTo>
                      <a:pt x="20" y="18"/>
                    </a:lnTo>
                    <a:lnTo>
                      <a:pt x="10" y="15"/>
                    </a:lnTo>
                    <a:lnTo>
                      <a:pt x="5" y="9"/>
                    </a:lnTo>
                    <a:lnTo>
                      <a:pt x="2" y="4"/>
                    </a:lnTo>
                    <a:lnTo>
                      <a:pt x="0" y="1"/>
                    </a:lnTo>
                    <a:lnTo>
                      <a:pt x="0" y="260"/>
                    </a:lnTo>
                    <a:lnTo>
                      <a:pt x="2" y="264"/>
                    </a:lnTo>
                    <a:lnTo>
                      <a:pt x="3" y="270"/>
                    </a:lnTo>
                    <a:lnTo>
                      <a:pt x="6" y="274"/>
                    </a:lnTo>
                    <a:lnTo>
                      <a:pt x="13" y="278"/>
                    </a:lnTo>
                    <a:lnTo>
                      <a:pt x="22" y="282"/>
                    </a:lnTo>
                    <a:lnTo>
                      <a:pt x="35" y="287"/>
                    </a:lnTo>
                    <a:lnTo>
                      <a:pt x="47" y="291"/>
                    </a:lnTo>
                    <a:lnTo>
                      <a:pt x="63" y="293"/>
                    </a:lnTo>
                    <a:lnTo>
                      <a:pt x="83" y="296"/>
                    </a:lnTo>
                    <a:lnTo>
                      <a:pt x="103" y="299"/>
                    </a:lnTo>
                    <a:lnTo>
                      <a:pt x="127" y="303"/>
                    </a:lnTo>
                    <a:lnTo>
                      <a:pt x="152" y="307"/>
                    </a:lnTo>
                    <a:lnTo>
                      <a:pt x="177" y="308"/>
                    </a:lnTo>
                    <a:lnTo>
                      <a:pt x="204" y="309"/>
                    </a:lnTo>
                    <a:lnTo>
                      <a:pt x="232" y="311"/>
                    </a:lnTo>
                    <a:lnTo>
                      <a:pt x="260" y="314"/>
                    </a:lnTo>
                    <a:lnTo>
                      <a:pt x="291" y="315"/>
                    </a:lnTo>
                    <a:lnTo>
                      <a:pt x="320" y="316"/>
                    </a:lnTo>
                    <a:lnTo>
                      <a:pt x="352" y="316"/>
                    </a:lnTo>
                    <a:lnTo>
                      <a:pt x="383" y="316"/>
                    </a:lnTo>
                    <a:lnTo>
                      <a:pt x="411" y="315"/>
                    </a:lnTo>
                    <a:lnTo>
                      <a:pt x="443" y="314"/>
                    </a:lnTo>
                    <a:lnTo>
                      <a:pt x="472" y="311"/>
                    </a:lnTo>
                    <a:lnTo>
                      <a:pt x="501" y="309"/>
                    </a:lnTo>
                    <a:lnTo>
                      <a:pt x="527" y="308"/>
                    </a:lnTo>
                    <a:lnTo>
                      <a:pt x="553" y="307"/>
                    </a:lnTo>
                    <a:lnTo>
                      <a:pt x="578" y="303"/>
                    </a:lnTo>
                    <a:lnTo>
                      <a:pt x="600" y="299"/>
                    </a:lnTo>
                    <a:lnTo>
                      <a:pt x="621" y="296"/>
                    </a:lnTo>
                    <a:lnTo>
                      <a:pt x="640" y="293"/>
                    </a:lnTo>
                    <a:lnTo>
                      <a:pt x="656" y="291"/>
                    </a:lnTo>
                    <a:lnTo>
                      <a:pt x="670" y="287"/>
                    </a:lnTo>
                    <a:lnTo>
                      <a:pt x="682" y="282"/>
                    </a:lnTo>
                    <a:lnTo>
                      <a:pt x="691" y="278"/>
                    </a:lnTo>
                    <a:lnTo>
                      <a:pt x="698" y="274"/>
                    </a:lnTo>
                    <a:lnTo>
                      <a:pt x="701" y="270"/>
                    </a:lnTo>
                    <a:lnTo>
                      <a:pt x="702" y="261"/>
                    </a:lnTo>
                    <a:lnTo>
                      <a:pt x="702" y="255"/>
                    </a:lnTo>
                    <a:lnTo>
                      <a:pt x="70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2800" b="1">
                  <a:solidFill>
                    <a:srgbClr val="0079C1"/>
                  </a:solidFill>
                </a:endParaRPr>
              </a:p>
            </p:txBody>
          </p:sp>
          <p:sp>
            <p:nvSpPr>
              <p:cNvPr id="117315" name="Rectangle 230"/>
              <p:cNvSpPr>
                <a:spLocks noChangeArrowheads="1"/>
              </p:cNvSpPr>
              <p:nvPr/>
            </p:nvSpPr>
            <p:spPr bwMode="auto">
              <a:xfrm>
                <a:off x="1928" y="2316"/>
                <a:ext cx="9" cy="151"/>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16" name="Rectangle 231"/>
              <p:cNvSpPr>
                <a:spLocks noChangeArrowheads="1"/>
              </p:cNvSpPr>
              <p:nvPr/>
            </p:nvSpPr>
            <p:spPr bwMode="auto">
              <a:xfrm>
                <a:off x="1937" y="2316"/>
                <a:ext cx="9" cy="151"/>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17" name="Rectangle 232"/>
              <p:cNvSpPr>
                <a:spLocks noChangeArrowheads="1"/>
              </p:cNvSpPr>
              <p:nvPr/>
            </p:nvSpPr>
            <p:spPr bwMode="auto">
              <a:xfrm>
                <a:off x="1946" y="2316"/>
                <a:ext cx="8" cy="151"/>
              </a:xfrm>
              <a:prstGeom prst="rect">
                <a:avLst/>
              </a:prstGeom>
              <a:solidFill>
                <a:srgbClr val="9898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18" name="Rectangle 233"/>
              <p:cNvSpPr>
                <a:spLocks noChangeArrowheads="1"/>
              </p:cNvSpPr>
              <p:nvPr/>
            </p:nvSpPr>
            <p:spPr bwMode="auto">
              <a:xfrm>
                <a:off x="1954" y="2316"/>
                <a:ext cx="8" cy="151"/>
              </a:xfrm>
              <a:prstGeom prst="rect">
                <a:avLst/>
              </a:prstGeom>
              <a:solidFill>
                <a:srgbClr val="949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19" name="Rectangle 234"/>
              <p:cNvSpPr>
                <a:spLocks noChangeArrowheads="1"/>
              </p:cNvSpPr>
              <p:nvPr/>
            </p:nvSpPr>
            <p:spPr bwMode="auto">
              <a:xfrm>
                <a:off x="1962" y="2316"/>
                <a:ext cx="8" cy="151"/>
              </a:xfrm>
              <a:prstGeom prst="rect">
                <a:avLst/>
              </a:prstGeom>
              <a:solidFill>
                <a:srgbClr val="9090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20" name="Rectangle 235"/>
              <p:cNvSpPr>
                <a:spLocks noChangeArrowheads="1"/>
              </p:cNvSpPr>
              <p:nvPr/>
            </p:nvSpPr>
            <p:spPr bwMode="auto">
              <a:xfrm>
                <a:off x="1970" y="2316"/>
                <a:ext cx="9" cy="151"/>
              </a:xfrm>
              <a:prstGeom prst="rect">
                <a:avLst/>
              </a:prstGeom>
              <a:solidFill>
                <a:srgbClr val="8B8B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21" name="Rectangle 236"/>
              <p:cNvSpPr>
                <a:spLocks noChangeArrowheads="1"/>
              </p:cNvSpPr>
              <p:nvPr/>
            </p:nvSpPr>
            <p:spPr bwMode="auto">
              <a:xfrm>
                <a:off x="1979" y="2316"/>
                <a:ext cx="9" cy="151"/>
              </a:xfrm>
              <a:prstGeom prst="rect">
                <a:avLst/>
              </a:prstGeom>
              <a:solidFill>
                <a:srgbClr val="87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22" name="Rectangle 237"/>
              <p:cNvSpPr>
                <a:spLocks noChangeArrowheads="1"/>
              </p:cNvSpPr>
              <p:nvPr/>
            </p:nvSpPr>
            <p:spPr bwMode="auto">
              <a:xfrm>
                <a:off x="1988" y="2316"/>
                <a:ext cx="7" cy="151"/>
              </a:xfrm>
              <a:prstGeom prst="rect">
                <a:avLst/>
              </a:prstGeom>
              <a:solidFill>
                <a:srgbClr val="8383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23" name="Rectangle 238"/>
              <p:cNvSpPr>
                <a:spLocks noChangeArrowheads="1"/>
              </p:cNvSpPr>
              <p:nvPr/>
            </p:nvSpPr>
            <p:spPr bwMode="auto">
              <a:xfrm>
                <a:off x="1995" y="2316"/>
                <a:ext cx="9" cy="151"/>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24" name="Rectangle 239"/>
              <p:cNvSpPr>
                <a:spLocks noChangeArrowheads="1"/>
              </p:cNvSpPr>
              <p:nvPr/>
            </p:nvSpPr>
            <p:spPr bwMode="auto">
              <a:xfrm>
                <a:off x="2004" y="2316"/>
                <a:ext cx="8" cy="151"/>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25" name="Rectangle 240"/>
              <p:cNvSpPr>
                <a:spLocks noChangeArrowheads="1"/>
              </p:cNvSpPr>
              <p:nvPr/>
            </p:nvSpPr>
            <p:spPr bwMode="auto">
              <a:xfrm>
                <a:off x="2012" y="2316"/>
                <a:ext cx="9" cy="151"/>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26" name="Rectangle 241"/>
              <p:cNvSpPr>
                <a:spLocks noChangeArrowheads="1"/>
              </p:cNvSpPr>
              <p:nvPr/>
            </p:nvSpPr>
            <p:spPr bwMode="auto">
              <a:xfrm>
                <a:off x="2021" y="2316"/>
                <a:ext cx="9" cy="151"/>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27" name="Rectangle 242"/>
              <p:cNvSpPr>
                <a:spLocks noChangeArrowheads="1"/>
              </p:cNvSpPr>
              <p:nvPr/>
            </p:nvSpPr>
            <p:spPr bwMode="auto">
              <a:xfrm>
                <a:off x="2030" y="2316"/>
                <a:ext cx="8" cy="151"/>
              </a:xfrm>
              <a:prstGeom prst="rect">
                <a:avLst/>
              </a:prstGeom>
              <a:solidFill>
                <a:srgbClr val="6F6F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28" name="Rectangle 243"/>
              <p:cNvSpPr>
                <a:spLocks noChangeArrowheads="1"/>
              </p:cNvSpPr>
              <p:nvPr/>
            </p:nvSpPr>
            <p:spPr bwMode="auto">
              <a:xfrm>
                <a:off x="2038" y="2316"/>
                <a:ext cx="8" cy="151"/>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29" name="Rectangle 244"/>
              <p:cNvSpPr>
                <a:spLocks noChangeArrowheads="1"/>
              </p:cNvSpPr>
              <p:nvPr/>
            </p:nvSpPr>
            <p:spPr bwMode="auto">
              <a:xfrm>
                <a:off x="2046" y="2316"/>
                <a:ext cx="9" cy="151"/>
              </a:xfrm>
              <a:prstGeom prst="rect">
                <a:avLst/>
              </a:prstGeom>
              <a:solidFill>
                <a:srgbClr val="6767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30" name="Rectangle 245"/>
              <p:cNvSpPr>
                <a:spLocks noChangeArrowheads="1"/>
              </p:cNvSpPr>
              <p:nvPr/>
            </p:nvSpPr>
            <p:spPr bwMode="auto">
              <a:xfrm>
                <a:off x="2055" y="2316"/>
                <a:ext cx="8" cy="151"/>
              </a:xfrm>
              <a:prstGeom prst="rect">
                <a:avLst/>
              </a:prstGeom>
              <a:solidFill>
                <a:srgbClr val="6262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31" name="Rectangle 246"/>
              <p:cNvSpPr>
                <a:spLocks noChangeArrowheads="1"/>
              </p:cNvSpPr>
              <p:nvPr/>
            </p:nvSpPr>
            <p:spPr bwMode="auto">
              <a:xfrm>
                <a:off x="2063" y="2316"/>
                <a:ext cx="9" cy="151"/>
              </a:xfrm>
              <a:prstGeom prst="rect">
                <a:avLst/>
              </a:prstGeom>
              <a:solidFill>
                <a:srgbClr val="5E5E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32" name="Rectangle 247"/>
              <p:cNvSpPr>
                <a:spLocks noChangeArrowheads="1"/>
              </p:cNvSpPr>
              <p:nvPr/>
            </p:nvSpPr>
            <p:spPr bwMode="auto">
              <a:xfrm>
                <a:off x="2072" y="2316"/>
                <a:ext cx="7" cy="151"/>
              </a:xfrm>
              <a:prstGeom prst="rect">
                <a:avLst/>
              </a:prstGeom>
              <a:solidFill>
                <a:srgbClr val="5A5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33" name="Rectangle 248"/>
              <p:cNvSpPr>
                <a:spLocks noChangeArrowheads="1"/>
              </p:cNvSpPr>
              <p:nvPr/>
            </p:nvSpPr>
            <p:spPr bwMode="auto">
              <a:xfrm>
                <a:off x="2079" y="2316"/>
                <a:ext cx="9" cy="151"/>
              </a:xfrm>
              <a:prstGeom prst="rect">
                <a:avLst/>
              </a:prstGeom>
              <a:solidFill>
                <a:srgbClr val="5656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34" name="Rectangle 249"/>
              <p:cNvSpPr>
                <a:spLocks noChangeArrowheads="1"/>
              </p:cNvSpPr>
              <p:nvPr/>
            </p:nvSpPr>
            <p:spPr bwMode="auto">
              <a:xfrm>
                <a:off x="2088" y="2316"/>
                <a:ext cx="9" cy="151"/>
              </a:xfrm>
              <a:prstGeom prst="rect">
                <a:avLst/>
              </a:prstGeom>
              <a:solidFill>
                <a:srgbClr val="5252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35" name="Rectangle 250"/>
              <p:cNvSpPr>
                <a:spLocks noChangeArrowheads="1"/>
              </p:cNvSpPr>
              <p:nvPr/>
            </p:nvSpPr>
            <p:spPr bwMode="auto">
              <a:xfrm>
                <a:off x="2097" y="2316"/>
                <a:ext cx="8" cy="151"/>
              </a:xfrm>
              <a:prstGeom prst="rect">
                <a:avLst/>
              </a:prstGeom>
              <a:solidFill>
                <a:srgbClr val="4E4E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36" name="Rectangle 251"/>
              <p:cNvSpPr>
                <a:spLocks noChangeArrowheads="1"/>
              </p:cNvSpPr>
              <p:nvPr/>
            </p:nvSpPr>
            <p:spPr bwMode="auto">
              <a:xfrm>
                <a:off x="2105" y="2316"/>
                <a:ext cx="9" cy="151"/>
              </a:xfrm>
              <a:prstGeom prst="rect">
                <a:avLst/>
              </a:prstGeom>
              <a:solidFill>
                <a:srgbClr val="4A4A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37" name="Rectangle 252"/>
              <p:cNvSpPr>
                <a:spLocks noChangeArrowheads="1"/>
              </p:cNvSpPr>
              <p:nvPr/>
            </p:nvSpPr>
            <p:spPr bwMode="auto">
              <a:xfrm>
                <a:off x="2114" y="2316"/>
                <a:ext cx="8" cy="151"/>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38" name="Rectangle 253"/>
              <p:cNvSpPr>
                <a:spLocks noChangeArrowheads="1"/>
              </p:cNvSpPr>
              <p:nvPr/>
            </p:nvSpPr>
            <p:spPr bwMode="auto">
              <a:xfrm>
                <a:off x="2122" y="2316"/>
                <a:ext cx="8" cy="151"/>
              </a:xfrm>
              <a:prstGeom prst="rect">
                <a:avLst/>
              </a:prstGeom>
              <a:solidFill>
                <a:srgbClr val="4242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39" name="Rectangle 254"/>
              <p:cNvSpPr>
                <a:spLocks noChangeArrowheads="1"/>
              </p:cNvSpPr>
              <p:nvPr/>
            </p:nvSpPr>
            <p:spPr bwMode="auto">
              <a:xfrm>
                <a:off x="2130" y="2316"/>
                <a:ext cx="9" cy="151"/>
              </a:xfrm>
              <a:prstGeom prst="rect">
                <a:avLst/>
              </a:prstGeom>
              <a:solidFill>
                <a:srgbClr val="3E3E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40" name="Rectangle 255"/>
              <p:cNvSpPr>
                <a:spLocks noChangeArrowheads="1"/>
              </p:cNvSpPr>
              <p:nvPr/>
            </p:nvSpPr>
            <p:spPr bwMode="auto">
              <a:xfrm>
                <a:off x="2139" y="2316"/>
                <a:ext cx="8" cy="151"/>
              </a:xfrm>
              <a:prstGeom prst="rect">
                <a:avLst/>
              </a:prstGeom>
              <a:solidFill>
                <a:srgbClr val="3939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41" name="Rectangle 256"/>
              <p:cNvSpPr>
                <a:spLocks noChangeArrowheads="1"/>
              </p:cNvSpPr>
              <p:nvPr/>
            </p:nvSpPr>
            <p:spPr bwMode="auto">
              <a:xfrm>
                <a:off x="2147" y="2316"/>
                <a:ext cx="8" cy="151"/>
              </a:xfrm>
              <a:prstGeom prst="rect">
                <a:avLst/>
              </a:prstGeom>
              <a:solidFill>
                <a:srgbClr val="3535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42" name="Rectangle 257"/>
              <p:cNvSpPr>
                <a:spLocks noChangeArrowheads="1"/>
              </p:cNvSpPr>
              <p:nvPr/>
            </p:nvSpPr>
            <p:spPr bwMode="auto">
              <a:xfrm>
                <a:off x="2155" y="2316"/>
                <a:ext cx="9" cy="151"/>
              </a:xfrm>
              <a:prstGeom prst="rect">
                <a:avLst/>
              </a:prstGeom>
              <a:solidFill>
                <a:srgbClr val="3131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43" name="Rectangle 258"/>
              <p:cNvSpPr>
                <a:spLocks noChangeArrowheads="1"/>
              </p:cNvSpPr>
              <p:nvPr/>
            </p:nvSpPr>
            <p:spPr bwMode="auto">
              <a:xfrm>
                <a:off x="2164" y="2316"/>
                <a:ext cx="8" cy="151"/>
              </a:xfrm>
              <a:prstGeom prst="rect">
                <a:avLst/>
              </a:prstGeom>
              <a:solidFill>
                <a:srgbClr val="2D2D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44" name="Rectangle 259"/>
              <p:cNvSpPr>
                <a:spLocks noChangeArrowheads="1"/>
              </p:cNvSpPr>
              <p:nvPr/>
            </p:nvSpPr>
            <p:spPr bwMode="auto">
              <a:xfrm>
                <a:off x="2172" y="2316"/>
                <a:ext cx="9" cy="151"/>
              </a:xfrm>
              <a:prstGeom prst="rect">
                <a:avLst/>
              </a:prstGeom>
              <a:solidFill>
                <a:srgbClr val="2929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45" name="Rectangle 260"/>
              <p:cNvSpPr>
                <a:spLocks noChangeArrowheads="1"/>
              </p:cNvSpPr>
              <p:nvPr/>
            </p:nvSpPr>
            <p:spPr bwMode="auto">
              <a:xfrm>
                <a:off x="2181" y="2316"/>
                <a:ext cx="8" cy="151"/>
              </a:xfrm>
              <a:prstGeom prst="rect">
                <a:avLst/>
              </a:prstGeom>
              <a:solidFill>
                <a:srgbClr val="25252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46" name="Rectangle 261"/>
              <p:cNvSpPr>
                <a:spLocks noChangeArrowheads="1"/>
              </p:cNvSpPr>
              <p:nvPr/>
            </p:nvSpPr>
            <p:spPr bwMode="auto">
              <a:xfrm>
                <a:off x="2189" y="2316"/>
                <a:ext cx="8" cy="151"/>
              </a:xfrm>
              <a:prstGeom prst="rect">
                <a:avLst/>
              </a:prstGeom>
              <a:solidFill>
                <a:srgbClr val="2121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47" name="Rectangle 262"/>
              <p:cNvSpPr>
                <a:spLocks noChangeArrowheads="1"/>
              </p:cNvSpPr>
              <p:nvPr/>
            </p:nvSpPr>
            <p:spPr bwMode="auto">
              <a:xfrm>
                <a:off x="2197" y="2316"/>
                <a:ext cx="9" cy="151"/>
              </a:xfrm>
              <a:prstGeom prst="rect">
                <a:avLst/>
              </a:prstGeom>
              <a:solidFill>
                <a:srgbClr val="1D1D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48" name="Rectangle 263"/>
              <p:cNvSpPr>
                <a:spLocks noChangeArrowheads="1"/>
              </p:cNvSpPr>
              <p:nvPr/>
            </p:nvSpPr>
            <p:spPr bwMode="auto">
              <a:xfrm>
                <a:off x="2206" y="2316"/>
                <a:ext cx="8" cy="151"/>
              </a:xfrm>
              <a:prstGeom prst="rect">
                <a:avLst/>
              </a:prstGeom>
              <a:solidFill>
                <a:srgbClr val="1919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49" name="Rectangle 264"/>
              <p:cNvSpPr>
                <a:spLocks noChangeArrowheads="1"/>
              </p:cNvSpPr>
              <p:nvPr/>
            </p:nvSpPr>
            <p:spPr bwMode="auto">
              <a:xfrm>
                <a:off x="2214" y="2316"/>
                <a:ext cx="8" cy="151"/>
              </a:xfrm>
              <a:prstGeom prst="rect">
                <a:avLst/>
              </a:prstGeom>
              <a:solidFill>
                <a:srgbClr val="1515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50" name="Rectangle 265"/>
              <p:cNvSpPr>
                <a:spLocks noChangeArrowheads="1"/>
              </p:cNvSpPr>
              <p:nvPr/>
            </p:nvSpPr>
            <p:spPr bwMode="auto">
              <a:xfrm>
                <a:off x="2222" y="2316"/>
                <a:ext cx="9" cy="151"/>
              </a:xfrm>
              <a:prstGeom prst="rect">
                <a:avLst/>
              </a:prstGeom>
              <a:solidFill>
                <a:srgbClr val="10101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51" name="Rectangle 266"/>
              <p:cNvSpPr>
                <a:spLocks noChangeArrowheads="1"/>
              </p:cNvSpPr>
              <p:nvPr/>
            </p:nvSpPr>
            <p:spPr bwMode="auto">
              <a:xfrm>
                <a:off x="2231" y="2316"/>
                <a:ext cx="8" cy="151"/>
              </a:xfrm>
              <a:prstGeom prst="rect">
                <a:avLst/>
              </a:prstGeom>
              <a:solidFill>
                <a:srgbClr val="0C0C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52" name="Rectangle 267"/>
              <p:cNvSpPr>
                <a:spLocks noChangeArrowheads="1"/>
              </p:cNvSpPr>
              <p:nvPr/>
            </p:nvSpPr>
            <p:spPr bwMode="auto">
              <a:xfrm>
                <a:off x="2239" y="2316"/>
                <a:ext cx="9" cy="151"/>
              </a:xfrm>
              <a:prstGeom prst="rect">
                <a:avLst/>
              </a:prstGeom>
              <a:solidFill>
                <a:srgbClr val="08080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53" name="Rectangle 268"/>
              <p:cNvSpPr>
                <a:spLocks noChangeArrowheads="1"/>
              </p:cNvSpPr>
              <p:nvPr/>
            </p:nvSpPr>
            <p:spPr bwMode="auto">
              <a:xfrm>
                <a:off x="2248" y="2316"/>
                <a:ext cx="8" cy="151"/>
              </a:xfrm>
              <a:prstGeom prst="rect">
                <a:avLst/>
              </a:prstGeom>
              <a:solidFill>
                <a:srgbClr val="0404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54" name="Rectangle 269"/>
              <p:cNvSpPr>
                <a:spLocks noChangeArrowheads="1"/>
              </p:cNvSpPr>
              <p:nvPr/>
            </p:nvSpPr>
            <p:spPr bwMode="auto">
              <a:xfrm>
                <a:off x="2256" y="2316"/>
                <a:ext cx="8" cy="1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7355" name="Freeform 270"/>
              <p:cNvSpPr>
                <a:spLocks/>
              </p:cNvSpPr>
              <p:nvPr/>
            </p:nvSpPr>
            <p:spPr bwMode="auto">
              <a:xfrm>
                <a:off x="1928" y="2316"/>
                <a:ext cx="336" cy="151"/>
              </a:xfrm>
              <a:custGeom>
                <a:avLst/>
                <a:gdLst>
                  <a:gd name="T0" fmla="*/ 1 w 702"/>
                  <a:gd name="T1" fmla="*/ 0 h 316"/>
                  <a:gd name="T2" fmla="*/ 1 w 702"/>
                  <a:gd name="T3" fmla="*/ 0 h 316"/>
                  <a:gd name="T4" fmla="*/ 1 w 702"/>
                  <a:gd name="T5" fmla="*/ 0 h 316"/>
                  <a:gd name="T6" fmla="*/ 1 w 702"/>
                  <a:gd name="T7" fmla="*/ 0 h 316"/>
                  <a:gd name="T8" fmla="*/ 0 w 702"/>
                  <a:gd name="T9" fmla="*/ 0 h 316"/>
                  <a:gd name="T10" fmla="*/ 0 w 702"/>
                  <a:gd name="T11" fmla="*/ 0 h 316"/>
                  <a:gd name="T12" fmla="*/ 0 w 702"/>
                  <a:gd name="T13" fmla="*/ 0 h 316"/>
                  <a:gd name="T14" fmla="*/ 0 w 702"/>
                  <a:gd name="T15" fmla="*/ 0 h 316"/>
                  <a:gd name="T16" fmla="*/ 0 w 702"/>
                  <a:gd name="T17" fmla="*/ 0 h 316"/>
                  <a:gd name="T18" fmla="*/ 0 w 702"/>
                  <a:gd name="T19" fmla="*/ 0 h 316"/>
                  <a:gd name="T20" fmla="*/ 0 w 702"/>
                  <a:gd name="T21" fmla="*/ 0 h 316"/>
                  <a:gd name="T22" fmla="*/ 0 w 702"/>
                  <a:gd name="T23" fmla="*/ 0 h 316"/>
                  <a:gd name="T24" fmla="*/ 0 w 702"/>
                  <a:gd name="T25" fmla="*/ 0 h 316"/>
                  <a:gd name="T26" fmla="*/ 0 w 702"/>
                  <a:gd name="T27" fmla="*/ 0 h 316"/>
                  <a:gd name="T28" fmla="*/ 0 w 702"/>
                  <a:gd name="T29" fmla="*/ 0 h 316"/>
                  <a:gd name="T30" fmla="*/ 0 w 702"/>
                  <a:gd name="T31" fmla="*/ 0 h 316"/>
                  <a:gd name="T32" fmla="*/ 0 w 702"/>
                  <a:gd name="T33" fmla="*/ 0 h 316"/>
                  <a:gd name="T34" fmla="*/ 0 w 702"/>
                  <a:gd name="T35" fmla="*/ 0 h 316"/>
                  <a:gd name="T36" fmla="*/ 0 w 702"/>
                  <a:gd name="T37" fmla="*/ 0 h 316"/>
                  <a:gd name="T38" fmla="*/ 0 w 702"/>
                  <a:gd name="T39" fmla="*/ 0 h 316"/>
                  <a:gd name="T40" fmla="*/ 0 w 702"/>
                  <a:gd name="T41" fmla="*/ 0 h 316"/>
                  <a:gd name="T42" fmla="*/ 0 w 702"/>
                  <a:gd name="T43" fmla="*/ 0 h 316"/>
                  <a:gd name="T44" fmla="*/ 0 w 702"/>
                  <a:gd name="T45" fmla="*/ 0 h 316"/>
                  <a:gd name="T46" fmla="*/ 0 w 702"/>
                  <a:gd name="T47" fmla="*/ 0 h 316"/>
                  <a:gd name="T48" fmla="*/ 0 w 702"/>
                  <a:gd name="T49" fmla="*/ 0 h 316"/>
                  <a:gd name="T50" fmla="*/ 0 w 702"/>
                  <a:gd name="T51" fmla="*/ 0 h 316"/>
                  <a:gd name="T52" fmla="*/ 0 w 702"/>
                  <a:gd name="T53" fmla="*/ 0 h 316"/>
                  <a:gd name="T54" fmla="*/ 0 w 702"/>
                  <a:gd name="T55" fmla="*/ 0 h 316"/>
                  <a:gd name="T56" fmla="*/ 0 w 702"/>
                  <a:gd name="T57" fmla="*/ 0 h 316"/>
                  <a:gd name="T58" fmla="*/ 0 w 702"/>
                  <a:gd name="T59" fmla="*/ 0 h 316"/>
                  <a:gd name="T60" fmla="*/ 0 w 702"/>
                  <a:gd name="T61" fmla="*/ 0 h 316"/>
                  <a:gd name="T62" fmla="*/ 0 w 702"/>
                  <a:gd name="T63" fmla="*/ 0 h 316"/>
                  <a:gd name="T64" fmla="*/ 0 w 702"/>
                  <a:gd name="T65" fmla="*/ 0 h 316"/>
                  <a:gd name="T66" fmla="*/ 1 w 702"/>
                  <a:gd name="T67" fmla="*/ 0 h 316"/>
                  <a:gd name="T68" fmla="*/ 1 w 702"/>
                  <a:gd name="T69" fmla="*/ 0 h 316"/>
                  <a:gd name="T70" fmla="*/ 1 w 702"/>
                  <a:gd name="T71" fmla="*/ 0 h 316"/>
                  <a:gd name="T72" fmla="*/ 1 w 702"/>
                  <a:gd name="T73" fmla="*/ 0 h 316"/>
                  <a:gd name="T74" fmla="*/ 1 w 702"/>
                  <a:gd name="T75" fmla="*/ 0 h 3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2"/>
                  <a:gd name="T115" fmla="*/ 0 h 316"/>
                  <a:gd name="T116" fmla="*/ 702 w 702"/>
                  <a:gd name="T117" fmla="*/ 316 h 31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2" h="316">
                    <a:moveTo>
                      <a:pt x="702" y="0"/>
                    </a:moveTo>
                    <a:lnTo>
                      <a:pt x="700" y="4"/>
                    </a:lnTo>
                    <a:lnTo>
                      <a:pt x="696" y="9"/>
                    </a:lnTo>
                    <a:lnTo>
                      <a:pt x="689" y="15"/>
                    </a:lnTo>
                    <a:lnTo>
                      <a:pt x="681" y="18"/>
                    </a:lnTo>
                    <a:lnTo>
                      <a:pt x="669" y="22"/>
                    </a:lnTo>
                    <a:lnTo>
                      <a:pt x="655" y="26"/>
                    </a:lnTo>
                    <a:lnTo>
                      <a:pt x="638" y="31"/>
                    </a:lnTo>
                    <a:lnTo>
                      <a:pt x="620" y="35"/>
                    </a:lnTo>
                    <a:lnTo>
                      <a:pt x="598" y="35"/>
                    </a:lnTo>
                    <a:lnTo>
                      <a:pt x="577" y="42"/>
                    </a:lnTo>
                    <a:lnTo>
                      <a:pt x="552" y="44"/>
                    </a:lnTo>
                    <a:lnTo>
                      <a:pt x="526" y="45"/>
                    </a:lnTo>
                    <a:lnTo>
                      <a:pt x="499" y="47"/>
                    </a:lnTo>
                    <a:lnTo>
                      <a:pt x="471" y="50"/>
                    </a:lnTo>
                    <a:lnTo>
                      <a:pt x="441" y="51"/>
                    </a:lnTo>
                    <a:lnTo>
                      <a:pt x="410" y="53"/>
                    </a:lnTo>
                    <a:lnTo>
                      <a:pt x="381" y="53"/>
                    </a:lnTo>
                    <a:lnTo>
                      <a:pt x="351" y="53"/>
                    </a:lnTo>
                    <a:lnTo>
                      <a:pt x="319" y="53"/>
                    </a:lnTo>
                    <a:lnTo>
                      <a:pt x="289" y="53"/>
                    </a:lnTo>
                    <a:lnTo>
                      <a:pt x="259" y="51"/>
                    </a:lnTo>
                    <a:lnTo>
                      <a:pt x="231" y="50"/>
                    </a:lnTo>
                    <a:lnTo>
                      <a:pt x="201" y="47"/>
                    </a:lnTo>
                    <a:lnTo>
                      <a:pt x="176" y="45"/>
                    </a:lnTo>
                    <a:lnTo>
                      <a:pt x="150" y="44"/>
                    </a:lnTo>
                    <a:lnTo>
                      <a:pt x="125" y="42"/>
                    </a:lnTo>
                    <a:lnTo>
                      <a:pt x="102" y="35"/>
                    </a:lnTo>
                    <a:lnTo>
                      <a:pt x="81" y="35"/>
                    </a:lnTo>
                    <a:lnTo>
                      <a:pt x="62" y="31"/>
                    </a:lnTo>
                    <a:lnTo>
                      <a:pt x="47" y="26"/>
                    </a:lnTo>
                    <a:lnTo>
                      <a:pt x="31" y="22"/>
                    </a:lnTo>
                    <a:lnTo>
                      <a:pt x="20" y="18"/>
                    </a:lnTo>
                    <a:lnTo>
                      <a:pt x="10" y="15"/>
                    </a:lnTo>
                    <a:lnTo>
                      <a:pt x="5" y="9"/>
                    </a:lnTo>
                    <a:lnTo>
                      <a:pt x="2" y="4"/>
                    </a:lnTo>
                    <a:lnTo>
                      <a:pt x="0" y="1"/>
                    </a:lnTo>
                    <a:lnTo>
                      <a:pt x="0" y="260"/>
                    </a:lnTo>
                    <a:lnTo>
                      <a:pt x="2" y="264"/>
                    </a:lnTo>
                    <a:lnTo>
                      <a:pt x="3" y="270"/>
                    </a:lnTo>
                    <a:lnTo>
                      <a:pt x="6" y="274"/>
                    </a:lnTo>
                    <a:lnTo>
                      <a:pt x="13" y="278"/>
                    </a:lnTo>
                    <a:lnTo>
                      <a:pt x="22" y="282"/>
                    </a:lnTo>
                    <a:lnTo>
                      <a:pt x="35" y="287"/>
                    </a:lnTo>
                    <a:lnTo>
                      <a:pt x="47" y="291"/>
                    </a:lnTo>
                    <a:lnTo>
                      <a:pt x="63" y="293"/>
                    </a:lnTo>
                    <a:lnTo>
                      <a:pt x="83" y="296"/>
                    </a:lnTo>
                    <a:lnTo>
                      <a:pt x="103" y="299"/>
                    </a:lnTo>
                    <a:lnTo>
                      <a:pt x="127" y="303"/>
                    </a:lnTo>
                    <a:lnTo>
                      <a:pt x="152" y="307"/>
                    </a:lnTo>
                    <a:lnTo>
                      <a:pt x="177" y="308"/>
                    </a:lnTo>
                    <a:lnTo>
                      <a:pt x="204" y="309"/>
                    </a:lnTo>
                    <a:lnTo>
                      <a:pt x="232" y="311"/>
                    </a:lnTo>
                    <a:lnTo>
                      <a:pt x="260" y="314"/>
                    </a:lnTo>
                    <a:lnTo>
                      <a:pt x="291" y="315"/>
                    </a:lnTo>
                    <a:lnTo>
                      <a:pt x="320" y="316"/>
                    </a:lnTo>
                    <a:lnTo>
                      <a:pt x="352" y="316"/>
                    </a:lnTo>
                    <a:lnTo>
                      <a:pt x="383" y="316"/>
                    </a:lnTo>
                    <a:lnTo>
                      <a:pt x="411" y="315"/>
                    </a:lnTo>
                    <a:lnTo>
                      <a:pt x="443" y="314"/>
                    </a:lnTo>
                    <a:lnTo>
                      <a:pt x="472" y="311"/>
                    </a:lnTo>
                    <a:lnTo>
                      <a:pt x="501" y="309"/>
                    </a:lnTo>
                    <a:lnTo>
                      <a:pt x="527" y="308"/>
                    </a:lnTo>
                    <a:lnTo>
                      <a:pt x="553" y="307"/>
                    </a:lnTo>
                    <a:lnTo>
                      <a:pt x="578" y="303"/>
                    </a:lnTo>
                    <a:lnTo>
                      <a:pt x="600" y="299"/>
                    </a:lnTo>
                    <a:lnTo>
                      <a:pt x="621" y="296"/>
                    </a:lnTo>
                    <a:lnTo>
                      <a:pt x="640" y="293"/>
                    </a:lnTo>
                    <a:lnTo>
                      <a:pt x="656" y="291"/>
                    </a:lnTo>
                    <a:lnTo>
                      <a:pt x="670" y="287"/>
                    </a:lnTo>
                    <a:lnTo>
                      <a:pt x="682" y="282"/>
                    </a:lnTo>
                    <a:lnTo>
                      <a:pt x="691" y="278"/>
                    </a:lnTo>
                    <a:lnTo>
                      <a:pt x="698" y="274"/>
                    </a:lnTo>
                    <a:lnTo>
                      <a:pt x="701" y="270"/>
                    </a:lnTo>
                    <a:lnTo>
                      <a:pt x="702" y="261"/>
                    </a:lnTo>
                    <a:lnTo>
                      <a:pt x="702" y="255"/>
                    </a:lnTo>
                    <a:lnTo>
                      <a:pt x="702"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2800" b="1">
                  <a:solidFill>
                    <a:srgbClr val="0079C1"/>
                  </a:solidFill>
                </a:endParaRPr>
              </a:p>
            </p:txBody>
          </p:sp>
          <p:sp>
            <p:nvSpPr>
              <p:cNvPr id="117356" name="Freeform 271"/>
              <p:cNvSpPr>
                <a:spLocks/>
              </p:cNvSpPr>
              <p:nvPr/>
            </p:nvSpPr>
            <p:spPr bwMode="auto">
              <a:xfrm>
                <a:off x="1928" y="2316"/>
                <a:ext cx="336" cy="151"/>
              </a:xfrm>
              <a:custGeom>
                <a:avLst/>
                <a:gdLst>
                  <a:gd name="T0" fmla="*/ 1 w 702"/>
                  <a:gd name="T1" fmla="*/ 0 h 316"/>
                  <a:gd name="T2" fmla="*/ 1 w 702"/>
                  <a:gd name="T3" fmla="*/ 0 h 316"/>
                  <a:gd name="T4" fmla="*/ 1 w 702"/>
                  <a:gd name="T5" fmla="*/ 0 h 316"/>
                  <a:gd name="T6" fmla="*/ 1 w 702"/>
                  <a:gd name="T7" fmla="*/ 0 h 316"/>
                  <a:gd name="T8" fmla="*/ 0 w 702"/>
                  <a:gd name="T9" fmla="*/ 0 h 316"/>
                  <a:gd name="T10" fmla="*/ 0 w 702"/>
                  <a:gd name="T11" fmla="*/ 0 h 316"/>
                  <a:gd name="T12" fmla="*/ 0 w 702"/>
                  <a:gd name="T13" fmla="*/ 0 h 316"/>
                  <a:gd name="T14" fmla="*/ 0 w 702"/>
                  <a:gd name="T15" fmla="*/ 0 h 316"/>
                  <a:gd name="T16" fmla="*/ 0 w 702"/>
                  <a:gd name="T17" fmla="*/ 0 h 316"/>
                  <a:gd name="T18" fmla="*/ 0 w 702"/>
                  <a:gd name="T19" fmla="*/ 0 h 316"/>
                  <a:gd name="T20" fmla="*/ 0 w 702"/>
                  <a:gd name="T21" fmla="*/ 0 h 316"/>
                  <a:gd name="T22" fmla="*/ 0 w 702"/>
                  <a:gd name="T23" fmla="*/ 0 h 316"/>
                  <a:gd name="T24" fmla="*/ 0 w 702"/>
                  <a:gd name="T25" fmla="*/ 0 h 316"/>
                  <a:gd name="T26" fmla="*/ 0 w 702"/>
                  <a:gd name="T27" fmla="*/ 0 h 316"/>
                  <a:gd name="T28" fmla="*/ 0 w 702"/>
                  <a:gd name="T29" fmla="*/ 0 h 316"/>
                  <a:gd name="T30" fmla="*/ 0 w 702"/>
                  <a:gd name="T31" fmla="*/ 0 h 316"/>
                  <a:gd name="T32" fmla="*/ 0 w 702"/>
                  <a:gd name="T33" fmla="*/ 0 h 316"/>
                  <a:gd name="T34" fmla="*/ 0 w 702"/>
                  <a:gd name="T35" fmla="*/ 0 h 316"/>
                  <a:gd name="T36" fmla="*/ 0 w 702"/>
                  <a:gd name="T37" fmla="*/ 0 h 316"/>
                  <a:gd name="T38" fmla="*/ 0 w 702"/>
                  <a:gd name="T39" fmla="*/ 0 h 316"/>
                  <a:gd name="T40" fmla="*/ 0 w 702"/>
                  <a:gd name="T41" fmla="*/ 0 h 316"/>
                  <a:gd name="T42" fmla="*/ 0 w 702"/>
                  <a:gd name="T43" fmla="*/ 0 h 316"/>
                  <a:gd name="T44" fmla="*/ 0 w 702"/>
                  <a:gd name="T45" fmla="*/ 0 h 316"/>
                  <a:gd name="T46" fmla="*/ 0 w 702"/>
                  <a:gd name="T47" fmla="*/ 0 h 316"/>
                  <a:gd name="T48" fmla="*/ 0 w 702"/>
                  <a:gd name="T49" fmla="*/ 0 h 316"/>
                  <a:gd name="T50" fmla="*/ 0 w 702"/>
                  <a:gd name="T51" fmla="*/ 0 h 316"/>
                  <a:gd name="T52" fmla="*/ 0 w 702"/>
                  <a:gd name="T53" fmla="*/ 0 h 316"/>
                  <a:gd name="T54" fmla="*/ 0 w 702"/>
                  <a:gd name="T55" fmla="*/ 0 h 316"/>
                  <a:gd name="T56" fmla="*/ 0 w 702"/>
                  <a:gd name="T57" fmla="*/ 0 h 316"/>
                  <a:gd name="T58" fmla="*/ 0 w 702"/>
                  <a:gd name="T59" fmla="*/ 0 h 316"/>
                  <a:gd name="T60" fmla="*/ 0 w 702"/>
                  <a:gd name="T61" fmla="*/ 0 h 316"/>
                  <a:gd name="T62" fmla="*/ 0 w 702"/>
                  <a:gd name="T63" fmla="*/ 0 h 316"/>
                  <a:gd name="T64" fmla="*/ 0 w 702"/>
                  <a:gd name="T65" fmla="*/ 0 h 316"/>
                  <a:gd name="T66" fmla="*/ 1 w 702"/>
                  <a:gd name="T67" fmla="*/ 0 h 316"/>
                  <a:gd name="T68" fmla="*/ 1 w 702"/>
                  <a:gd name="T69" fmla="*/ 0 h 316"/>
                  <a:gd name="T70" fmla="*/ 1 w 702"/>
                  <a:gd name="T71" fmla="*/ 0 h 316"/>
                  <a:gd name="T72" fmla="*/ 1 w 702"/>
                  <a:gd name="T73" fmla="*/ 0 h 316"/>
                  <a:gd name="T74" fmla="*/ 1 w 702"/>
                  <a:gd name="T75" fmla="*/ 0 h 3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2"/>
                  <a:gd name="T115" fmla="*/ 0 h 316"/>
                  <a:gd name="T116" fmla="*/ 702 w 702"/>
                  <a:gd name="T117" fmla="*/ 316 h 31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2" h="316">
                    <a:moveTo>
                      <a:pt x="702" y="0"/>
                    </a:moveTo>
                    <a:lnTo>
                      <a:pt x="700" y="4"/>
                    </a:lnTo>
                    <a:lnTo>
                      <a:pt x="696" y="9"/>
                    </a:lnTo>
                    <a:lnTo>
                      <a:pt x="689" y="15"/>
                    </a:lnTo>
                    <a:lnTo>
                      <a:pt x="681" y="18"/>
                    </a:lnTo>
                    <a:lnTo>
                      <a:pt x="669" y="22"/>
                    </a:lnTo>
                    <a:lnTo>
                      <a:pt x="655" y="26"/>
                    </a:lnTo>
                    <a:lnTo>
                      <a:pt x="638" y="31"/>
                    </a:lnTo>
                    <a:lnTo>
                      <a:pt x="620" y="35"/>
                    </a:lnTo>
                    <a:lnTo>
                      <a:pt x="598" y="35"/>
                    </a:lnTo>
                    <a:lnTo>
                      <a:pt x="577" y="42"/>
                    </a:lnTo>
                    <a:lnTo>
                      <a:pt x="552" y="44"/>
                    </a:lnTo>
                    <a:lnTo>
                      <a:pt x="526" y="45"/>
                    </a:lnTo>
                    <a:lnTo>
                      <a:pt x="499" y="47"/>
                    </a:lnTo>
                    <a:lnTo>
                      <a:pt x="471" y="50"/>
                    </a:lnTo>
                    <a:lnTo>
                      <a:pt x="441" y="51"/>
                    </a:lnTo>
                    <a:lnTo>
                      <a:pt x="410" y="53"/>
                    </a:lnTo>
                    <a:lnTo>
                      <a:pt x="381" y="53"/>
                    </a:lnTo>
                    <a:lnTo>
                      <a:pt x="351" y="53"/>
                    </a:lnTo>
                    <a:lnTo>
                      <a:pt x="319" y="53"/>
                    </a:lnTo>
                    <a:lnTo>
                      <a:pt x="289" y="53"/>
                    </a:lnTo>
                    <a:lnTo>
                      <a:pt x="259" y="51"/>
                    </a:lnTo>
                    <a:lnTo>
                      <a:pt x="231" y="50"/>
                    </a:lnTo>
                    <a:lnTo>
                      <a:pt x="201" y="47"/>
                    </a:lnTo>
                    <a:lnTo>
                      <a:pt x="176" y="45"/>
                    </a:lnTo>
                    <a:lnTo>
                      <a:pt x="150" y="44"/>
                    </a:lnTo>
                    <a:lnTo>
                      <a:pt x="125" y="42"/>
                    </a:lnTo>
                    <a:lnTo>
                      <a:pt x="102" y="35"/>
                    </a:lnTo>
                    <a:lnTo>
                      <a:pt x="81" y="35"/>
                    </a:lnTo>
                    <a:lnTo>
                      <a:pt x="62" y="31"/>
                    </a:lnTo>
                    <a:lnTo>
                      <a:pt x="47" y="26"/>
                    </a:lnTo>
                    <a:lnTo>
                      <a:pt x="31" y="22"/>
                    </a:lnTo>
                    <a:lnTo>
                      <a:pt x="20" y="18"/>
                    </a:lnTo>
                    <a:lnTo>
                      <a:pt x="10" y="15"/>
                    </a:lnTo>
                    <a:lnTo>
                      <a:pt x="5" y="9"/>
                    </a:lnTo>
                    <a:lnTo>
                      <a:pt x="2" y="4"/>
                    </a:lnTo>
                    <a:lnTo>
                      <a:pt x="0" y="1"/>
                    </a:lnTo>
                    <a:lnTo>
                      <a:pt x="0" y="260"/>
                    </a:lnTo>
                    <a:lnTo>
                      <a:pt x="2" y="264"/>
                    </a:lnTo>
                    <a:lnTo>
                      <a:pt x="3" y="270"/>
                    </a:lnTo>
                    <a:lnTo>
                      <a:pt x="6" y="274"/>
                    </a:lnTo>
                    <a:lnTo>
                      <a:pt x="13" y="278"/>
                    </a:lnTo>
                    <a:lnTo>
                      <a:pt x="22" y="282"/>
                    </a:lnTo>
                    <a:lnTo>
                      <a:pt x="35" y="287"/>
                    </a:lnTo>
                    <a:lnTo>
                      <a:pt x="47" y="291"/>
                    </a:lnTo>
                    <a:lnTo>
                      <a:pt x="63" y="293"/>
                    </a:lnTo>
                    <a:lnTo>
                      <a:pt x="83" y="296"/>
                    </a:lnTo>
                    <a:lnTo>
                      <a:pt x="103" y="299"/>
                    </a:lnTo>
                    <a:lnTo>
                      <a:pt x="127" y="303"/>
                    </a:lnTo>
                    <a:lnTo>
                      <a:pt x="152" y="307"/>
                    </a:lnTo>
                    <a:lnTo>
                      <a:pt x="177" y="308"/>
                    </a:lnTo>
                    <a:lnTo>
                      <a:pt x="204" y="309"/>
                    </a:lnTo>
                    <a:lnTo>
                      <a:pt x="232" y="311"/>
                    </a:lnTo>
                    <a:lnTo>
                      <a:pt x="260" y="314"/>
                    </a:lnTo>
                    <a:lnTo>
                      <a:pt x="291" y="315"/>
                    </a:lnTo>
                    <a:lnTo>
                      <a:pt x="320" y="316"/>
                    </a:lnTo>
                    <a:lnTo>
                      <a:pt x="352" y="316"/>
                    </a:lnTo>
                    <a:lnTo>
                      <a:pt x="383" y="316"/>
                    </a:lnTo>
                    <a:lnTo>
                      <a:pt x="411" y="315"/>
                    </a:lnTo>
                    <a:lnTo>
                      <a:pt x="443" y="314"/>
                    </a:lnTo>
                    <a:lnTo>
                      <a:pt x="472" y="311"/>
                    </a:lnTo>
                    <a:lnTo>
                      <a:pt x="501" y="309"/>
                    </a:lnTo>
                    <a:lnTo>
                      <a:pt x="527" y="308"/>
                    </a:lnTo>
                    <a:lnTo>
                      <a:pt x="553" y="307"/>
                    </a:lnTo>
                    <a:lnTo>
                      <a:pt x="578" y="303"/>
                    </a:lnTo>
                    <a:lnTo>
                      <a:pt x="600" y="299"/>
                    </a:lnTo>
                    <a:lnTo>
                      <a:pt x="621" y="296"/>
                    </a:lnTo>
                    <a:lnTo>
                      <a:pt x="640" y="293"/>
                    </a:lnTo>
                    <a:lnTo>
                      <a:pt x="656" y="291"/>
                    </a:lnTo>
                    <a:lnTo>
                      <a:pt x="670" y="287"/>
                    </a:lnTo>
                    <a:lnTo>
                      <a:pt x="682" y="282"/>
                    </a:lnTo>
                    <a:lnTo>
                      <a:pt x="691" y="278"/>
                    </a:lnTo>
                    <a:lnTo>
                      <a:pt x="698" y="274"/>
                    </a:lnTo>
                    <a:lnTo>
                      <a:pt x="701" y="270"/>
                    </a:lnTo>
                    <a:lnTo>
                      <a:pt x="702" y="261"/>
                    </a:lnTo>
                    <a:lnTo>
                      <a:pt x="702" y="255"/>
                    </a:lnTo>
                    <a:lnTo>
                      <a:pt x="702"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800" b="1">
                  <a:solidFill>
                    <a:srgbClr val="0079C1"/>
                  </a:solidFill>
                </a:endParaRPr>
              </a:p>
            </p:txBody>
          </p:sp>
          <p:sp>
            <p:nvSpPr>
              <p:cNvPr id="117357" name="Line 272"/>
              <p:cNvSpPr>
                <a:spLocks noChangeShapeType="1"/>
              </p:cNvSpPr>
              <p:nvPr/>
            </p:nvSpPr>
            <p:spPr bwMode="auto">
              <a:xfrm>
                <a:off x="2264" y="2316"/>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7358" name="Freeform 273"/>
              <p:cNvSpPr>
                <a:spLocks/>
              </p:cNvSpPr>
              <p:nvPr/>
            </p:nvSpPr>
            <p:spPr bwMode="auto">
              <a:xfrm>
                <a:off x="1930" y="2333"/>
                <a:ext cx="336" cy="22"/>
              </a:xfrm>
              <a:custGeom>
                <a:avLst/>
                <a:gdLst>
                  <a:gd name="T0" fmla="*/ 0 w 702"/>
                  <a:gd name="T1" fmla="*/ 0 h 46"/>
                  <a:gd name="T2" fmla="*/ 0 w 702"/>
                  <a:gd name="T3" fmla="*/ 0 h 46"/>
                  <a:gd name="T4" fmla="*/ 0 w 702"/>
                  <a:gd name="T5" fmla="*/ 0 h 46"/>
                  <a:gd name="T6" fmla="*/ 0 w 702"/>
                  <a:gd name="T7" fmla="*/ 0 h 46"/>
                  <a:gd name="T8" fmla="*/ 1 w 702"/>
                  <a:gd name="T9" fmla="*/ 0 h 46"/>
                  <a:gd name="T10" fmla="*/ 0 60000 65536"/>
                  <a:gd name="T11" fmla="*/ 0 60000 65536"/>
                  <a:gd name="T12" fmla="*/ 0 60000 65536"/>
                  <a:gd name="T13" fmla="*/ 0 60000 65536"/>
                  <a:gd name="T14" fmla="*/ 0 60000 65536"/>
                  <a:gd name="T15" fmla="*/ 0 w 702"/>
                  <a:gd name="T16" fmla="*/ 0 h 46"/>
                  <a:gd name="T17" fmla="*/ 702 w 702"/>
                  <a:gd name="T18" fmla="*/ 46 h 46"/>
                </a:gdLst>
                <a:ahLst/>
                <a:cxnLst>
                  <a:cxn ang="T10">
                    <a:pos x="T0" y="T1"/>
                  </a:cxn>
                  <a:cxn ang="T11">
                    <a:pos x="T2" y="T3"/>
                  </a:cxn>
                  <a:cxn ang="T12">
                    <a:pos x="T4" y="T5"/>
                  </a:cxn>
                  <a:cxn ang="T13">
                    <a:pos x="T6" y="T7"/>
                  </a:cxn>
                  <a:cxn ang="T14">
                    <a:pos x="T8" y="T9"/>
                  </a:cxn>
                </a:cxnLst>
                <a:rect l="T15" t="T16" r="T17" b="T18"/>
                <a:pathLst>
                  <a:path w="702" h="46">
                    <a:moveTo>
                      <a:pt x="0" y="0"/>
                    </a:moveTo>
                    <a:lnTo>
                      <a:pt x="171" y="33"/>
                    </a:lnTo>
                    <a:lnTo>
                      <a:pt x="351" y="46"/>
                    </a:lnTo>
                    <a:lnTo>
                      <a:pt x="528" y="34"/>
                    </a:lnTo>
                    <a:lnTo>
                      <a:pt x="702"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800" b="1">
                  <a:solidFill>
                    <a:srgbClr val="0079C1"/>
                  </a:solidFill>
                </a:endParaRPr>
              </a:p>
            </p:txBody>
          </p:sp>
          <p:sp>
            <p:nvSpPr>
              <p:cNvPr id="117359" name="Freeform 274"/>
              <p:cNvSpPr>
                <a:spLocks/>
              </p:cNvSpPr>
              <p:nvPr/>
            </p:nvSpPr>
            <p:spPr bwMode="auto">
              <a:xfrm>
                <a:off x="1931" y="2394"/>
                <a:ext cx="334" cy="19"/>
              </a:xfrm>
              <a:custGeom>
                <a:avLst/>
                <a:gdLst>
                  <a:gd name="T0" fmla="*/ 0 w 698"/>
                  <a:gd name="T1" fmla="*/ 0 h 38"/>
                  <a:gd name="T2" fmla="*/ 0 w 698"/>
                  <a:gd name="T3" fmla="*/ 1 h 38"/>
                  <a:gd name="T4" fmla="*/ 0 w 698"/>
                  <a:gd name="T5" fmla="*/ 1 h 38"/>
                  <a:gd name="T6" fmla="*/ 0 w 698"/>
                  <a:gd name="T7" fmla="*/ 1 h 38"/>
                  <a:gd name="T8" fmla="*/ 1 w 698"/>
                  <a:gd name="T9" fmla="*/ 0 h 38"/>
                  <a:gd name="T10" fmla="*/ 0 60000 65536"/>
                  <a:gd name="T11" fmla="*/ 0 60000 65536"/>
                  <a:gd name="T12" fmla="*/ 0 60000 65536"/>
                  <a:gd name="T13" fmla="*/ 0 60000 65536"/>
                  <a:gd name="T14" fmla="*/ 0 60000 65536"/>
                  <a:gd name="T15" fmla="*/ 0 w 698"/>
                  <a:gd name="T16" fmla="*/ 0 h 38"/>
                  <a:gd name="T17" fmla="*/ 698 w 698"/>
                  <a:gd name="T18" fmla="*/ 38 h 38"/>
                </a:gdLst>
                <a:ahLst/>
                <a:cxnLst>
                  <a:cxn ang="T10">
                    <a:pos x="T0" y="T1"/>
                  </a:cxn>
                  <a:cxn ang="T11">
                    <a:pos x="T2" y="T3"/>
                  </a:cxn>
                  <a:cxn ang="T12">
                    <a:pos x="T4" y="T5"/>
                  </a:cxn>
                  <a:cxn ang="T13">
                    <a:pos x="T6" y="T7"/>
                  </a:cxn>
                  <a:cxn ang="T14">
                    <a:pos x="T8" y="T9"/>
                  </a:cxn>
                </a:cxnLst>
                <a:rect l="T15" t="T16" r="T17" b="T18"/>
                <a:pathLst>
                  <a:path w="698" h="38">
                    <a:moveTo>
                      <a:pt x="0" y="0"/>
                    </a:moveTo>
                    <a:lnTo>
                      <a:pt x="171" y="28"/>
                    </a:lnTo>
                    <a:lnTo>
                      <a:pt x="348" y="38"/>
                    </a:lnTo>
                    <a:lnTo>
                      <a:pt x="525" y="29"/>
                    </a:lnTo>
                    <a:lnTo>
                      <a:pt x="698"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800" b="1">
                  <a:solidFill>
                    <a:srgbClr val="0079C1"/>
                  </a:solidFill>
                </a:endParaRPr>
              </a:p>
            </p:txBody>
          </p:sp>
          <p:sp>
            <p:nvSpPr>
              <p:cNvPr id="117360" name="Freeform 275"/>
              <p:cNvSpPr>
                <a:spLocks/>
              </p:cNvSpPr>
              <p:nvPr/>
            </p:nvSpPr>
            <p:spPr bwMode="auto">
              <a:xfrm>
                <a:off x="2006" y="2297"/>
                <a:ext cx="86" cy="189"/>
              </a:xfrm>
              <a:custGeom>
                <a:avLst/>
                <a:gdLst>
                  <a:gd name="T0" fmla="*/ 0 w 178"/>
                  <a:gd name="T1" fmla="*/ 0 h 394"/>
                  <a:gd name="T2" fmla="*/ 0 w 178"/>
                  <a:gd name="T3" fmla="*/ 0 h 394"/>
                  <a:gd name="T4" fmla="*/ 0 w 178"/>
                  <a:gd name="T5" fmla="*/ 0 h 394"/>
                  <a:gd name="T6" fmla="*/ 0 w 178"/>
                  <a:gd name="T7" fmla="*/ 0 h 394"/>
                  <a:gd name="T8" fmla="*/ 0 w 178"/>
                  <a:gd name="T9" fmla="*/ 0 h 394"/>
                  <a:gd name="T10" fmla="*/ 0 w 178"/>
                  <a:gd name="T11" fmla="*/ 0 h 394"/>
                  <a:gd name="T12" fmla="*/ 0 w 178"/>
                  <a:gd name="T13" fmla="*/ 0 h 394"/>
                  <a:gd name="T14" fmla="*/ 0 w 178"/>
                  <a:gd name="T15" fmla="*/ 0 h 394"/>
                  <a:gd name="T16" fmla="*/ 0 w 178"/>
                  <a:gd name="T17" fmla="*/ 0 h 394"/>
                  <a:gd name="T18" fmla="*/ 0 w 178"/>
                  <a:gd name="T19" fmla="*/ 0 h 394"/>
                  <a:gd name="T20" fmla="*/ 0 w 178"/>
                  <a:gd name="T21" fmla="*/ 0 h 394"/>
                  <a:gd name="T22" fmla="*/ 0 w 178"/>
                  <a:gd name="T23" fmla="*/ 0 h 394"/>
                  <a:gd name="T24" fmla="*/ 0 w 178"/>
                  <a:gd name="T25" fmla="*/ 0 h 3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8"/>
                  <a:gd name="T40" fmla="*/ 0 h 394"/>
                  <a:gd name="T41" fmla="*/ 178 w 178"/>
                  <a:gd name="T42" fmla="*/ 394 h 3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8" h="394">
                    <a:moveTo>
                      <a:pt x="0" y="394"/>
                    </a:moveTo>
                    <a:lnTo>
                      <a:pt x="50" y="342"/>
                    </a:lnTo>
                    <a:lnTo>
                      <a:pt x="50" y="75"/>
                    </a:lnTo>
                    <a:lnTo>
                      <a:pt x="61" y="67"/>
                    </a:lnTo>
                    <a:lnTo>
                      <a:pt x="74" y="55"/>
                    </a:lnTo>
                    <a:lnTo>
                      <a:pt x="80" y="47"/>
                    </a:lnTo>
                    <a:lnTo>
                      <a:pt x="94" y="38"/>
                    </a:lnTo>
                    <a:lnTo>
                      <a:pt x="108" y="25"/>
                    </a:lnTo>
                    <a:lnTo>
                      <a:pt x="127" y="15"/>
                    </a:lnTo>
                    <a:lnTo>
                      <a:pt x="144" y="6"/>
                    </a:lnTo>
                    <a:lnTo>
                      <a:pt x="162" y="2"/>
                    </a:lnTo>
                    <a:lnTo>
                      <a:pt x="176" y="0"/>
                    </a:lnTo>
                    <a:lnTo>
                      <a:pt x="178" y="0"/>
                    </a:lnTo>
                  </a:path>
                </a:pathLst>
              </a:custGeom>
              <a:noFill/>
              <a:ln w="17463">
                <a:solidFill>
                  <a:srgbClr val="D2D2D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800" b="1">
                  <a:solidFill>
                    <a:srgbClr val="0079C1"/>
                  </a:solidFill>
                </a:endParaRPr>
              </a:p>
            </p:txBody>
          </p:sp>
          <p:sp>
            <p:nvSpPr>
              <p:cNvPr id="117361" name="Freeform 276"/>
              <p:cNvSpPr>
                <a:spLocks/>
              </p:cNvSpPr>
              <p:nvPr/>
            </p:nvSpPr>
            <p:spPr bwMode="auto">
              <a:xfrm>
                <a:off x="2019" y="2301"/>
                <a:ext cx="85" cy="188"/>
              </a:xfrm>
              <a:custGeom>
                <a:avLst/>
                <a:gdLst>
                  <a:gd name="T0" fmla="*/ 0 w 177"/>
                  <a:gd name="T1" fmla="*/ 0 h 395"/>
                  <a:gd name="T2" fmla="*/ 0 w 177"/>
                  <a:gd name="T3" fmla="*/ 0 h 395"/>
                  <a:gd name="T4" fmla="*/ 0 w 177"/>
                  <a:gd name="T5" fmla="*/ 0 h 395"/>
                  <a:gd name="T6" fmla="*/ 0 w 177"/>
                  <a:gd name="T7" fmla="*/ 0 h 395"/>
                  <a:gd name="T8" fmla="*/ 0 w 177"/>
                  <a:gd name="T9" fmla="*/ 0 h 395"/>
                  <a:gd name="T10" fmla="*/ 0 w 177"/>
                  <a:gd name="T11" fmla="*/ 0 h 395"/>
                  <a:gd name="T12" fmla="*/ 0 w 177"/>
                  <a:gd name="T13" fmla="*/ 0 h 395"/>
                  <a:gd name="T14" fmla="*/ 0 w 177"/>
                  <a:gd name="T15" fmla="*/ 0 h 395"/>
                  <a:gd name="T16" fmla="*/ 0 w 177"/>
                  <a:gd name="T17" fmla="*/ 0 h 395"/>
                  <a:gd name="T18" fmla="*/ 0 w 177"/>
                  <a:gd name="T19" fmla="*/ 0 h 395"/>
                  <a:gd name="T20" fmla="*/ 0 w 177"/>
                  <a:gd name="T21" fmla="*/ 0 h 395"/>
                  <a:gd name="T22" fmla="*/ 0 w 177"/>
                  <a:gd name="T23" fmla="*/ 0 h 395"/>
                  <a:gd name="T24" fmla="*/ 0 w 177"/>
                  <a:gd name="T25" fmla="*/ 0 h 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395"/>
                  <a:gd name="T41" fmla="*/ 177 w 177"/>
                  <a:gd name="T42" fmla="*/ 395 h 3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395">
                    <a:moveTo>
                      <a:pt x="0" y="395"/>
                    </a:moveTo>
                    <a:lnTo>
                      <a:pt x="49" y="341"/>
                    </a:lnTo>
                    <a:lnTo>
                      <a:pt x="49" y="76"/>
                    </a:lnTo>
                    <a:lnTo>
                      <a:pt x="57" y="69"/>
                    </a:lnTo>
                    <a:lnTo>
                      <a:pt x="71" y="53"/>
                    </a:lnTo>
                    <a:lnTo>
                      <a:pt x="76" y="49"/>
                    </a:lnTo>
                    <a:lnTo>
                      <a:pt x="92" y="35"/>
                    </a:lnTo>
                    <a:lnTo>
                      <a:pt x="106" y="26"/>
                    </a:lnTo>
                    <a:lnTo>
                      <a:pt x="125" y="14"/>
                    </a:lnTo>
                    <a:lnTo>
                      <a:pt x="142" y="6"/>
                    </a:lnTo>
                    <a:lnTo>
                      <a:pt x="159" y="2"/>
                    </a:lnTo>
                    <a:lnTo>
                      <a:pt x="175" y="0"/>
                    </a:lnTo>
                    <a:lnTo>
                      <a:pt x="177" y="0"/>
                    </a:lnTo>
                  </a:path>
                </a:pathLst>
              </a:custGeom>
              <a:noFill/>
              <a:ln w="17463">
                <a:solidFill>
                  <a:srgbClr val="D2D2D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800" b="1">
                  <a:solidFill>
                    <a:srgbClr val="0079C1"/>
                  </a:solidFill>
                </a:endParaRPr>
              </a:p>
            </p:txBody>
          </p:sp>
          <p:sp>
            <p:nvSpPr>
              <p:cNvPr id="117362" name="Rectangle 280"/>
              <p:cNvSpPr>
                <a:spLocks noChangeArrowheads="1"/>
              </p:cNvSpPr>
              <p:nvPr/>
            </p:nvSpPr>
            <p:spPr bwMode="auto">
              <a:xfrm>
                <a:off x="1672" y="2623"/>
                <a:ext cx="735"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20000"/>
                  </a:spcBef>
                  <a:spcAft>
                    <a:spcPct val="0"/>
                  </a:spcAft>
                </a:pPr>
                <a:r>
                  <a:rPr lang="en-GB" sz="1200" b="1">
                    <a:solidFill>
                      <a:srgbClr val="000000"/>
                    </a:solidFill>
                  </a:rPr>
                  <a:t>LNG</a:t>
                </a:r>
              </a:p>
              <a:p>
                <a:pPr eaLnBrk="0" fontAlgn="base" hangingPunct="0">
                  <a:spcBef>
                    <a:spcPct val="20000"/>
                  </a:spcBef>
                  <a:spcAft>
                    <a:spcPct val="0"/>
                  </a:spcAft>
                </a:pPr>
                <a:r>
                  <a:rPr lang="en-GB" sz="1200" b="1">
                    <a:solidFill>
                      <a:srgbClr val="000000"/>
                    </a:solidFill>
                  </a:rPr>
                  <a:t>Storage (-161 C)</a:t>
                </a:r>
              </a:p>
            </p:txBody>
          </p:sp>
        </p:grpSp>
      </p:grpSp>
      <p:grpSp>
        <p:nvGrpSpPr>
          <p:cNvPr id="5" name="Group 625"/>
          <p:cNvGrpSpPr>
            <a:grpSpLocks/>
          </p:cNvGrpSpPr>
          <p:nvPr/>
        </p:nvGrpSpPr>
        <p:grpSpPr bwMode="auto">
          <a:xfrm>
            <a:off x="4454525" y="2938463"/>
            <a:ext cx="1354138" cy="1239837"/>
            <a:chOff x="2806" y="1851"/>
            <a:chExt cx="853" cy="781"/>
          </a:xfrm>
        </p:grpSpPr>
        <p:sp>
          <p:nvSpPr>
            <p:cNvPr id="117088" name="Line 4"/>
            <p:cNvSpPr>
              <a:spLocks noChangeShapeType="1"/>
            </p:cNvSpPr>
            <p:nvPr/>
          </p:nvSpPr>
          <p:spPr bwMode="auto">
            <a:xfrm>
              <a:off x="3486" y="1851"/>
              <a:ext cx="1" cy="48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grpSp>
          <p:nvGrpSpPr>
            <p:cNvPr id="117089" name="Group 624"/>
            <p:cNvGrpSpPr>
              <a:grpSpLocks/>
            </p:cNvGrpSpPr>
            <p:nvPr/>
          </p:nvGrpSpPr>
          <p:grpSpPr bwMode="auto">
            <a:xfrm>
              <a:off x="2806" y="2302"/>
              <a:ext cx="853" cy="330"/>
              <a:chOff x="2806" y="2302"/>
              <a:chExt cx="853" cy="330"/>
            </a:xfrm>
          </p:grpSpPr>
          <p:grpSp>
            <p:nvGrpSpPr>
              <p:cNvPr id="117090" name="Group 623"/>
              <p:cNvGrpSpPr>
                <a:grpSpLocks/>
              </p:cNvGrpSpPr>
              <p:nvPr/>
            </p:nvGrpSpPr>
            <p:grpSpPr bwMode="auto">
              <a:xfrm>
                <a:off x="3291" y="2302"/>
                <a:ext cx="368" cy="330"/>
                <a:chOff x="3291" y="2302"/>
                <a:chExt cx="368" cy="330"/>
              </a:xfrm>
            </p:grpSpPr>
            <p:sp>
              <p:nvSpPr>
                <p:cNvPr id="117092" name="Freeform 297"/>
                <p:cNvSpPr>
                  <a:spLocks/>
                </p:cNvSpPr>
                <p:nvPr/>
              </p:nvSpPr>
              <p:spPr bwMode="auto">
                <a:xfrm>
                  <a:off x="3291" y="2341"/>
                  <a:ext cx="348" cy="248"/>
                </a:xfrm>
                <a:custGeom>
                  <a:avLst/>
                  <a:gdLst>
                    <a:gd name="T0" fmla="*/ 0 w 1092"/>
                    <a:gd name="T1" fmla="*/ 0 h 517"/>
                    <a:gd name="T2" fmla="*/ 0 w 1092"/>
                    <a:gd name="T3" fmla="*/ 0 h 517"/>
                    <a:gd name="T4" fmla="*/ 0 w 1092"/>
                    <a:gd name="T5" fmla="*/ 0 h 517"/>
                    <a:gd name="T6" fmla="*/ 0 w 1092"/>
                    <a:gd name="T7" fmla="*/ 0 h 517"/>
                    <a:gd name="T8" fmla="*/ 0 w 1092"/>
                    <a:gd name="T9" fmla="*/ 0 h 517"/>
                    <a:gd name="T10" fmla="*/ 0 60000 65536"/>
                    <a:gd name="T11" fmla="*/ 0 60000 65536"/>
                    <a:gd name="T12" fmla="*/ 0 60000 65536"/>
                    <a:gd name="T13" fmla="*/ 0 60000 65536"/>
                    <a:gd name="T14" fmla="*/ 0 60000 65536"/>
                    <a:gd name="T15" fmla="*/ 0 w 1092"/>
                    <a:gd name="T16" fmla="*/ 0 h 517"/>
                    <a:gd name="T17" fmla="*/ 1092 w 1092"/>
                    <a:gd name="T18" fmla="*/ 517 h 517"/>
                  </a:gdLst>
                  <a:ahLst/>
                  <a:cxnLst>
                    <a:cxn ang="T10">
                      <a:pos x="T0" y="T1"/>
                    </a:cxn>
                    <a:cxn ang="T11">
                      <a:pos x="T2" y="T3"/>
                    </a:cxn>
                    <a:cxn ang="T12">
                      <a:pos x="T4" y="T5"/>
                    </a:cxn>
                    <a:cxn ang="T13">
                      <a:pos x="T6" y="T7"/>
                    </a:cxn>
                    <a:cxn ang="T14">
                      <a:pos x="T8" y="T9"/>
                    </a:cxn>
                  </a:cxnLst>
                  <a:rect l="T15" t="T16" r="T17" b="T18"/>
                  <a:pathLst>
                    <a:path w="1092" h="517">
                      <a:moveTo>
                        <a:pt x="0" y="0"/>
                      </a:moveTo>
                      <a:lnTo>
                        <a:pt x="1092" y="31"/>
                      </a:lnTo>
                      <a:lnTo>
                        <a:pt x="1092" y="517"/>
                      </a:lnTo>
                      <a:lnTo>
                        <a:pt x="0" y="467"/>
                      </a:lnTo>
                      <a:lnTo>
                        <a:pt x="0" y="0"/>
                      </a:lnTo>
                      <a:close/>
                    </a:path>
                  </a:pathLst>
                </a:custGeom>
                <a:solidFill>
                  <a:srgbClr val="D59686"/>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93" name="Freeform 298"/>
                <p:cNvSpPr>
                  <a:spLocks/>
                </p:cNvSpPr>
                <p:nvPr/>
              </p:nvSpPr>
              <p:spPr bwMode="auto">
                <a:xfrm>
                  <a:off x="3639" y="2313"/>
                  <a:ext cx="19" cy="277"/>
                </a:xfrm>
                <a:custGeom>
                  <a:avLst/>
                  <a:gdLst>
                    <a:gd name="T0" fmla="*/ 0 w 59"/>
                    <a:gd name="T1" fmla="*/ 0 h 579"/>
                    <a:gd name="T2" fmla="*/ 0 w 59"/>
                    <a:gd name="T3" fmla="*/ 0 h 579"/>
                    <a:gd name="T4" fmla="*/ 0 w 59"/>
                    <a:gd name="T5" fmla="*/ 0 h 579"/>
                    <a:gd name="T6" fmla="*/ 0 w 59"/>
                    <a:gd name="T7" fmla="*/ 0 h 579"/>
                    <a:gd name="T8" fmla="*/ 0 w 59"/>
                    <a:gd name="T9" fmla="*/ 0 h 579"/>
                    <a:gd name="T10" fmla="*/ 0 60000 65536"/>
                    <a:gd name="T11" fmla="*/ 0 60000 65536"/>
                    <a:gd name="T12" fmla="*/ 0 60000 65536"/>
                    <a:gd name="T13" fmla="*/ 0 60000 65536"/>
                    <a:gd name="T14" fmla="*/ 0 60000 65536"/>
                    <a:gd name="T15" fmla="*/ 0 w 59"/>
                    <a:gd name="T16" fmla="*/ 0 h 579"/>
                    <a:gd name="T17" fmla="*/ 59 w 59"/>
                    <a:gd name="T18" fmla="*/ 579 h 579"/>
                  </a:gdLst>
                  <a:ahLst/>
                  <a:cxnLst>
                    <a:cxn ang="T10">
                      <a:pos x="T0" y="T1"/>
                    </a:cxn>
                    <a:cxn ang="T11">
                      <a:pos x="T2" y="T3"/>
                    </a:cxn>
                    <a:cxn ang="T12">
                      <a:pos x="T4" y="T5"/>
                    </a:cxn>
                    <a:cxn ang="T13">
                      <a:pos x="T6" y="T7"/>
                    </a:cxn>
                    <a:cxn ang="T14">
                      <a:pos x="T8" y="T9"/>
                    </a:cxn>
                  </a:cxnLst>
                  <a:rect l="T15" t="T16" r="T17" b="T18"/>
                  <a:pathLst>
                    <a:path w="59" h="579">
                      <a:moveTo>
                        <a:pt x="0" y="79"/>
                      </a:moveTo>
                      <a:lnTo>
                        <a:pt x="1" y="579"/>
                      </a:lnTo>
                      <a:lnTo>
                        <a:pt x="59" y="430"/>
                      </a:lnTo>
                      <a:lnTo>
                        <a:pt x="59" y="0"/>
                      </a:lnTo>
                      <a:lnTo>
                        <a:pt x="0" y="79"/>
                      </a:lnTo>
                      <a:close/>
                    </a:path>
                  </a:pathLst>
                </a:custGeom>
                <a:solidFill>
                  <a:srgbClr val="00CE00"/>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94" name="Freeform 299"/>
                <p:cNvSpPr>
                  <a:spLocks/>
                </p:cNvSpPr>
                <p:nvPr/>
              </p:nvSpPr>
              <p:spPr bwMode="auto">
                <a:xfrm>
                  <a:off x="3361" y="2478"/>
                  <a:ext cx="166" cy="154"/>
                </a:xfrm>
                <a:custGeom>
                  <a:avLst/>
                  <a:gdLst>
                    <a:gd name="T0" fmla="*/ 0 w 522"/>
                    <a:gd name="T1" fmla="*/ 0 h 321"/>
                    <a:gd name="T2" fmla="*/ 0 w 522"/>
                    <a:gd name="T3" fmla="*/ 0 h 321"/>
                    <a:gd name="T4" fmla="*/ 0 w 522"/>
                    <a:gd name="T5" fmla="*/ 0 h 321"/>
                    <a:gd name="T6" fmla="*/ 0 w 522"/>
                    <a:gd name="T7" fmla="*/ 0 h 321"/>
                    <a:gd name="T8" fmla="*/ 0 w 522"/>
                    <a:gd name="T9" fmla="*/ 0 h 321"/>
                    <a:gd name="T10" fmla="*/ 0 60000 65536"/>
                    <a:gd name="T11" fmla="*/ 0 60000 65536"/>
                    <a:gd name="T12" fmla="*/ 0 60000 65536"/>
                    <a:gd name="T13" fmla="*/ 0 60000 65536"/>
                    <a:gd name="T14" fmla="*/ 0 60000 65536"/>
                    <a:gd name="T15" fmla="*/ 0 w 522"/>
                    <a:gd name="T16" fmla="*/ 0 h 321"/>
                    <a:gd name="T17" fmla="*/ 522 w 522"/>
                    <a:gd name="T18" fmla="*/ 321 h 321"/>
                  </a:gdLst>
                  <a:ahLst/>
                  <a:cxnLst>
                    <a:cxn ang="T10">
                      <a:pos x="T0" y="T1"/>
                    </a:cxn>
                    <a:cxn ang="T11">
                      <a:pos x="T2" y="T3"/>
                    </a:cxn>
                    <a:cxn ang="T12">
                      <a:pos x="T4" y="T5"/>
                    </a:cxn>
                    <a:cxn ang="T13">
                      <a:pos x="T6" y="T7"/>
                    </a:cxn>
                    <a:cxn ang="T14">
                      <a:pos x="T8" y="T9"/>
                    </a:cxn>
                  </a:cxnLst>
                  <a:rect l="T15" t="T16" r="T17" b="T18"/>
                  <a:pathLst>
                    <a:path w="522" h="321">
                      <a:moveTo>
                        <a:pt x="0" y="0"/>
                      </a:moveTo>
                      <a:lnTo>
                        <a:pt x="522" y="15"/>
                      </a:lnTo>
                      <a:lnTo>
                        <a:pt x="520" y="321"/>
                      </a:lnTo>
                      <a:lnTo>
                        <a:pt x="0" y="297"/>
                      </a:lnTo>
                      <a:lnTo>
                        <a:pt x="0" y="0"/>
                      </a:lnTo>
                      <a:close/>
                    </a:path>
                  </a:pathLst>
                </a:custGeom>
                <a:solidFill>
                  <a:srgbClr val="D59686"/>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95" name="Freeform 300"/>
                <p:cNvSpPr>
                  <a:spLocks/>
                </p:cNvSpPr>
                <p:nvPr/>
              </p:nvSpPr>
              <p:spPr bwMode="auto">
                <a:xfrm>
                  <a:off x="3359" y="2435"/>
                  <a:ext cx="191" cy="53"/>
                </a:xfrm>
                <a:custGeom>
                  <a:avLst/>
                  <a:gdLst>
                    <a:gd name="T0" fmla="*/ 0 w 600"/>
                    <a:gd name="T1" fmla="*/ 0 h 112"/>
                    <a:gd name="T2" fmla="*/ 0 w 600"/>
                    <a:gd name="T3" fmla="*/ 0 h 112"/>
                    <a:gd name="T4" fmla="*/ 0 w 600"/>
                    <a:gd name="T5" fmla="*/ 0 h 112"/>
                    <a:gd name="T6" fmla="*/ 0 w 600"/>
                    <a:gd name="T7" fmla="*/ 0 h 112"/>
                    <a:gd name="T8" fmla="*/ 0 w 600"/>
                    <a:gd name="T9" fmla="*/ 0 h 112"/>
                    <a:gd name="T10" fmla="*/ 0 60000 65536"/>
                    <a:gd name="T11" fmla="*/ 0 60000 65536"/>
                    <a:gd name="T12" fmla="*/ 0 60000 65536"/>
                    <a:gd name="T13" fmla="*/ 0 60000 65536"/>
                    <a:gd name="T14" fmla="*/ 0 60000 65536"/>
                    <a:gd name="T15" fmla="*/ 0 w 600"/>
                    <a:gd name="T16" fmla="*/ 0 h 112"/>
                    <a:gd name="T17" fmla="*/ 600 w 600"/>
                    <a:gd name="T18" fmla="*/ 112 h 112"/>
                  </a:gdLst>
                  <a:ahLst/>
                  <a:cxnLst>
                    <a:cxn ang="T10">
                      <a:pos x="T0" y="T1"/>
                    </a:cxn>
                    <a:cxn ang="T11">
                      <a:pos x="T2" y="T3"/>
                    </a:cxn>
                    <a:cxn ang="T12">
                      <a:pos x="T4" y="T5"/>
                    </a:cxn>
                    <a:cxn ang="T13">
                      <a:pos x="T6" y="T7"/>
                    </a:cxn>
                    <a:cxn ang="T14">
                      <a:pos x="T8" y="T9"/>
                    </a:cxn>
                  </a:cxnLst>
                  <a:rect l="T15" t="T16" r="T17" b="T18"/>
                  <a:pathLst>
                    <a:path w="600" h="112">
                      <a:moveTo>
                        <a:pt x="525" y="112"/>
                      </a:moveTo>
                      <a:lnTo>
                        <a:pt x="0" y="90"/>
                      </a:lnTo>
                      <a:lnTo>
                        <a:pt x="112" y="0"/>
                      </a:lnTo>
                      <a:lnTo>
                        <a:pt x="600" y="21"/>
                      </a:lnTo>
                      <a:lnTo>
                        <a:pt x="525" y="112"/>
                      </a:lnTo>
                      <a:close/>
                    </a:path>
                  </a:pathLst>
                </a:custGeom>
                <a:solidFill>
                  <a:srgbClr val="FFF1D4"/>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96" name="Freeform 301"/>
                <p:cNvSpPr>
                  <a:spLocks/>
                </p:cNvSpPr>
                <p:nvPr/>
              </p:nvSpPr>
              <p:spPr bwMode="auto">
                <a:xfrm>
                  <a:off x="3527" y="2444"/>
                  <a:ext cx="23" cy="188"/>
                </a:xfrm>
                <a:custGeom>
                  <a:avLst/>
                  <a:gdLst>
                    <a:gd name="T0" fmla="*/ 0 w 74"/>
                    <a:gd name="T1" fmla="*/ 0 h 390"/>
                    <a:gd name="T2" fmla="*/ 0 w 74"/>
                    <a:gd name="T3" fmla="*/ 0 h 390"/>
                    <a:gd name="T4" fmla="*/ 0 w 74"/>
                    <a:gd name="T5" fmla="*/ 0 h 390"/>
                    <a:gd name="T6" fmla="*/ 0 w 74"/>
                    <a:gd name="T7" fmla="*/ 0 h 390"/>
                    <a:gd name="T8" fmla="*/ 0 w 74"/>
                    <a:gd name="T9" fmla="*/ 0 h 390"/>
                    <a:gd name="T10" fmla="*/ 0 60000 65536"/>
                    <a:gd name="T11" fmla="*/ 0 60000 65536"/>
                    <a:gd name="T12" fmla="*/ 0 60000 65536"/>
                    <a:gd name="T13" fmla="*/ 0 60000 65536"/>
                    <a:gd name="T14" fmla="*/ 0 60000 65536"/>
                    <a:gd name="T15" fmla="*/ 0 w 74"/>
                    <a:gd name="T16" fmla="*/ 0 h 390"/>
                    <a:gd name="T17" fmla="*/ 74 w 74"/>
                    <a:gd name="T18" fmla="*/ 390 h 390"/>
                  </a:gdLst>
                  <a:ahLst/>
                  <a:cxnLst>
                    <a:cxn ang="T10">
                      <a:pos x="T0" y="T1"/>
                    </a:cxn>
                    <a:cxn ang="T11">
                      <a:pos x="T2" y="T3"/>
                    </a:cxn>
                    <a:cxn ang="T12">
                      <a:pos x="T4" y="T5"/>
                    </a:cxn>
                    <a:cxn ang="T13">
                      <a:pos x="T6" y="T7"/>
                    </a:cxn>
                    <a:cxn ang="T14">
                      <a:pos x="T8" y="T9"/>
                    </a:cxn>
                  </a:cxnLst>
                  <a:rect l="T15" t="T16" r="T17" b="T18"/>
                  <a:pathLst>
                    <a:path w="74" h="390">
                      <a:moveTo>
                        <a:pt x="0" y="87"/>
                      </a:moveTo>
                      <a:lnTo>
                        <a:pt x="0" y="390"/>
                      </a:lnTo>
                      <a:lnTo>
                        <a:pt x="74" y="283"/>
                      </a:lnTo>
                      <a:lnTo>
                        <a:pt x="74" y="0"/>
                      </a:lnTo>
                      <a:lnTo>
                        <a:pt x="0" y="87"/>
                      </a:lnTo>
                      <a:close/>
                    </a:path>
                  </a:pathLst>
                </a:custGeom>
                <a:solidFill>
                  <a:srgbClr val="00CE00"/>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97" name="Freeform 302"/>
                <p:cNvSpPr>
                  <a:spLocks/>
                </p:cNvSpPr>
                <p:nvPr/>
              </p:nvSpPr>
              <p:spPr bwMode="auto">
                <a:xfrm>
                  <a:off x="3291" y="2302"/>
                  <a:ext cx="368" cy="56"/>
                </a:xfrm>
                <a:custGeom>
                  <a:avLst/>
                  <a:gdLst>
                    <a:gd name="T0" fmla="*/ 0 w 1153"/>
                    <a:gd name="T1" fmla="*/ 0 h 117"/>
                    <a:gd name="T2" fmla="*/ 0 w 1153"/>
                    <a:gd name="T3" fmla="*/ 0 h 117"/>
                    <a:gd name="T4" fmla="*/ 0 w 1153"/>
                    <a:gd name="T5" fmla="*/ 0 h 117"/>
                    <a:gd name="T6" fmla="*/ 0 w 1153"/>
                    <a:gd name="T7" fmla="*/ 0 h 117"/>
                    <a:gd name="T8" fmla="*/ 0 w 1153"/>
                    <a:gd name="T9" fmla="*/ 0 h 117"/>
                    <a:gd name="T10" fmla="*/ 0 60000 65536"/>
                    <a:gd name="T11" fmla="*/ 0 60000 65536"/>
                    <a:gd name="T12" fmla="*/ 0 60000 65536"/>
                    <a:gd name="T13" fmla="*/ 0 60000 65536"/>
                    <a:gd name="T14" fmla="*/ 0 60000 65536"/>
                    <a:gd name="T15" fmla="*/ 0 w 1153"/>
                    <a:gd name="T16" fmla="*/ 0 h 117"/>
                    <a:gd name="T17" fmla="*/ 1153 w 1153"/>
                    <a:gd name="T18" fmla="*/ 117 h 117"/>
                  </a:gdLst>
                  <a:ahLst/>
                  <a:cxnLst>
                    <a:cxn ang="T10">
                      <a:pos x="T0" y="T1"/>
                    </a:cxn>
                    <a:cxn ang="T11">
                      <a:pos x="T2" y="T3"/>
                    </a:cxn>
                    <a:cxn ang="T12">
                      <a:pos x="T4" y="T5"/>
                    </a:cxn>
                    <a:cxn ang="T13">
                      <a:pos x="T6" y="T7"/>
                    </a:cxn>
                    <a:cxn ang="T14">
                      <a:pos x="T8" y="T9"/>
                    </a:cxn>
                  </a:cxnLst>
                  <a:rect l="T15" t="T16" r="T17" b="T18"/>
                  <a:pathLst>
                    <a:path w="1153" h="117">
                      <a:moveTo>
                        <a:pt x="1096" y="117"/>
                      </a:moveTo>
                      <a:lnTo>
                        <a:pt x="0" y="83"/>
                      </a:lnTo>
                      <a:lnTo>
                        <a:pt x="147" y="0"/>
                      </a:lnTo>
                      <a:lnTo>
                        <a:pt x="1153" y="22"/>
                      </a:lnTo>
                      <a:lnTo>
                        <a:pt x="1096" y="117"/>
                      </a:lnTo>
                      <a:close/>
                    </a:path>
                  </a:pathLst>
                </a:custGeom>
                <a:solidFill>
                  <a:srgbClr val="FFF1D4"/>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98" name="Freeform 303"/>
                <p:cNvSpPr>
                  <a:spLocks/>
                </p:cNvSpPr>
                <p:nvPr/>
              </p:nvSpPr>
              <p:spPr bwMode="auto">
                <a:xfrm>
                  <a:off x="3309" y="2359"/>
                  <a:ext cx="77" cy="58"/>
                </a:xfrm>
                <a:custGeom>
                  <a:avLst/>
                  <a:gdLst>
                    <a:gd name="T0" fmla="*/ 0 w 241"/>
                    <a:gd name="T1" fmla="*/ 0 h 124"/>
                    <a:gd name="T2" fmla="*/ 0 w 241"/>
                    <a:gd name="T3" fmla="*/ 0 h 124"/>
                    <a:gd name="T4" fmla="*/ 0 w 241"/>
                    <a:gd name="T5" fmla="*/ 0 h 124"/>
                    <a:gd name="T6" fmla="*/ 0 w 241"/>
                    <a:gd name="T7" fmla="*/ 0 h 124"/>
                    <a:gd name="T8" fmla="*/ 0 w 241"/>
                    <a:gd name="T9" fmla="*/ 0 h 124"/>
                    <a:gd name="T10" fmla="*/ 0 w 241"/>
                    <a:gd name="T11" fmla="*/ 0 h 124"/>
                    <a:gd name="T12" fmla="*/ 0 w 241"/>
                    <a:gd name="T13" fmla="*/ 0 h 124"/>
                    <a:gd name="T14" fmla="*/ 0 60000 65536"/>
                    <a:gd name="T15" fmla="*/ 0 60000 65536"/>
                    <a:gd name="T16" fmla="*/ 0 60000 65536"/>
                    <a:gd name="T17" fmla="*/ 0 60000 65536"/>
                    <a:gd name="T18" fmla="*/ 0 60000 65536"/>
                    <a:gd name="T19" fmla="*/ 0 60000 65536"/>
                    <a:gd name="T20" fmla="*/ 0 60000 65536"/>
                    <a:gd name="T21" fmla="*/ 0 w 241"/>
                    <a:gd name="T22" fmla="*/ 0 h 124"/>
                    <a:gd name="T23" fmla="*/ 241 w 241"/>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1" h="124">
                      <a:moveTo>
                        <a:pt x="2" y="2"/>
                      </a:moveTo>
                      <a:lnTo>
                        <a:pt x="0" y="2"/>
                      </a:lnTo>
                      <a:lnTo>
                        <a:pt x="0" y="113"/>
                      </a:lnTo>
                      <a:lnTo>
                        <a:pt x="241" y="124"/>
                      </a:lnTo>
                      <a:lnTo>
                        <a:pt x="241" y="8"/>
                      </a:lnTo>
                      <a:lnTo>
                        <a:pt x="3" y="0"/>
                      </a:lnTo>
                      <a:lnTo>
                        <a:pt x="2" y="2"/>
                      </a:lnTo>
                      <a:close/>
                    </a:path>
                  </a:pathLst>
                </a:custGeom>
                <a:solidFill>
                  <a:srgbClr val="00CE00"/>
                </a:solidFill>
                <a:ln w="793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99" name="Freeform 304"/>
                <p:cNvSpPr>
                  <a:spLocks/>
                </p:cNvSpPr>
                <p:nvPr/>
              </p:nvSpPr>
              <p:spPr bwMode="auto">
                <a:xfrm>
                  <a:off x="3538" y="2368"/>
                  <a:ext cx="79" cy="59"/>
                </a:xfrm>
                <a:custGeom>
                  <a:avLst/>
                  <a:gdLst>
                    <a:gd name="T0" fmla="*/ 0 w 249"/>
                    <a:gd name="T1" fmla="*/ 0 h 124"/>
                    <a:gd name="T2" fmla="*/ 0 w 249"/>
                    <a:gd name="T3" fmla="*/ 0 h 124"/>
                    <a:gd name="T4" fmla="*/ 0 w 249"/>
                    <a:gd name="T5" fmla="*/ 0 h 124"/>
                    <a:gd name="T6" fmla="*/ 0 w 249"/>
                    <a:gd name="T7" fmla="*/ 0 h 124"/>
                    <a:gd name="T8" fmla="*/ 0 w 249"/>
                    <a:gd name="T9" fmla="*/ 0 h 124"/>
                    <a:gd name="T10" fmla="*/ 0 w 249"/>
                    <a:gd name="T11" fmla="*/ 0 h 124"/>
                    <a:gd name="T12" fmla="*/ 0 w 249"/>
                    <a:gd name="T13" fmla="*/ 0 h 124"/>
                    <a:gd name="T14" fmla="*/ 0 60000 65536"/>
                    <a:gd name="T15" fmla="*/ 0 60000 65536"/>
                    <a:gd name="T16" fmla="*/ 0 60000 65536"/>
                    <a:gd name="T17" fmla="*/ 0 60000 65536"/>
                    <a:gd name="T18" fmla="*/ 0 60000 65536"/>
                    <a:gd name="T19" fmla="*/ 0 60000 65536"/>
                    <a:gd name="T20" fmla="*/ 0 60000 65536"/>
                    <a:gd name="T21" fmla="*/ 0 w 249"/>
                    <a:gd name="T22" fmla="*/ 0 h 124"/>
                    <a:gd name="T23" fmla="*/ 249 w 249"/>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9" h="124">
                      <a:moveTo>
                        <a:pt x="1" y="1"/>
                      </a:moveTo>
                      <a:lnTo>
                        <a:pt x="0" y="1"/>
                      </a:lnTo>
                      <a:lnTo>
                        <a:pt x="0" y="113"/>
                      </a:lnTo>
                      <a:lnTo>
                        <a:pt x="249" y="124"/>
                      </a:lnTo>
                      <a:lnTo>
                        <a:pt x="249" y="8"/>
                      </a:lnTo>
                      <a:lnTo>
                        <a:pt x="9" y="0"/>
                      </a:lnTo>
                      <a:lnTo>
                        <a:pt x="1" y="1"/>
                      </a:lnTo>
                      <a:close/>
                    </a:path>
                  </a:pathLst>
                </a:custGeom>
                <a:solidFill>
                  <a:srgbClr val="00CE00"/>
                </a:solidFill>
                <a:ln w="793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100" name="Freeform 305"/>
                <p:cNvSpPr>
                  <a:spLocks/>
                </p:cNvSpPr>
                <p:nvPr/>
              </p:nvSpPr>
              <p:spPr bwMode="auto">
                <a:xfrm>
                  <a:off x="3404" y="2520"/>
                  <a:ext cx="79" cy="60"/>
                </a:xfrm>
                <a:custGeom>
                  <a:avLst/>
                  <a:gdLst>
                    <a:gd name="T0" fmla="*/ 0 w 249"/>
                    <a:gd name="T1" fmla="*/ 0 h 125"/>
                    <a:gd name="T2" fmla="*/ 0 w 249"/>
                    <a:gd name="T3" fmla="*/ 0 h 125"/>
                    <a:gd name="T4" fmla="*/ 0 w 249"/>
                    <a:gd name="T5" fmla="*/ 0 h 125"/>
                    <a:gd name="T6" fmla="*/ 0 w 249"/>
                    <a:gd name="T7" fmla="*/ 0 h 125"/>
                    <a:gd name="T8" fmla="*/ 0 w 249"/>
                    <a:gd name="T9" fmla="*/ 0 h 125"/>
                    <a:gd name="T10" fmla="*/ 0 w 249"/>
                    <a:gd name="T11" fmla="*/ 0 h 125"/>
                    <a:gd name="T12" fmla="*/ 0 w 249"/>
                    <a:gd name="T13" fmla="*/ 0 h 125"/>
                    <a:gd name="T14" fmla="*/ 0 60000 65536"/>
                    <a:gd name="T15" fmla="*/ 0 60000 65536"/>
                    <a:gd name="T16" fmla="*/ 0 60000 65536"/>
                    <a:gd name="T17" fmla="*/ 0 60000 65536"/>
                    <a:gd name="T18" fmla="*/ 0 60000 65536"/>
                    <a:gd name="T19" fmla="*/ 0 60000 65536"/>
                    <a:gd name="T20" fmla="*/ 0 60000 65536"/>
                    <a:gd name="T21" fmla="*/ 0 w 249"/>
                    <a:gd name="T22" fmla="*/ 0 h 125"/>
                    <a:gd name="T23" fmla="*/ 249 w 249"/>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9" h="125">
                      <a:moveTo>
                        <a:pt x="6" y="2"/>
                      </a:moveTo>
                      <a:lnTo>
                        <a:pt x="0" y="2"/>
                      </a:lnTo>
                      <a:lnTo>
                        <a:pt x="0" y="115"/>
                      </a:lnTo>
                      <a:lnTo>
                        <a:pt x="249" y="125"/>
                      </a:lnTo>
                      <a:lnTo>
                        <a:pt x="249" y="8"/>
                      </a:lnTo>
                      <a:lnTo>
                        <a:pt x="9" y="0"/>
                      </a:lnTo>
                      <a:lnTo>
                        <a:pt x="6" y="2"/>
                      </a:lnTo>
                      <a:close/>
                    </a:path>
                  </a:pathLst>
                </a:custGeom>
                <a:solidFill>
                  <a:srgbClr val="00CE00"/>
                </a:solidFill>
                <a:ln w="793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grpSp>
          <p:sp>
            <p:nvSpPr>
              <p:cNvPr id="117091" name="Rectangle 311"/>
              <p:cNvSpPr>
                <a:spLocks noChangeArrowheads="1"/>
              </p:cNvSpPr>
              <p:nvPr/>
            </p:nvSpPr>
            <p:spPr bwMode="auto">
              <a:xfrm>
                <a:off x="2806" y="2305"/>
                <a:ext cx="454"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fontAlgn="base" hangingPunct="0">
                  <a:spcBef>
                    <a:spcPct val="20000"/>
                  </a:spcBef>
                  <a:spcAft>
                    <a:spcPct val="0"/>
                  </a:spcAft>
                </a:pPr>
                <a:r>
                  <a:rPr lang="en-GB" sz="1200" b="1">
                    <a:solidFill>
                      <a:srgbClr val="000000"/>
                    </a:solidFill>
                  </a:rPr>
                  <a:t>Regulator</a:t>
                </a:r>
              </a:p>
              <a:p>
                <a:pPr eaLnBrk="0" fontAlgn="base" hangingPunct="0">
                  <a:spcBef>
                    <a:spcPct val="20000"/>
                  </a:spcBef>
                  <a:spcAft>
                    <a:spcPct val="0"/>
                  </a:spcAft>
                </a:pPr>
                <a:r>
                  <a:rPr lang="en-GB" sz="1200" b="1">
                    <a:solidFill>
                      <a:srgbClr val="000000"/>
                    </a:solidFill>
                  </a:rPr>
                  <a:t>Station</a:t>
                </a:r>
              </a:p>
            </p:txBody>
          </p:sp>
        </p:grpSp>
      </p:grpSp>
      <p:grpSp>
        <p:nvGrpSpPr>
          <p:cNvPr id="8" name="Group 621"/>
          <p:cNvGrpSpPr>
            <a:grpSpLocks/>
          </p:cNvGrpSpPr>
          <p:nvPr/>
        </p:nvGrpSpPr>
        <p:grpSpPr bwMode="auto">
          <a:xfrm>
            <a:off x="5761038" y="2790825"/>
            <a:ext cx="2946400" cy="1227138"/>
            <a:chOff x="3629" y="1758"/>
            <a:chExt cx="1856" cy="773"/>
          </a:xfrm>
        </p:grpSpPr>
        <p:sp>
          <p:nvSpPr>
            <p:cNvPr id="117050" name="Freeform 532"/>
            <p:cNvSpPr>
              <a:spLocks/>
            </p:cNvSpPr>
            <p:nvPr/>
          </p:nvSpPr>
          <p:spPr bwMode="auto">
            <a:xfrm>
              <a:off x="3629" y="1780"/>
              <a:ext cx="963" cy="451"/>
            </a:xfrm>
            <a:custGeom>
              <a:avLst/>
              <a:gdLst>
                <a:gd name="T0" fmla="*/ 0 w 1927"/>
                <a:gd name="T1" fmla="*/ 0 h 902"/>
                <a:gd name="T2" fmla="*/ 1 w 1927"/>
                <a:gd name="T3" fmla="*/ 1 h 902"/>
                <a:gd name="T4" fmla="*/ 2 w 1927"/>
                <a:gd name="T5" fmla="*/ 1 h 902"/>
                <a:gd name="T6" fmla="*/ 2 w 1927"/>
                <a:gd name="T7" fmla="*/ 2 h 902"/>
                <a:gd name="T8" fmla="*/ 3 w 1927"/>
                <a:gd name="T9" fmla="*/ 2 h 902"/>
                <a:gd name="T10" fmla="*/ 0 60000 65536"/>
                <a:gd name="T11" fmla="*/ 0 60000 65536"/>
                <a:gd name="T12" fmla="*/ 0 60000 65536"/>
                <a:gd name="T13" fmla="*/ 0 60000 65536"/>
                <a:gd name="T14" fmla="*/ 0 60000 65536"/>
                <a:gd name="T15" fmla="*/ 0 w 1927"/>
                <a:gd name="T16" fmla="*/ 0 h 902"/>
                <a:gd name="T17" fmla="*/ 1927 w 1927"/>
                <a:gd name="T18" fmla="*/ 902 h 902"/>
              </a:gdLst>
              <a:ahLst/>
              <a:cxnLst>
                <a:cxn ang="T10">
                  <a:pos x="T0" y="T1"/>
                </a:cxn>
                <a:cxn ang="T11">
                  <a:pos x="T2" y="T3"/>
                </a:cxn>
                <a:cxn ang="T12">
                  <a:pos x="T4" y="T5"/>
                </a:cxn>
                <a:cxn ang="T13">
                  <a:pos x="T6" y="T7"/>
                </a:cxn>
                <a:cxn ang="T14">
                  <a:pos x="T8" y="T9"/>
                </a:cxn>
              </a:cxnLst>
              <a:rect l="T15" t="T16" r="T17" b="T18"/>
              <a:pathLst>
                <a:path w="1927" h="902">
                  <a:moveTo>
                    <a:pt x="0" y="0"/>
                  </a:moveTo>
                  <a:lnTo>
                    <a:pt x="713" y="456"/>
                  </a:lnTo>
                  <a:lnTo>
                    <a:pt x="1388" y="472"/>
                  </a:lnTo>
                  <a:lnTo>
                    <a:pt x="1388" y="902"/>
                  </a:lnTo>
                  <a:lnTo>
                    <a:pt x="1927" y="887"/>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800" b="1">
                <a:solidFill>
                  <a:srgbClr val="0079C1"/>
                </a:solidFill>
              </a:endParaRPr>
            </a:p>
          </p:txBody>
        </p:sp>
        <p:grpSp>
          <p:nvGrpSpPr>
            <p:cNvPr id="117051" name="Group 620"/>
            <p:cNvGrpSpPr>
              <a:grpSpLocks/>
            </p:cNvGrpSpPr>
            <p:nvPr/>
          </p:nvGrpSpPr>
          <p:grpSpPr bwMode="auto">
            <a:xfrm>
              <a:off x="3918" y="1883"/>
              <a:ext cx="288" cy="217"/>
              <a:chOff x="3918" y="1883"/>
              <a:chExt cx="288" cy="217"/>
            </a:xfrm>
          </p:grpSpPr>
          <p:sp>
            <p:nvSpPr>
              <p:cNvPr id="117079" name="Freeform 557"/>
              <p:cNvSpPr>
                <a:spLocks/>
              </p:cNvSpPr>
              <p:nvPr/>
            </p:nvSpPr>
            <p:spPr bwMode="auto">
              <a:xfrm>
                <a:off x="3918" y="1911"/>
                <a:ext cx="272" cy="162"/>
              </a:xfrm>
              <a:custGeom>
                <a:avLst/>
                <a:gdLst>
                  <a:gd name="T0" fmla="*/ 0 w 544"/>
                  <a:gd name="T1" fmla="*/ 0 h 323"/>
                  <a:gd name="T2" fmla="*/ 2 w 544"/>
                  <a:gd name="T3" fmla="*/ 1 h 323"/>
                  <a:gd name="T4" fmla="*/ 2 w 544"/>
                  <a:gd name="T5" fmla="*/ 1 h 323"/>
                  <a:gd name="T6" fmla="*/ 0 w 544"/>
                  <a:gd name="T7" fmla="*/ 1 h 323"/>
                  <a:gd name="T8" fmla="*/ 0 w 544"/>
                  <a:gd name="T9" fmla="*/ 0 h 323"/>
                  <a:gd name="T10" fmla="*/ 0 60000 65536"/>
                  <a:gd name="T11" fmla="*/ 0 60000 65536"/>
                  <a:gd name="T12" fmla="*/ 0 60000 65536"/>
                  <a:gd name="T13" fmla="*/ 0 60000 65536"/>
                  <a:gd name="T14" fmla="*/ 0 60000 65536"/>
                  <a:gd name="T15" fmla="*/ 0 w 544"/>
                  <a:gd name="T16" fmla="*/ 0 h 323"/>
                  <a:gd name="T17" fmla="*/ 544 w 544"/>
                  <a:gd name="T18" fmla="*/ 323 h 323"/>
                </a:gdLst>
                <a:ahLst/>
                <a:cxnLst>
                  <a:cxn ang="T10">
                    <a:pos x="T0" y="T1"/>
                  </a:cxn>
                  <a:cxn ang="T11">
                    <a:pos x="T2" y="T3"/>
                  </a:cxn>
                  <a:cxn ang="T12">
                    <a:pos x="T4" y="T5"/>
                  </a:cxn>
                  <a:cxn ang="T13">
                    <a:pos x="T6" y="T7"/>
                  </a:cxn>
                  <a:cxn ang="T14">
                    <a:pos x="T8" y="T9"/>
                  </a:cxn>
                </a:cxnLst>
                <a:rect l="T15" t="T16" r="T17" b="T18"/>
                <a:pathLst>
                  <a:path w="544" h="323">
                    <a:moveTo>
                      <a:pt x="0" y="0"/>
                    </a:moveTo>
                    <a:lnTo>
                      <a:pt x="544" y="18"/>
                    </a:lnTo>
                    <a:lnTo>
                      <a:pt x="544" y="323"/>
                    </a:lnTo>
                    <a:lnTo>
                      <a:pt x="0" y="292"/>
                    </a:lnTo>
                    <a:lnTo>
                      <a:pt x="0" y="0"/>
                    </a:lnTo>
                    <a:close/>
                  </a:path>
                </a:pathLst>
              </a:custGeom>
              <a:solidFill>
                <a:srgbClr val="D59686"/>
              </a:solidFill>
              <a:ln w="158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80" name="Freeform 558"/>
              <p:cNvSpPr>
                <a:spLocks/>
              </p:cNvSpPr>
              <p:nvPr/>
            </p:nvSpPr>
            <p:spPr bwMode="auto">
              <a:xfrm>
                <a:off x="4190" y="1892"/>
                <a:ext cx="15" cy="182"/>
              </a:xfrm>
              <a:custGeom>
                <a:avLst/>
                <a:gdLst>
                  <a:gd name="T0" fmla="*/ 0 w 31"/>
                  <a:gd name="T1" fmla="*/ 1 h 363"/>
                  <a:gd name="T2" fmla="*/ 0 w 31"/>
                  <a:gd name="T3" fmla="*/ 1 h 363"/>
                  <a:gd name="T4" fmla="*/ 0 w 31"/>
                  <a:gd name="T5" fmla="*/ 1 h 363"/>
                  <a:gd name="T6" fmla="*/ 0 w 31"/>
                  <a:gd name="T7" fmla="*/ 0 h 363"/>
                  <a:gd name="T8" fmla="*/ 0 w 31"/>
                  <a:gd name="T9" fmla="*/ 1 h 363"/>
                  <a:gd name="T10" fmla="*/ 0 60000 65536"/>
                  <a:gd name="T11" fmla="*/ 0 60000 65536"/>
                  <a:gd name="T12" fmla="*/ 0 60000 65536"/>
                  <a:gd name="T13" fmla="*/ 0 60000 65536"/>
                  <a:gd name="T14" fmla="*/ 0 60000 65536"/>
                  <a:gd name="T15" fmla="*/ 0 w 31"/>
                  <a:gd name="T16" fmla="*/ 0 h 363"/>
                  <a:gd name="T17" fmla="*/ 31 w 31"/>
                  <a:gd name="T18" fmla="*/ 363 h 363"/>
                </a:gdLst>
                <a:ahLst/>
                <a:cxnLst>
                  <a:cxn ang="T10">
                    <a:pos x="T0" y="T1"/>
                  </a:cxn>
                  <a:cxn ang="T11">
                    <a:pos x="T2" y="T3"/>
                  </a:cxn>
                  <a:cxn ang="T12">
                    <a:pos x="T4" y="T5"/>
                  </a:cxn>
                  <a:cxn ang="T13">
                    <a:pos x="T6" y="T7"/>
                  </a:cxn>
                  <a:cxn ang="T14">
                    <a:pos x="T8" y="T9"/>
                  </a:cxn>
                </a:cxnLst>
                <a:rect l="T15" t="T16" r="T17" b="T18"/>
                <a:pathLst>
                  <a:path w="31" h="363">
                    <a:moveTo>
                      <a:pt x="0" y="51"/>
                    </a:moveTo>
                    <a:lnTo>
                      <a:pt x="1" y="363"/>
                    </a:lnTo>
                    <a:lnTo>
                      <a:pt x="31" y="270"/>
                    </a:lnTo>
                    <a:lnTo>
                      <a:pt x="31" y="0"/>
                    </a:lnTo>
                    <a:lnTo>
                      <a:pt x="0" y="51"/>
                    </a:lnTo>
                    <a:close/>
                  </a:path>
                </a:pathLst>
              </a:custGeom>
              <a:solidFill>
                <a:srgbClr val="00CE00"/>
              </a:solidFill>
              <a:ln w="158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81" name="Freeform 559"/>
              <p:cNvSpPr>
                <a:spLocks/>
              </p:cNvSpPr>
              <p:nvPr/>
            </p:nvSpPr>
            <p:spPr bwMode="auto">
              <a:xfrm>
                <a:off x="3972" y="2001"/>
                <a:ext cx="131" cy="99"/>
              </a:xfrm>
              <a:custGeom>
                <a:avLst/>
                <a:gdLst>
                  <a:gd name="T0" fmla="*/ 0 w 262"/>
                  <a:gd name="T1" fmla="*/ 0 h 199"/>
                  <a:gd name="T2" fmla="*/ 1 w 262"/>
                  <a:gd name="T3" fmla="*/ 0 h 199"/>
                  <a:gd name="T4" fmla="*/ 1 w 262"/>
                  <a:gd name="T5" fmla="*/ 0 h 199"/>
                  <a:gd name="T6" fmla="*/ 0 w 262"/>
                  <a:gd name="T7" fmla="*/ 0 h 199"/>
                  <a:gd name="T8" fmla="*/ 0 w 262"/>
                  <a:gd name="T9" fmla="*/ 0 h 199"/>
                  <a:gd name="T10" fmla="*/ 0 60000 65536"/>
                  <a:gd name="T11" fmla="*/ 0 60000 65536"/>
                  <a:gd name="T12" fmla="*/ 0 60000 65536"/>
                  <a:gd name="T13" fmla="*/ 0 60000 65536"/>
                  <a:gd name="T14" fmla="*/ 0 60000 65536"/>
                  <a:gd name="T15" fmla="*/ 0 w 262"/>
                  <a:gd name="T16" fmla="*/ 0 h 199"/>
                  <a:gd name="T17" fmla="*/ 262 w 262"/>
                  <a:gd name="T18" fmla="*/ 199 h 199"/>
                </a:gdLst>
                <a:ahLst/>
                <a:cxnLst>
                  <a:cxn ang="T10">
                    <a:pos x="T0" y="T1"/>
                  </a:cxn>
                  <a:cxn ang="T11">
                    <a:pos x="T2" y="T3"/>
                  </a:cxn>
                  <a:cxn ang="T12">
                    <a:pos x="T4" y="T5"/>
                  </a:cxn>
                  <a:cxn ang="T13">
                    <a:pos x="T6" y="T7"/>
                  </a:cxn>
                  <a:cxn ang="T14">
                    <a:pos x="T8" y="T9"/>
                  </a:cxn>
                </a:cxnLst>
                <a:rect l="T15" t="T16" r="T17" b="T18"/>
                <a:pathLst>
                  <a:path w="262" h="199">
                    <a:moveTo>
                      <a:pt x="0" y="0"/>
                    </a:moveTo>
                    <a:lnTo>
                      <a:pt x="262" y="8"/>
                    </a:lnTo>
                    <a:lnTo>
                      <a:pt x="262" y="199"/>
                    </a:lnTo>
                    <a:lnTo>
                      <a:pt x="0" y="183"/>
                    </a:lnTo>
                    <a:lnTo>
                      <a:pt x="0" y="0"/>
                    </a:lnTo>
                    <a:close/>
                  </a:path>
                </a:pathLst>
              </a:custGeom>
              <a:solidFill>
                <a:srgbClr val="D59686"/>
              </a:solidFill>
              <a:ln w="158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82" name="Freeform 560"/>
              <p:cNvSpPr>
                <a:spLocks/>
              </p:cNvSpPr>
              <p:nvPr/>
            </p:nvSpPr>
            <p:spPr bwMode="auto">
              <a:xfrm>
                <a:off x="3971" y="1972"/>
                <a:ext cx="149" cy="36"/>
              </a:xfrm>
              <a:custGeom>
                <a:avLst/>
                <a:gdLst>
                  <a:gd name="T0" fmla="*/ 0 w 299"/>
                  <a:gd name="T1" fmla="*/ 1 h 71"/>
                  <a:gd name="T2" fmla="*/ 0 w 299"/>
                  <a:gd name="T3" fmla="*/ 1 h 71"/>
                  <a:gd name="T4" fmla="*/ 0 w 299"/>
                  <a:gd name="T5" fmla="*/ 0 h 71"/>
                  <a:gd name="T6" fmla="*/ 0 w 299"/>
                  <a:gd name="T7" fmla="*/ 1 h 71"/>
                  <a:gd name="T8" fmla="*/ 0 w 299"/>
                  <a:gd name="T9" fmla="*/ 1 h 71"/>
                  <a:gd name="T10" fmla="*/ 0 60000 65536"/>
                  <a:gd name="T11" fmla="*/ 0 60000 65536"/>
                  <a:gd name="T12" fmla="*/ 0 60000 65536"/>
                  <a:gd name="T13" fmla="*/ 0 60000 65536"/>
                  <a:gd name="T14" fmla="*/ 0 60000 65536"/>
                  <a:gd name="T15" fmla="*/ 0 w 299"/>
                  <a:gd name="T16" fmla="*/ 0 h 71"/>
                  <a:gd name="T17" fmla="*/ 299 w 299"/>
                  <a:gd name="T18" fmla="*/ 71 h 71"/>
                </a:gdLst>
                <a:ahLst/>
                <a:cxnLst>
                  <a:cxn ang="T10">
                    <a:pos x="T0" y="T1"/>
                  </a:cxn>
                  <a:cxn ang="T11">
                    <a:pos x="T2" y="T3"/>
                  </a:cxn>
                  <a:cxn ang="T12">
                    <a:pos x="T4" y="T5"/>
                  </a:cxn>
                  <a:cxn ang="T13">
                    <a:pos x="T6" y="T7"/>
                  </a:cxn>
                  <a:cxn ang="T14">
                    <a:pos x="T8" y="T9"/>
                  </a:cxn>
                </a:cxnLst>
                <a:rect l="T15" t="T16" r="T17" b="T18"/>
                <a:pathLst>
                  <a:path w="299" h="71">
                    <a:moveTo>
                      <a:pt x="263" y="71"/>
                    </a:moveTo>
                    <a:lnTo>
                      <a:pt x="0" y="58"/>
                    </a:lnTo>
                    <a:lnTo>
                      <a:pt x="56" y="0"/>
                    </a:lnTo>
                    <a:lnTo>
                      <a:pt x="299" y="14"/>
                    </a:lnTo>
                    <a:lnTo>
                      <a:pt x="263" y="71"/>
                    </a:lnTo>
                    <a:close/>
                  </a:path>
                </a:pathLst>
              </a:custGeom>
              <a:solidFill>
                <a:srgbClr val="FFF1D4"/>
              </a:solidFill>
              <a:ln w="158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83" name="Freeform 561"/>
              <p:cNvSpPr>
                <a:spLocks/>
              </p:cNvSpPr>
              <p:nvPr/>
            </p:nvSpPr>
            <p:spPr bwMode="auto">
              <a:xfrm>
                <a:off x="4103" y="1979"/>
                <a:ext cx="18" cy="121"/>
              </a:xfrm>
              <a:custGeom>
                <a:avLst/>
                <a:gdLst>
                  <a:gd name="T0" fmla="*/ 0 w 35"/>
                  <a:gd name="T1" fmla="*/ 0 h 243"/>
                  <a:gd name="T2" fmla="*/ 0 w 35"/>
                  <a:gd name="T3" fmla="*/ 0 h 243"/>
                  <a:gd name="T4" fmla="*/ 1 w 35"/>
                  <a:gd name="T5" fmla="*/ 0 h 243"/>
                  <a:gd name="T6" fmla="*/ 1 w 35"/>
                  <a:gd name="T7" fmla="*/ 0 h 243"/>
                  <a:gd name="T8" fmla="*/ 0 w 35"/>
                  <a:gd name="T9" fmla="*/ 0 h 243"/>
                  <a:gd name="T10" fmla="*/ 0 60000 65536"/>
                  <a:gd name="T11" fmla="*/ 0 60000 65536"/>
                  <a:gd name="T12" fmla="*/ 0 60000 65536"/>
                  <a:gd name="T13" fmla="*/ 0 60000 65536"/>
                  <a:gd name="T14" fmla="*/ 0 60000 65536"/>
                  <a:gd name="T15" fmla="*/ 0 w 35"/>
                  <a:gd name="T16" fmla="*/ 0 h 243"/>
                  <a:gd name="T17" fmla="*/ 35 w 35"/>
                  <a:gd name="T18" fmla="*/ 243 h 243"/>
                </a:gdLst>
                <a:ahLst/>
                <a:cxnLst>
                  <a:cxn ang="T10">
                    <a:pos x="T0" y="T1"/>
                  </a:cxn>
                  <a:cxn ang="T11">
                    <a:pos x="T2" y="T3"/>
                  </a:cxn>
                  <a:cxn ang="T12">
                    <a:pos x="T4" y="T5"/>
                  </a:cxn>
                  <a:cxn ang="T13">
                    <a:pos x="T6" y="T7"/>
                  </a:cxn>
                  <a:cxn ang="T14">
                    <a:pos x="T8" y="T9"/>
                  </a:cxn>
                </a:cxnLst>
                <a:rect l="T15" t="T16" r="T17" b="T18"/>
                <a:pathLst>
                  <a:path w="35" h="243">
                    <a:moveTo>
                      <a:pt x="0" y="55"/>
                    </a:moveTo>
                    <a:lnTo>
                      <a:pt x="0" y="243"/>
                    </a:lnTo>
                    <a:lnTo>
                      <a:pt x="35" y="175"/>
                    </a:lnTo>
                    <a:lnTo>
                      <a:pt x="35" y="0"/>
                    </a:lnTo>
                    <a:lnTo>
                      <a:pt x="0" y="55"/>
                    </a:lnTo>
                    <a:close/>
                  </a:path>
                </a:pathLst>
              </a:custGeom>
              <a:solidFill>
                <a:srgbClr val="00CE00"/>
              </a:solidFill>
              <a:ln w="158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84" name="Freeform 562"/>
              <p:cNvSpPr>
                <a:spLocks/>
              </p:cNvSpPr>
              <p:nvPr/>
            </p:nvSpPr>
            <p:spPr bwMode="auto">
              <a:xfrm>
                <a:off x="3918" y="1883"/>
                <a:ext cx="288" cy="39"/>
              </a:xfrm>
              <a:custGeom>
                <a:avLst/>
                <a:gdLst>
                  <a:gd name="T0" fmla="*/ 2 w 576"/>
                  <a:gd name="T1" fmla="*/ 1 h 77"/>
                  <a:gd name="T2" fmla="*/ 0 w 576"/>
                  <a:gd name="T3" fmla="*/ 1 h 77"/>
                  <a:gd name="T4" fmla="*/ 1 w 576"/>
                  <a:gd name="T5" fmla="*/ 0 h 77"/>
                  <a:gd name="T6" fmla="*/ 2 w 576"/>
                  <a:gd name="T7" fmla="*/ 1 h 77"/>
                  <a:gd name="T8" fmla="*/ 2 w 576"/>
                  <a:gd name="T9" fmla="*/ 1 h 77"/>
                  <a:gd name="T10" fmla="*/ 0 60000 65536"/>
                  <a:gd name="T11" fmla="*/ 0 60000 65536"/>
                  <a:gd name="T12" fmla="*/ 0 60000 65536"/>
                  <a:gd name="T13" fmla="*/ 0 60000 65536"/>
                  <a:gd name="T14" fmla="*/ 0 60000 65536"/>
                  <a:gd name="T15" fmla="*/ 0 w 576"/>
                  <a:gd name="T16" fmla="*/ 0 h 77"/>
                  <a:gd name="T17" fmla="*/ 576 w 576"/>
                  <a:gd name="T18" fmla="*/ 77 h 77"/>
                </a:gdLst>
                <a:ahLst/>
                <a:cxnLst>
                  <a:cxn ang="T10">
                    <a:pos x="T0" y="T1"/>
                  </a:cxn>
                  <a:cxn ang="T11">
                    <a:pos x="T2" y="T3"/>
                  </a:cxn>
                  <a:cxn ang="T12">
                    <a:pos x="T4" y="T5"/>
                  </a:cxn>
                  <a:cxn ang="T13">
                    <a:pos x="T6" y="T7"/>
                  </a:cxn>
                  <a:cxn ang="T14">
                    <a:pos x="T8" y="T9"/>
                  </a:cxn>
                </a:cxnLst>
                <a:rect l="T15" t="T16" r="T17" b="T18"/>
                <a:pathLst>
                  <a:path w="576" h="77">
                    <a:moveTo>
                      <a:pt x="546" y="77"/>
                    </a:moveTo>
                    <a:lnTo>
                      <a:pt x="0" y="55"/>
                    </a:lnTo>
                    <a:lnTo>
                      <a:pt x="70" y="0"/>
                    </a:lnTo>
                    <a:lnTo>
                      <a:pt x="576" y="15"/>
                    </a:lnTo>
                    <a:lnTo>
                      <a:pt x="546" y="77"/>
                    </a:lnTo>
                    <a:close/>
                  </a:path>
                </a:pathLst>
              </a:custGeom>
              <a:solidFill>
                <a:srgbClr val="FFF1D4"/>
              </a:solidFill>
              <a:ln w="158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85" name="Freeform 563"/>
              <p:cNvSpPr>
                <a:spLocks/>
              </p:cNvSpPr>
              <p:nvPr/>
            </p:nvSpPr>
            <p:spPr bwMode="auto">
              <a:xfrm>
                <a:off x="3931" y="1922"/>
                <a:ext cx="61" cy="39"/>
              </a:xfrm>
              <a:custGeom>
                <a:avLst/>
                <a:gdLst>
                  <a:gd name="T0" fmla="*/ 0 w 122"/>
                  <a:gd name="T1" fmla="*/ 1 h 77"/>
                  <a:gd name="T2" fmla="*/ 0 w 122"/>
                  <a:gd name="T3" fmla="*/ 1 h 77"/>
                  <a:gd name="T4" fmla="*/ 1 w 122"/>
                  <a:gd name="T5" fmla="*/ 1 h 77"/>
                  <a:gd name="T6" fmla="*/ 1 w 122"/>
                  <a:gd name="T7" fmla="*/ 1 h 77"/>
                  <a:gd name="T8" fmla="*/ 1 w 122"/>
                  <a:gd name="T9" fmla="*/ 0 h 77"/>
                  <a:gd name="T10" fmla="*/ 0 w 122"/>
                  <a:gd name="T11" fmla="*/ 1 h 77"/>
                  <a:gd name="T12" fmla="*/ 0 60000 65536"/>
                  <a:gd name="T13" fmla="*/ 0 60000 65536"/>
                  <a:gd name="T14" fmla="*/ 0 60000 65536"/>
                  <a:gd name="T15" fmla="*/ 0 60000 65536"/>
                  <a:gd name="T16" fmla="*/ 0 60000 65536"/>
                  <a:gd name="T17" fmla="*/ 0 60000 65536"/>
                  <a:gd name="T18" fmla="*/ 0 w 122"/>
                  <a:gd name="T19" fmla="*/ 0 h 77"/>
                  <a:gd name="T20" fmla="*/ 122 w 122"/>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122" h="77">
                    <a:moveTo>
                      <a:pt x="0" y="2"/>
                    </a:moveTo>
                    <a:lnTo>
                      <a:pt x="0" y="72"/>
                    </a:lnTo>
                    <a:lnTo>
                      <a:pt x="122" y="77"/>
                    </a:lnTo>
                    <a:lnTo>
                      <a:pt x="122" y="4"/>
                    </a:lnTo>
                    <a:lnTo>
                      <a:pt x="1" y="0"/>
                    </a:lnTo>
                    <a:lnTo>
                      <a:pt x="0" y="2"/>
                    </a:lnTo>
                    <a:close/>
                  </a:path>
                </a:pathLst>
              </a:custGeom>
              <a:solidFill>
                <a:srgbClr val="00CE00"/>
              </a:solidFill>
              <a:ln w="11113">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86" name="Freeform 564"/>
              <p:cNvSpPr>
                <a:spLocks/>
              </p:cNvSpPr>
              <p:nvPr/>
            </p:nvSpPr>
            <p:spPr bwMode="auto">
              <a:xfrm>
                <a:off x="4111" y="1927"/>
                <a:ext cx="61" cy="41"/>
              </a:xfrm>
              <a:custGeom>
                <a:avLst/>
                <a:gdLst>
                  <a:gd name="T0" fmla="*/ 0 w 123"/>
                  <a:gd name="T1" fmla="*/ 1 h 82"/>
                  <a:gd name="T2" fmla="*/ 0 w 123"/>
                  <a:gd name="T3" fmla="*/ 1 h 82"/>
                  <a:gd name="T4" fmla="*/ 0 w 123"/>
                  <a:gd name="T5" fmla="*/ 1 h 82"/>
                  <a:gd name="T6" fmla="*/ 0 w 123"/>
                  <a:gd name="T7" fmla="*/ 1 h 82"/>
                  <a:gd name="T8" fmla="*/ 0 w 123"/>
                  <a:gd name="T9" fmla="*/ 1 h 82"/>
                  <a:gd name="T10" fmla="*/ 0 w 123"/>
                  <a:gd name="T11" fmla="*/ 0 h 82"/>
                  <a:gd name="T12" fmla="*/ 0 w 123"/>
                  <a:gd name="T13" fmla="*/ 1 h 82"/>
                  <a:gd name="T14" fmla="*/ 0 60000 65536"/>
                  <a:gd name="T15" fmla="*/ 0 60000 65536"/>
                  <a:gd name="T16" fmla="*/ 0 60000 65536"/>
                  <a:gd name="T17" fmla="*/ 0 60000 65536"/>
                  <a:gd name="T18" fmla="*/ 0 60000 65536"/>
                  <a:gd name="T19" fmla="*/ 0 60000 65536"/>
                  <a:gd name="T20" fmla="*/ 0 60000 65536"/>
                  <a:gd name="T21" fmla="*/ 0 w 123"/>
                  <a:gd name="T22" fmla="*/ 0 h 82"/>
                  <a:gd name="T23" fmla="*/ 123 w 123"/>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 h="82">
                    <a:moveTo>
                      <a:pt x="1" y="1"/>
                    </a:moveTo>
                    <a:lnTo>
                      <a:pt x="0" y="1"/>
                    </a:lnTo>
                    <a:lnTo>
                      <a:pt x="0" y="73"/>
                    </a:lnTo>
                    <a:lnTo>
                      <a:pt x="123" y="82"/>
                    </a:lnTo>
                    <a:lnTo>
                      <a:pt x="123" y="6"/>
                    </a:lnTo>
                    <a:lnTo>
                      <a:pt x="4" y="0"/>
                    </a:lnTo>
                    <a:lnTo>
                      <a:pt x="1" y="1"/>
                    </a:lnTo>
                    <a:close/>
                  </a:path>
                </a:pathLst>
              </a:custGeom>
              <a:solidFill>
                <a:srgbClr val="00CE00"/>
              </a:solidFill>
              <a:ln w="11113">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87" name="Freeform 565"/>
              <p:cNvSpPr>
                <a:spLocks/>
              </p:cNvSpPr>
              <p:nvPr/>
            </p:nvSpPr>
            <p:spPr bwMode="auto">
              <a:xfrm>
                <a:off x="4006" y="2028"/>
                <a:ext cx="61" cy="39"/>
              </a:xfrm>
              <a:custGeom>
                <a:avLst/>
                <a:gdLst>
                  <a:gd name="T0" fmla="*/ 0 w 124"/>
                  <a:gd name="T1" fmla="*/ 1 h 78"/>
                  <a:gd name="T2" fmla="*/ 0 w 124"/>
                  <a:gd name="T3" fmla="*/ 1 h 78"/>
                  <a:gd name="T4" fmla="*/ 0 w 124"/>
                  <a:gd name="T5" fmla="*/ 1 h 78"/>
                  <a:gd name="T6" fmla="*/ 0 w 124"/>
                  <a:gd name="T7" fmla="*/ 1 h 78"/>
                  <a:gd name="T8" fmla="*/ 0 w 124"/>
                  <a:gd name="T9" fmla="*/ 1 h 78"/>
                  <a:gd name="T10" fmla="*/ 0 w 124"/>
                  <a:gd name="T11" fmla="*/ 0 h 78"/>
                  <a:gd name="T12" fmla="*/ 0 w 124"/>
                  <a:gd name="T13" fmla="*/ 1 h 78"/>
                  <a:gd name="T14" fmla="*/ 0 60000 65536"/>
                  <a:gd name="T15" fmla="*/ 0 60000 65536"/>
                  <a:gd name="T16" fmla="*/ 0 60000 65536"/>
                  <a:gd name="T17" fmla="*/ 0 60000 65536"/>
                  <a:gd name="T18" fmla="*/ 0 60000 65536"/>
                  <a:gd name="T19" fmla="*/ 0 60000 65536"/>
                  <a:gd name="T20" fmla="*/ 0 60000 65536"/>
                  <a:gd name="T21" fmla="*/ 0 w 124"/>
                  <a:gd name="T22" fmla="*/ 0 h 78"/>
                  <a:gd name="T23" fmla="*/ 124 w 124"/>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78">
                    <a:moveTo>
                      <a:pt x="3" y="1"/>
                    </a:moveTo>
                    <a:lnTo>
                      <a:pt x="0" y="1"/>
                    </a:lnTo>
                    <a:lnTo>
                      <a:pt x="0" y="74"/>
                    </a:lnTo>
                    <a:lnTo>
                      <a:pt x="124" y="78"/>
                    </a:lnTo>
                    <a:lnTo>
                      <a:pt x="124" y="5"/>
                    </a:lnTo>
                    <a:lnTo>
                      <a:pt x="4" y="0"/>
                    </a:lnTo>
                    <a:lnTo>
                      <a:pt x="3" y="1"/>
                    </a:lnTo>
                    <a:close/>
                  </a:path>
                </a:pathLst>
              </a:custGeom>
              <a:solidFill>
                <a:srgbClr val="00CE00"/>
              </a:solidFill>
              <a:ln w="11113">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grpSp>
        <p:grpSp>
          <p:nvGrpSpPr>
            <p:cNvPr id="117052" name="Group 619"/>
            <p:cNvGrpSpPr>
              <a:grpSpLocks/>
            </p:cNvGrpSpPr>
            <p:nvPr/>
          </p:nvGrpSpPr>
          <p:grpSpPr bwMode="auto">
            <a:xfrm>
              <a:off x="4487" y="1758"/>
              <a:ext cx="998" cy="773"/>
              <a:chOff x="4487" y="1758"/>
              <a:chExt cx="998" cy="773"/>
            </a:xfrm>
          </p:grpSpPr>
          <p:sp>
            <p:nvSpPr>
              <p:cNvPr id="117053" name="Freeform 533"/>
              <p:cNvSpPr>
                <a:spLocks/>
              </p:cNvSpPr>
              <p:nvPr/>
            </p:nvSpPr>
            <p:spPr bwMode="auto">
              <a:xfrm>
                <a:off x="4942" y="1758"/>
                <a:ext cx="34" cy="377"/>
              </a:xfrm>
              <a:custGeom>
                <a:avLst/>
                <a:gdLst>
                  <a:gd name="T0" fmla="*/ 1 w 67"/>
                  <a:gd name="T1" fmla="*/ 2 h 754"/>
                  <a:gd name="T2" fmla="*/ 1 w 67"/>
                  <a:gd name="T3" fmla="*/ 1 h 754"/>
                  <a:gd name="T4" fmla="*/ 1 w 67"/>
                  <a:gd name="T5" fmla="*/ 0 h 754"/>
                  <a:gd name="T6" fmla="*/ 1 w 67"/>
                  <a:gd name="T7" fmla="*/ 0 h 754"/>
                  <a:gd name="T8" fmla="*/ 1 w 67"/>
                  <a:gd name="T9" fmla="*/ 0 h 754"/>
                  <a:gd name="T10" fmla="*/ 1 w 67"/>
                  <a:gd name="T11" fmla="*/ 0 h 754"/>
                  <a:gd name="T12" fmla="*/ 1 w 67"/>
                  <a:gd name="T13" fmla="*/ 1 h 754"/>
                  <a:gd name="T14" fmla="*/ 1 w 67"/>
                  <a:gd name="T15" fmla="*/ 1 h 754"/>
                  <a:gd name="T16" fmla="*/ 0 w 67"/>
                  <a:gd name="T17" fmla="*/ 2 h 754"/>
                  <a:gd name="T18" fmla="*/ 1 w 67"/>
                  <a:gd name="T19" fmla="*/ 2 h 7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754"/>
                  <a:gd name="T32" fmla="*/ 67 w 67"/>
                  <a:gd name="T33" fmla="*/ 754 h 7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754">
                    <a:moveTo>
                      <a:pt x="67" y="754"/>
                    </a:moveTo>
                    <a:lnTo>
                      <a:pt x="58" y="6"/>
                    </a:lnTo>
                    <a:lnTo>
                      <a:pt x="48" y="0"/>
                    </a:lnTo>
                    <a:lnTo>
                      <a:pt x="40" y="0"/>
                    </a:lnTo>
                    <a:lnTo>
                      <a:pt x="28" y="0"/>
                    </a:lnTo>
                    <a:lnTo>
                      <a:pt x="22" y="0"/>
                    </a:lnTo>
                    <a:lnTo>
                      <a:pt x="9" y="6"/>
                    </a:lnTo>
                    <a:lnTo>
                      <a:pt x="8" y="6"/>
                    </a:lnTo>
                    <a:lnTo>
                      <a:pt x="0" y="754"/>
                    </a:lnTo>
                    <a:lnTo>
                      <a:pt x="67" y="754"/>
                    </a:lnTo>
                    <a:close/>
                  </a:path>
                </a:pathLst>
              </a:custGeom>
              <a:solidFill>
                <a:srgbClr val="464646"/>
              </a:solidFill>
              <a:ln w="158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54" name="Freeform 534"/>
              <p:cNvSpPr>
                <a:spLocks/>
              </p:cNvSpPr>
              <p:nvPr/>
            </p:nvSpPr>
            <p:spPr bwMode="auto">
              <a:xfrm>
                <a:off x="4880" y="1758"/>
                <a:ext cx="33" cy="377"/>
              </a:xfrm>
              <a:custGeom>
                <a:avLst/>
                <a:gdLst>
                  <a:gd name="T0" fmla="*/ 0 w 68"/>
                  <a:gd name="T1" fmla="*/ 2 h 754"/>
                  <a:gd name="T2" fmla="*/ 0 w 68"/>
                  <a:gd name="T3" fmla="*/ 1 h 754"/>
                  <a:gd name="T4" fmla="*/ 0 w 68"/>
                  <a:gd name="T5" fmla="*/ 0 h 754"/>
                  <a:gd name="T6" fmla="*/ 0 w 68"/>
                  <a:gd name="T7" fmla="*/ 0 h 754"/>
                  <a:gd name="T8" fmla="*/ 0 w 68"/>
                  <a:gd name="T9" fmla="*/ 0 h 754"/>
                  <a:gd name="T10" fmla="*/ 0 w 68"/>
                  <a:gd name="T11" fmla="*/ 0 h 754"/>
                  <a:gd name="T12" fmla="*/ 0 w 68"/>
                  <a:gd name="T13" fmla="*/ 1 h 754"/>
                  <a:gd name="T14" fmla="*/ 0 w 68"/>
                  <a:gd name="T15" fmla="*/ 1 h 754"/>
                  <a:gd name="T16" fmla="*/ 0 w 68"/>
                  <a:gd name="T17" fmla="*/ 2 h 754"/>
                  <a:gd name="T18" fmla="*/ 0 w 68"/>
                  <a:gd name="T19" fmla="*/ 2 h 7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754"/>
                  <a:gd name="T32" fmla="*/ 68 w 68"/>
                  <a:gd name="T33" fmla="*/ 754 h 7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754">
                    <a:moveTo>
                      <a:pt x="68" y="754"/>
                    </a:moveTo>
                    <a:lnTo>
                      <a:pt x="57" y="6"/>
                    </a:lnTo>
                    <a:lnTo>
                      <a:pt x="48" y="0"/>
                    </a:lnTo>
                    <a:lnTo>
                      <a:pt x="38" y="0"/>
                    </a:lnTo>
                    <a:lnTo>
                      <a:pt x="28" y="0"/>
                    </a:lnTo>
                    <a:lnTo>
                      <a:pt x="22" y="0"/>
                    </a:lnTo>
                    <a:lnTo>
                      <a:pt x="10" y="6"/>
                    </a:lnTo>
                    <a:lnTo>
                      <a:pt x="9" y="6"/>
                    </a:lnTo>
                    <a:lnTo>
                      <a:pt x="0" y="754"/>
                    </a:lnTo>
                    <a:lnTo>
                      <a:pt x="68" y="754"/>
                    </a:lnTo>
                    <a:close/>
                  </a:path>
                </a:pathLst>
              </a:custGeom>
              <a:solidFill>
                <a:srgbClr val="464646"/>
              </a:solidFill>
              <a:ln w="158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55" name="Freeform 535"/>
              <p:cNvSpPr>
                <a:spLocks/>
              </p:cNvSpPr>
              <p:nvPr/>
            </p:nvSpPr>
            <p:spPr bwMode="auto">
              <a:xfrm>
                <a:off x="4818" y="1758"/>
                <a:ext cx="34" cy="377"/>
              </a:xfrm>
              <a:custGeom>
                <a:avLst/>
                <a:gdLst>
                  <a:gd name="T0" fmla="*/ 1 w 68"/>
                  <a:gd name="T1" fmla="*/ 2 h 754"/>
                  <a:gd name="T2" fmla="*/ 1 w 68"/>
                  <a:gd name="T3" fmla="*/ 1 h 754"/>
                  <a:gd name="T4" fmla="*/ 1 w 68"/>
                  <a:gd name="T5" fmla="*/ 0 h 754"/>
                  <a:gd name="T6" fmla="*/ 1 w 68"/>
                  <a:gd name="T7" fmla="*/ 0 h 754"/>
                  <a:gd name="T8" fmla="*/ 1 w 68"/>
                  <a:gd name="T9" fmla="*/ 0 h 754"/>
                  <a:gd name="T10" fmla="*/ 1 w 68"/>
                  <a:gd name="T11" fmla="*/ 0 h 754"/>
                  <a:gd name="T12" fmla="*/ 1 w 68"/>
                  <a:gd name="T13" fmla="*/ 1 h 754"/>
                  <a:gd name="T14" fmla="*/ 1 w 68"/>
                  <a:gd name="T15" fmla="*/ 1 h 754"/>
                  <a:gd name="T16" fmla="*/ 0 w 68"/>
                  <a:gd name="T17" fmla="*/ 2 h 754"/>
                  <a:gd name="T18" fmla="*/ 1 w 68"/>
                  <a:gd name="T19" fmla="*/ 2 h 7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754"/>
                  <a:gd name="T32" fmla="*/ 68 w 68"/>
                  <a:gd name="T33" fmla="*/ 754 h 7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754">
                    <a:moveTo>
                      <a:pt x="68" y="754"/>
                    </a:moveTo>
                    <a:lnTo>
                      <a:pt x="56" y="6"/>
                    </a:lnTo>
                    <a:lnTo>
                      <a:pt x="47" y="0"/>
                    </a:lnTo>
                    <a:lnTo>
                      <a:pt x="39" y="0"/>
                    </a:lnTo>
                    <a:lnTo>
                      <a:pt x="27" y="0"/>
                    </a:lnTo>
                    <a:lnTo>
                      <a:pt x="21" y="0"/>
                    </a:lnTo>
                    <a:lnTo>
                      <a:pt x="8" y="6"/>
                    </a:lnTo>
                    <a:lnTo>
                      <a:pt x="7" y="6"/>
                    </a:lnTo>
                    <a:lnTo>
                      <a:pt x="0" y="754"/>
                    </a:lnTo>
                    <a:lnTo>
                      <a:pt x="68" y="754"/>
                    </a:lnTo>
                    <a:close/>
                  </a:path>
                </a:pathLst>
              </a:custGeom>
              <a:solidFill>
                <a:srgbClr val="464646"/>
              </a:solidFill>
              <a:ln w="158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56" name="Freeform 536"/>
              <p:cNvSpPr>
                <a:spLocks/>
              </p:cNvSpPr>
              <p:nvPr/>
            </p:nvSpPr>
            <p:spPr bwMode="auto">
              <a:xfrm>
                <a:off x="4758" y="1758"/>
                <a:ext cx="32" cy="377"/>
              </a:xfrm>
              <a:custGeom>
                <a:avLst/>
                <a:gdLst>
                  <a:gd name="T0" fmla="*/ 1 w 64"/>
                  <a:gd name="T1" fmla="*/ 2 h 754"/>
                  <a:gd name="T2" fmla="*/ 1 w 64"/>
                  <a:gd name="T3" fmla="*/ 1 h 754"/>
                  <a:gd name="T4" fmla="*/ 1 w 64"/>
                  <a:gd name="T5" fmla="*/ 0 h 754"/>
                  <a:gd name="T6" fmla="*/ 1 w 64"/>
                  <a:gd name="T7" fmla="*/ 0 h 754"/>
                  <a:gd name="T8" fmla="*/ 1 w 64"/>
                  <a:gd name="T9" fmla="*/ 0 h 754"/>
                  <a:gd name="T10" fmla="*/ 1 w 64"/>
                  <a:gd name="T11" fmla="*/ 0 h 754"/>
                  <a:gd name="T12" fmla="*/ 1 w 64"/>
                  <a:gd name="T13" fmla="*/ 1 h 754"/>
                  <a:gd name="T14" fmla="*/ 1 w 64"/>
                  <a:gd name="T15" fmla="*/ 1 h 754"/>
                  <a:gd name="T16" fmla="*/ 0 w 64"/>
                  <a:gd name="T17" fmla="*/ 2 h 754"/>
                  <a:gd name="T18" fmla="*/ 1 w 64"/>
                  <a:gd name="T19" fmla="*/ 2 h 7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754"/>
                  <a:gd name="T32" fmla="*/ 64 w 64"/>
                  <a:gd name="T33" fmla="*/ 754 h 7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754">
                    <a:moveTo>
                      <a:pt x="64" y="754"/>
                    </a:moveTo>
                    <a:lnTo>
                      <a:pt x="55" y="6"/>
                    </a:lnTo>
                    <a:lnTo>
                      <a:pt x="46" y="0"/>
                    </a:lnTo>
                    <a:lnTo>
                      <a:pt x="36" y="0"/>
                    </a:lnTo>
                    <a:lnTo>
                      <a:pt x="26" y="0"/>
                    </a:lnTo>
                    <a:lnTo>
                      <a:pt x="20" y="0"/>
                    </a:lnTo>
                    <a:lnTo>
                      <a:pt x="6" y="6"/>
                    </a:lnTo>
                    <a:lnTo>
                      <a:pt x="5" y="6"/>
                    </a:lnTo>
                    <a:lnTo>
                      <a:pt x="0" y="754"/>
                    </a:lnTo>
                    <a:lnTo>
                      <a:pt x="64" y="754"/>
                    </a:lnTo>
                    <a:close/>
                  </a:path>
                </a:pathLst>
              </a:custGeom>
              <a:solidFill>
                <a:srgbClr val="464646"/>
              </a:solidFill>
              <a:ln w="158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57" name="Freeform 537"/>
              <p:cNvSpPr>
                <a:spLocks/>
              </p:cNvSpPr>
              <p:nvPr/>
            </p:nvSpPr>
            <p:spPr bwMode="auto">
              <a:xfrm>
                <a:off x="5095" y="2139"/>
                <a:ext cx="15" cy="27"/>
              </a:xfrm>
              <a:custGeom>
                <a:avLst/>
                <a:gdLst>
                  <a:gd name="T0" fmla="*/ 1 w 30"/>
                  <a:gd name="T1" fmla="*/ 1 h 53"/>
                  <a:gd name="T2" fmla="*/ 1 w 30"/>
                  <a:gd name="T3" fmla="*/ 1 h 53"/>
                  <a:gd name="T4" fmla="*/ 1 w 30"/>
                  <a:gd name="T5" fmla="*/ 0 h 53"/>
                  <a:gd name="T6" fmla="*/ 0 w 30"/>
                  <a:gd name="T7" fmla="*/ 1 h 53"/>
                  <a:gd name="T8" fmla="*/ 1 w 30"/>
                  <a:gd name="T9" fmla="*/ 1 h 53"/>
                  <a:gd name="T10" fmla="*/ 0 60000 65536"/>
                  <a:gd name="T11" fmla="*/ 0 60000 65536"/>
                  <a:gd name="T12" fmla="*/ 0 60000 65536"/>
                  <a:gd name="T13" fmla="*/ 0 60000 65536"/>
                  <a:gd name="T14" fmla="*/ 0 60000 65536"/>
                  <a:gd name="T15" fmla="*/ 0 w 30"/>
                  <a:gd name="T16" fmla="*/ 0 h 53"/>
                  <a:gd name="T17" fmla="*/ 30 w 30"/>
                  <a:gd name="T18" fmla="*/ 53 h 53"/>
                </a:gdLst>
                <a:ahLst/>
                <a:cxnLst>
                  <a:cxn ang="T10">
                    <a:pos x="T0" y="T1"/>
                  </a:cxn>
                  <a:cxn ang="T11">
                    <a:pos x="T2" y="T3"/>
                  </a:cxn>
                  <a:cxn ang="T12">
                    <a:pos x="T4" y="T5"/>
                  </a:cxn>
                  <a:cxn ang="T13">
                    <a:pos x="T6" y="T7"/>
                  </a:cxn>
                  <a:cxn ang="T14">
                    <a:pos x="T8" y="T9"/>
                  </a:cxn>
                </a:cxnLst>
                <a:rect l="T15" t="T16" r="T17" b="T18"/>
                <a:pathLst>
                  <a:path w="30" h="53">
                    <a:moveTo>
                      <a:pt x="22" y="53"/>
                    </a:moveTo>
                    <a:lnTo>
                      <a:pt x="30" y="53"/>
                    </a:lnTo>
                    <a:lnTo>
                      <a:pt x="5" y="0"/>
                    </a:lnTo>
                    <a:lnTo>
                      <a:pt x="0" y="9"/>
                    </a:lnTo>
                    <a:lnTo>
                      <a:pt x="22" y="53"/>
                    </a:lnTo>
                    <a:close/>
                  </a:path>
                </a:pathLst>
              </a:custGeom>
              <a:solidFill>
                <a:srgbClr val="FFFFFF"/>
              </a:solidFill>
              <a:ln w="1588">
                <a:solidFill>
                  <a:srgbClr val="FFFFFF"/>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58" name="Freeform 538"/>
              <p:cNvSpPr>
                <a:spLocks/>
              </p:cNvSpPr>
              <p:nvPr/>
            </p:nvSpPr>
            <p:spPr bwMode="auto">
              <a:xfrm>
                <a:off x="4556" y="2135"/>
                <a:ext cx="444" cy="8"/>
              </a:xfrm>
              <a:custGeom>
                <a:avLst/>
                <a:gdLst>
                  <a:gd name="T0" fmla="*/ 2 w 888"/>
                  <a:gd name="T1" fmla="*/ 1 h 16"/>
                  <a:gd name="T2" fmla="*/ 0 w 888"/>
                  <a:gd name="T3" fmla="*/ 1 h 16"/>
                  <a:gd name="T4" fmla="*/ 1 w 888"/>
                  <a:gd name="T5" fmla="*/ 0 h 16"/>
                  <a:gd name="T6" fmla="*/ 2 w 888"/>
                  <a:gd name="T7" fmla="*/ 0 h 16"/>
                  <a:gd name="T8" fmla="*/ 2 w 888"/>
                  <a:gd name="T9" fmla="*/ 1 h 16"/>
                  <a:gd name="T10" fmla="*/ 0 60000 65536"/>
                  <a:gd name="T11" fmla="*/ 0 60000 65536"/>
                  <a:gd name="T12" fmla="*/ 0 60000 65536"/>
                  <a:gd name="T13" fmla="*/ 0 60000 65536"/>
                  <a:gd name="T14" fmla="*/ 0 60000 65536"/>
                  <a:gd name="T15" fmla="*/ 0 w 888"/>
                  <a:gd name="T16" fmla="*/ 0 h 16"/>
                  <a:gd name="T17" fmla="*/ 888 w 888"/>
                  <a:gd name="T18" fmla="*/ 16 h 16"/>
                </a:gdLst>
                <a:ahLst/>
                <a:cxnLst>
                  <a:cxn ang="T10">
                    <a:pos x="T0" y="T1"/>
                  </a:cxn>
                  <a:cxn ang="T11">
                    <a:pos x="T2" y="T3"/>
                  </a:cxn>
                  <a:cxn ang="T12">
                    <a:pos x="T4" y="T5"/>
                  </a:cxn>
                  <a:cxn ang="T13">
                    <a:pos x="T6" y="T7"/>
                  </a:cxn>
                  <a:cxn ang="T14">
                    <a:pos x="T8" y="T9"/>
                  </a:cxn>
                </a:cxnLst>
                <a:rect l="T15" t="T16" r="T17" b="T18"/>
                <a:pathLst>
                  <a:path w="888" h="16">
                    <a:moveTo>
                      <a:pt x="877" y="16"/>
                    </a:moveTo>
                    <a:lnTo>
                      <a:pt x="0" y="16"/>
                    </a:lnTo>
                    <a:lnTo>
                      <a:pt x="18" y="0"/>
                    </a:lnTo>
                    <a:lnTo>
                      <a:pt x="888" y="0"/>
                    </a:lnTo>
                    <a:lnTo>
                      <a:pt x="877" y="16"/>
                    </a:lnTo>
                    <a:close/>
                  </a:path>
                </a:pathLst>
              </a:custGeom>
              <a:solidFill>
                <a:srgbClr val="FFFFFF"/>
              </a:solidFill>
              <a:ln w="158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59" name="Rectangle 539"/>
              <p:cNvSpPr>
                <a:spLocks noChangeArrowheads="1"/>
              </p:cNvSpPr>
              <p:nvPr/>
            </p:nvSpPr>
            <p:spPr bwMode="auto">
              <a:xfrm>
                <a:off x="4555" y="2143"/>
                <a:ext cx="440" cy="15"/>
              </a:xfrm>
              <a:prstGeom prst="rect">
                <a:avLst/>
              </a:prstGeom>
              <a:solidFill>
                <a:srgbClr val="A0A0A0"/>
              </a:solidFill>
              <a:ln w="1588">
                <a:solidFill>
                  <a:srgbClr val="FFFFFF"/>
                </a:solidFill>
                <a:miter lim="800000"/>
                <a:headEnd/>
                <a:tailEnd/>
              </a:ln>
            </p:spPr>
            <p:txBody>
              <a:bodyPr/>
              <a:lstStyle/>
              <a:p>
                <a:pPr fontAlgn="base">
                  <a:spcBef>
                    <a:spcPct val="0"/>
                  </a:spcBef>
                  <a:spcAft>
                    <a:spcPct val="0"/>
                  </a:spcAft>
                </a:pPr>
                <a:endParaRPr lang="en-US" sz="2800" b="1">
                  <a:solidFill>
                    <a:srgbClr val="0079C1"/>
                  </a:solidFill>
                </a:endParaRPr>
              </a:p>
            </p:txBody>
          </p:sp>
          <p:sp>
            <p:nvSpPr>
              <p:cNvPr id="117060" name="Freeform 540"/>
              <p:cNvSpPr>
                <a:spLocks/>
              </p:cNvSpPr>
              <p:nvPr/>
            </p:nvSpPr>
            <p:spPr bwMode="auto">
              <a:xfrm>
                <a:off x="5020" y="2139"/>
                <a:ext cx="77" cy="27"/>
              </a:xfrm>
              <a:custGeom>
                <a:avLst/>
                <a:gdLst>
                  <a:gd name="T0" fmla="*/ 1 w 154"/>
                  <a:gd name="T1" fmla="*/ 1 h 53"/>
                  <a:gd name="T2" fmla="*/ 0 w 154"/>
                  <a:gd name="T3" fmla="*/ 1 h 53"/>
                  <a:gd name="T4" fmla="*/ 1 w 154"/>
                  <a:gd name="T5" fmla="*/ 0 h 53"/>
                  <a:gd name="T6" fmla="*/ 1 w 154"/>
                  <a:gd name="T7" fmla="*/ 0 h 53"/>
                  <a:gd name="T8" fmla="*/ 1 w 154"/>
                  <a:gd name="T9" fmla="*/ 1 h 53"/>
                  <a:gd name="T10" fmla="*/ 0 60000 65536"/>
                  <a:gd name="T11" fmla="*/ 0 60000 65536"/>
                  <a:gd name="T12" fmla="*/ 0 60000 65536"/>
                  <a:gd name="T13" fmla="*/ 0 60000 65536"/>
                  <a:gd name="T14" fmla="*/ 0 60000 65536"/>
                  <a:gd name="T15" fmla="*/ 0 w 154"/>
                  <a:gd name="T16" fmla="*/ 0 h 53"/>
                  <a:gd name="T17" fmla="*/ 154 w 154"/>
                  <a:gd name="T18" fmla="*/ 53 h 53"/>
                </a:gdLst>
                <a:ahLst/>
                <a:cxnLst>
                  <a:cxn ang="T10">
                    <a:pos x="T0" y="T1"/>
                  </a:cxn>
                  <a:cxn ang="T11">
                    <a:pos x="T2" y="T3"/>
                  </a:cxn>
                  <a:cxn ang="T12">
                    <a:pos x="T4" y="T5"/>
                  </a:cxn>
                  <a:cxn ang="T13">
                    <a:pos x="T6" y="T7"/>
                  </a:cxn>
                  <a:cxn ang="T14">
                    <a:pos x="T8" y="T9"/>
                  </a:cxn>
                </a:cxnLst>
                <a:rect l="T15" t="T16" r="T17" b="T18"/>
                <a:pathLst>
                  <a:path w="154" h="53">
                    <a:moveTo>
                      <a:pt x="128" y="53"/>
                    </a:moveTo>
                    <a:lnTo>
                      <a:pt x="0" y="53"/>
                    </a:lnTo>
                    <a:lnTo>
                      <a:pt x="33" y="0"/>
                    </a:lnTo>
                    <a:lnTo>
                      <a:pt x="154" y="0"/>
                    </a:lnTo>
                    <a:lnTo>
                      <a:pt x="128" y="53"/>
                    </a:lnTo>
                    <a:close/>
                  </a:path>
                </a:pathLst>
              </a:custGeom>
              <a:solidFill>
                <a:srgbClr val="D2D2D2"/>
              </a:solidFill>
              <a:ln w="158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61" name="Freeform 541"/>
              <p:cNvSpPr>
                <a:spLocks/>
              </p:cNvSpPr>
              <p:nvPr/>
            </p:nvSpPr>
            <p:spPr bwMode="auto">
              <a:xfrm>
                <a:off x="4995" y="2135"/>
                <a:ext cx="10" cy="23"/>
              </a:xfrm>
              <a:custGeom>
                <a:avLst/>
                <a:gdLst>
                  <a:gd name="T0" fmla="*/ 1 w 20"/>
                  <a:gd name="T1" fmla="*/ 0 h 47"/>
                  <a:gd name="T2" fmla="*/ 1 w 20"/>
                  <a:gd name="T3" fmla="*/ 0 h 47"/>
                  <a:gd name="T4" fmla="*/ 1 w 20"/>
                  <a:gd name="T5" fmla="*/ 0 h 47"/>
                  <a:gd name="T6" fmla="*/ 1 w 20"/>
                  <a:gd name="T7" fmla="*/ 0 h 47"/>
                  <a:gd name="T8" fmla="*/ 1 w 20"/>
                  <a:gd name="T9" fmla="*/ 0 h 47"/>
                  <a:gd name="T10" fmla="*/ 0 w 20"/>
                  <a:gd name="T11" fmla="*/ 0 h 47"/>
                  <a:gd name="T12" fmla="*/ 0 w 20"/>
                  <a:gd name="T13" fmla="*/ 0 h 47"/>
                  <a:gd name="T14" fmla="*/ 1 w 20"/>
                  <a:gd name="T15" fmla="*/ 0 h 47"/>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47"/>
                  <a:gd name="T26" fmla="*/ 20 w 20"/>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47">
                    <a:moveTo>
                      <a:pt x="14" y="29"/>
                    </a:moveTo>
                    <a:lnTo>
                      <a:pt x="20" y="29"/>
                    </a:lnTo>
                    <a:lnTo>
                      <a:pt x="20" y="21"/>
                    </a:lnTo>
                    <a:lnTo>
                      <a:pt x="20" y="12"/>
                    </a:lnTo>
                    <a:lnTo>
                      <a:pt x="11" y="0"/>
                    </a:lnTo>
                    <a:lnTo>
                      <a:pt x="0" y="16"/>
                    </a:lnTo>
                    <a:lnTo>
                      <a:pt x="0" y="47"/>
                    </a:lnTo>
                    <a:lnTo>
                      <a:pt x="14" y="29"/>
                    </a:lnTo>
                    <a:close/>
                  </a:path>
                </a:pathLst>
              </a:custGeom>
              <a:solidFill>
                <a:srgbClr val="A0A0A0"/>
              </a:solidFill>
              <a:ln w="1588">
                <a:solidFill>
                  <a:srgbClr val="FFFFFF"/>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62" name="Freeform 542"/>
              <p:cNvSpPr>
                <a:spLocks/>
              </p:cNvSpPr>
              <p:nvPr/>
            </p:nvSpPr>
            <p:spPr bwMode="auto">
              <a:xfrm>
                <a:off x="5079" y="2144"/>
                <a:ext cx="26" cy="175"/>
              </a:xfrm>
              <a:custGeom>
                <a:avLst/>
                <a:gdLst>
                  <a:gd name="T0" fmla="*/ 1 w 52"/>
                  <a:gd name="T1" fmla="*/ 1 h 349"/>
                  <a:gd name="T2" fmla="*/ 1 w 52"/>
                  <a:gd name="T3" fmla="*/ 0 h 349"/>
                  <a:gd name="T4" fmla="*/ 1 w 52"/>
                  <a:gd name="T5" fmla="*/ 1 h 349"/>
                  <a:gd name="T6" fmla="*/ 0 w 52"/>
                  <a:gd name="T7" fmla="*/ 1 h 349"/>
                  <a:gd name="T8" fmla="*/ 0 w 52"/>
                  <a:gd name="T9" fmla="*/ 1 h 349"/>
                  <a:gd name="T10" fmla="*/ 0 w 52"/>
                  <a:gd name="T11" fmla="*/ 1 h 349"/>
                  <a:gd name="T12" fmla="*/ 1 w 52"/>
                  <a:gd name="T13" fmla="*/ 1 h 349"/>
                  <a:gd name="T14" fmla="*/ 1 w 52"/>
                  <a:gd name="T15" fmla="*/ 1 h 349"/>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349"/>
                  <a:gd name="T26" fmla="*/ 52 w 52"/>
                  <a:gd name="T27" fmla="*/ 349 h 3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349">
                    <a:moveTo>
                      <a:pt x="52" y="44"/>
                    </a:moveTo>
                    <a:lnTo>
                      <a:pt x="30" y="0"/>
                    </a:lnTo>
                    <a:lnTo>
                      <a:pt x="9" y="44"/>
                    </a:lnTo>
                    <a:lnTo>
                      <a:pt x="0" y="44"/>
                    </a:lnTo>
                    <a:lnTo>
                      <a:pt x="0" y="346"/>
                    </a:lnTo>
                    <a:lnTo>
                      <a:pt x="0" y="349"/>
                    </a:lnTo>
                    <a:lnTo>
                      <a:pt x="52" y="316"/>
                    </a:lnTo>
                    <a:lnTo>
                      <a:pt x="52" y="44"/>
                    </a:lnTo>
                    <a:close/>
                  </a:path>
                </a:pathLst>
              </a:custGeom>
              <a:solidFill>
                <a:srgbClr val="003400"/>
              </a:solidFill>
              <a:ln w="158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63" name="Freeform 543"/>
              <p:cNvSpPr>
                <a:spLocks/>
              </p:cNvSpPr>
              <p:nvPr/>
            </p:nvSpPr>
            <p:spPr bwMode="auto">
              <a:xfrm>
                <a:off x="4487" y="2149"/>
                <a:ext cx="545" cy="29"/>
              </a:xfrm>
              <a:custGeom>
                <a:avLst/>
                <a:gdLst>
                  <a:gd name="T0" fmla="*/ 2 w 1091"/>
                  <a:gd name="T1" fmla="*/ 1 h 57"/>
                  <a:gd name="T2" fmla="*/ 2 w 1091"/>
                  <a:gd name="T3" fmla="*/ 1 h 57"/>
                  <a:gd name="T4" fmla="*/ 2 w 1091"/>
                  <a:gd name="T5" fmla="*/ 1 h 57"/>
                  <a:gd name="T6" fmla="*/ 2 w 1091"/>
                  <a:gd name="T7" fmla="*/ 0 h 57"/>
                  <a:gd name="T8" fmla="*/ 2 w 1091"/>
                  <a:gd name="T9" fmla="*/ 0 h 57"/>
                  <a:gd name="T10" fmla="*/ 1 w 1091"/>
                  <a:gd name="T11" fmla="*/ 1 h 57"/>
                  <a:gd name="T12" fmla="*/ 0 w 1091"/>
                  <a:gd name="T13" fmla="*/ 1 h 57"/>
                  <a:gd name="T14" fmla="*/ 0 w 1091"/>
                  <a:gd name="T15" fmla="*/ 1 h 57"/>
                  <a:gd name="T16" fmla="*/ 0 w 1091"/>
                  <a:gd name="T17" fmla="*/ 1 h 57"/>
                  <a:gd name="T18" fmla="*/ 0 w 1091"/>
                  <a:gd name="T19" fmla="*/ 1 h 57"/>
                  <a:gd name="T20" fmla="*/ 0 w 1091"/>
                  <a:gd name="T21" fmla="*/ 1 h 57"/>
                  <a:gd name="T22" fmla="*/ 2 w 1091"/>
                  <a:gd name="T23" fmla="*/ 1 h 57"/>
                  <a:gd name="T24" fmla="*/ 2 w 1091"/>
                  <a:gd name="T25" fmla="*/ 1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1"/>
                  <a:gd name="T40" fmla="*/ 0 h 57"/>
                  <a:gd name="T41" fmla="*/ 1091 w 109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1" h="57">
                    <a:moveTo>
                      <a:pt x="1091" y="41"/>
                    </a:moveTo>
                    <a:lnTo>
                      <a:pt x="1091" y="33"/>
                    </a:lnTo>
                    <a:lnTo>
                      <a:pt x="1066" y="33"/>
                    </a:lnTo>
                    <a:lnTo>
                      <a:pt x="1087" y="0"/>
                    </a:lnTo>
                    <a:lnTo>
                      <a:pt x="1029" y="0"/>
                    </a:lnTo>
                    <a:lnTo>
                      <a:pt x="1015" y="18"/>
                    </a:lnTo>
                    <a:lnTo>
                      <a:pt x="136" y="18"/>
                    </a:lnTo>
                    <a:lnTo>
                      <a:pt x="136" y="5"/>
                    </a:lnTo>
                    <a:lnTo>
                      <a:pt x="41" y="5"/>
                    </a:lnTo>
                    <a:lnTo>
                      <a:pt x="0" y="57"/>
                    </a:lnTo>
                    <a:lnTo>
                      <a:pt x="21" y="57"/>
                    </a:lnTo>
                    <a:lnTo>
                      <a:pt x="1072" y="57"/>
                    </a:lnTo>
                    <a:lnTo>
                      <a:pt x="1091" y="41"/>
                    </a:lnTo>
                    <a:close/>
                  </a:path>
                </a:pathLst>
              </a:custGeom>
              <a:solidFill>
                <a:srgbClr val="D2D2D2"/>
              </a:solidFill>
              <a:ln w="158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64" name="Rectangle 544"/>
              <p:cNvSpPr>
                <a:spLocks noChangeArrowheads="1"/>
              </p:cNvSpPr>
              <p:nvPr/>
            </p:nvSpPr>
            <p:spPr bwMode="auto">
              <a:xfrm>
                <a:off x="5032" y="2166"/>
                <a:ext cx="47" cy="153"/>
              </a:xfrm>
              <a:prstGeom prst="rect">
                <a:avLst/>
              </a:prstGeom>
              <a:solidFill>
                <a:srgbClr val="8F460D"/>
              </a:solidFill>
              <a:ln w="1588">
                <a:solidFill>
                  <a:srgbClr val="000000"/>
                </a:solidFill>
                <a:miter lim="800000"/>
                <a:headEnd/>
                <a:tailEnd/>
              </a:ln>
            </p:spPr>
            <p:txBody>
              <a:bodyPr/>
              <a:lstStyle/>
              <a:p>
                <a:pPr fontAlgn="base">
                  <a:spcBef>
                    <a:spcPct val="0"/>
                  </a:spcBef>
                  <a:spcAft>
                    <a:spcPct val="0"/>
                  </a:spcAft>
                </a:pPr>
                <a:endParaRPr lang="en-US" sz="2800" b="1">
                  <a:solidFill>
                    <a:srgbClr val="0079C1"/>
                  </a:solidFill>
                </a:endParaRPr>
              </a:p>
            </p:txBody>
          </p:sp>
          <p:sp>
            <p:nvSpPr>
              <p:cNvPr id="117065" name="Freeform 545"/>
              <p:cNvSpPr>
                <a:spLocks/>
              </p:cNvSpPr>
              <p:nvPr/>
            </p:nvSpPr>
            <p:spPr bwMode="auto">
              <a:xfrm>
                <a:off x="4496" y="2178"/>
                <a:ext cx="536" cy="141"/>
              </a:xfrm>
              <a:custGeom>
                <a:avLst/>
                <a:gdLst>
                  <a:gd name="T0" fmla="*/ 3 w 1072"/>
                  <a:gd name="T1" fmla="*/ 0 h 281"/>
                  <a:gd name="T2" fmla="*/ 3 w 1072"/>
                  <a:gd name="T3" fmla="*/ 1 h 281"/>
                  <a:gd name="T4" fmla="*/ 3 w 1072"/>
                  <a:gd name="T5" fmla="*/ 1 h 281"/>
                  <a:gd name="T6" fmla="*/ 0 w 1072"/>
                  <a:gd name="T7" fmla="*/ 1 h 281"/>
                  <a:gd name="T8" fmla="*/ 0 w 1072"/>
                  <a:gd name="T9" fmla="*/ 0 h 281"/>
                  <a:gd name="T10" fmla="*/ 3 w 1072"/>
                  <a:gd name="T11" fmla="*/ 0 h 281"/>
                  <a:gd name="T12" fmla="*/ 0 60000 65536"/>
                  <a:gd name="T13" fmla="*/ 0 60000 65536"/>
                  <a:gd name="T14" fmla="*/ 0 60000 65536"/>
                  <a:gd name="T15" fmla="*/ 0 60000 65536"/>
                  <a:gd name="T16" fmla="*/ 0 60000 65536"/>
                  <a:gd name="T17" fmla="*/ 0 60000 65536"/>
                  <a:gd name="T18" fmla="*/ 0 w 1072"/>
                  <a:gd name="T19" fmla="*/ 0 h 281"/>
                  <a:gd name="T20" fmla="*/ 1072 w 1072"/>
                  <a:gd name="T21" fmla="*/ 281 h 281"/>
                </a:gdLst>
                <a:ahLst/>
                <a:cxnLst>
                  <a:cxn ang="T12">
                    <a:pos x="T0" y="T1"/>
                  </a:cxn>
                  <a:cxn ang="T13">
                    <a:pos x="T2" y="T3"/>
                  </a:cxn>
                  <a:cxn ang="T14">
                    <a:pos x="T4" y="T5"/>
                  </a:cxn>
                  <a:cxn ang="T15">
                    <a:pos x="T6" y="T7"/>
                  </a:cxn>
                  <a:cxn ang="T16">
                    <a:pos x="T8" y="T9"/>
                  </a:cxn>
                  <a:cxn ang="T17">
                    <a:pos x="T10" y="T11"/>
                  </a:cxn>
                </a:cxnLst>
                <a:rect l="T18" t="T19" r="T20" b="T21"/>
                <a:pathLst>
                  <a:path w="1072" h="281">
                    <a:moveTo>
                      <a:pt x="1053" y="0"/>
                    </a:moveTo>
                    <a:lnTo>
                      <a:pt x="1053" y="279"/>
                    </a:lnTo>
                    <a:lnTo>
                      <a:pt x="1072" y="281"/>
                    </a:lnTo>
                    <a:lnTo>
                      <a:pt x="0" y="281"/>
                    </a:lnTo>
                    <a:lnTo>
                      <a:pt x="0" y="0"/>
                    </a:lnTo>
                    <a:lnTo>
                      <a:pt x="1053" y="0"/>
                    </a:lnTo>
                    <a:close/>
                  </a:path>
                </a:pathLst>
              </a:custGeom>
              <a:solidFill>
                <a:srgbClr val="8F460D"/>
              </a:solidFill>
              <a:ln w="158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66" name="Freeform 546"/>
              <p:cNvSpPr>
                <a:spLocks/>
              </p:cNvSpPr>
              <p:nvPr/>
            </p:nvSpPr>
            <p:spPr bwMode="auto">
              <a:xfrm>
                <a:off x="4558" y="2198"/>
                <a:ext cx="19" cy="18"/>
              </a:xfrm>
              <a:custGeom>
                <a:avLst/>
                <a:gdLst>
                  <a:gd name="T0" fmla="*/ 0 w 39"/>
                  <a:gd name="T1" fmla="*/ 0 h 37"/>
                  <a:gd name="T2" fmla="*/ 0 w 39"/>
                  <a:gd name="T3" fmla="*/ 0 h 37"/>
                  <a:gd name="T4" fmla="*/ 0 w 39"/>
                  <a:gd name="T5" fmla="*/ 0 h 37"/>
                  <a:gd name="T6" fmla="*/ 0 w 39"/>
                  <a:gd name="T7" fmla="*/ 0 h 37"/>
                  <a:gd name="T8" fmla="*/ 0 w 39"/>
                  <a:gd name="T9" fmla="*/ 0 h 37"/>
                  <a:gd name="T10" fmla="*/ 0 w 39"/>
                  <a:gd name="T11" fmla="*/ 0 h 37"/>
                  <a:gd name="T12" fmla="*/ 0 60000 65536"/>
                  <a:gd name="T13" fmla="*/ 0 60000 65536"/>
                  <a:gd name="T14" fmla="*/ 0 60000 65536"/>
                  <a:gd name="T15" fmla="*/ 0 60000 65536"/>
                  <a:gd name="T16" fmla="*/ 0 60000 65536"/>
                  <a:gd name="T17" fmla="*/ 0 60000 65536"/>
                  <a:gd name="T18" fmla="*/ 0 w 39"/>
                  <a:gd name="T19" fmla="*/ 0 h 37"/>
                  <a:gd name="T20" fmla="*/ 39 w 39"/>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9" h="37">
                    <a:moveTo>
                      <a:pt x="1" y="37"/>
                    </a:moveTo>
                    <a:lnTo>
                      <a:pt x="39" y="37"/>
                    </a:lnTo>
                    <a:lnTo>
                      <a:pt x="39" y="0"/>
                    </a:lnTo>
                    <a:lnTo>
                      <a:pt x="0" y="0"/>
                    </a:lnTo>
                    <a:lnTo>
                      <a:pt x="0" y="37"/>
                    </a:lnTo>
                    <a:lnTo>
                      <a:pt x="1" y="37"/>
                    </a:lnTo>
                    <a:close/>
                  </a:path>
                </a:pathLst>
              </a:custGeom>
              <a:solidFill>
                <a:srgbClr val="000000"/>
              </a:solidFill>
              <a:ln w="158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67" name="Freeform 547"/>
              <p:cNvSpPr>
                <a:spLocks/>
              </p:cNvSpPr>
              <p:nvPr/>
            </p:nvSpPr>
            <p:spPr bwMode="auto">
              <a:xfrm>
                <a:off x="4606" y="2198"/>
                <a:ext cx="19" cy="18"/>
              </a:xfrm>
              <a:custGeom>
                <a:avLst/>
                <a:gdLst>
                  <a:gd name="T0" fmla="*/ 0 w 39"/>
                  <a:gd name="T1" fmla="*/ 0 h 37"/>
                  <a:gd name="T2" fmla="*/ 0 w 39"/>
                  <a:gd name="T3" fmla="*/ 0 h 37"/>
                  <a:gd name="T4" fmla="*/ 0 w 39"/>
                  <a:gd name="T5" fmla="*/ 0 h 37"/>
                  <a:gd name="T6" fmla="*/ 0 w 39"/>
                  <a:gd name="T7" fmla="*/ 0 h 37"/>
                  <a:gd name="T8" fmla="*/ 0 w 39"/>
                  <a:gd name="T9" fmla="*/ 0 h 37"/>
                  <a:gd name="T10" fmla="*/ 0 w 39"/>
                  <a:gd name="T11" fmla="*/ 0 h 37"/>
                  <a:gd name="T12" fmla="*/ 0 60000 65536"/>
                  <a:gd name="T13" fmla="*/ 0 60000 65536"/>
                  <a:gd name="T14" fmla="*/ 0 60000 65536"/>
                  <a:gd name="T15" fmla="*/ 0 60000 65536"/>
                  <a:gd name="T16" fmla="*/ 0 60000 65536"/>
                  <a:gd name="T17" fmla="*/ 0 60000 65536"/>
                  <a:gd name="T18" fmla="*/ 0 w 39"/>
                  <a:gd name="T19" fmla="*/ 0 h 37"/>
                  <a:gd name="T20" fmla="*/ 39 w 39"/>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9" h="37">
                    <a:moveTo>
                      <a:pt x="1" y="37"/>
                    </a:moveTo>
                    <a:lnTo>
                      <a:pt x="39" y="37"/>
                    </a:lnTo>
                    <a:lnTo>
                      <a:pt x="39" y="0"/>
                    </a:lnTo>
                    <a:lnTo>
                      <a:pt x="0" y="0"/>
                    </a:lnTo>
                    <a:lnTo>
                      <a:pt x="0" y="37"/>
                    </a:lnTo>
                    <a:lnTo>
                      <a:pt x="1" y="37"/>
                    </a:lnTo>
                    <a:close/>
                  </a:path>
                </a:pathLst>
              </a:custGeom>
              <a:solidFill>
                <a:srgbClr val="000000"/>
              </a:solidFill>
              <a:ln w="158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68" name="Freeform 548"/>
              <p:cNvSpPr>
                <a:spLocks/>
              </p:cNvSpPr>
              <p:nvPr/>
            </p:nvSpPr>
            <p:spPr bwMode="auto">
              <a:xfrm>
                <a:off x="4654" y="2198"/>
                <a:ext cx="19" cy="18"/>
              </a:xfrm>
              <a:custGeom>
                <a:avLst/>
                <a:gdLst>
                  <a:gd name="T0" fmla="*/ 0 w 39"/>
                  <a:gd name="T1" fmla="*/ 0 h 37"/>
                  <a:gd name="T2" fmla="*/ 0 w 39"/>
                  <a:gd name="T3" fmla="*/ 0 h 37"/>
                  <a:gd name="T4" fmla="*/ 0 w 39"/>
                  <a:gd name="T5" fmla="*/ 0 h 37"/>
                  <a:gd name="T6" fmla="*/ 0 w 39"/>
                  <a:gd name="T7" fmla="*/ 0 h 37"/>
                  <a:gd name="T8" fmla="*/ 0 w 39"/>
                  <a:gd name="T9" fmla="*/ 0 h 37"/>
                  <a:gd name="T10" fmla="*/ 0 w 39"/>
                  <a:gd name="T11" fmla="*/ 0 h 37"/>
                  <a:gd name="T12" fmla="*/ 0 60000 65536"/>
                  <a:gd name="T13" fmla="*/ 0 60000 65536"/>
                  <a:gd name="T14" fmla="*/ 0 60000 65536"/>
                  <a:gd name="T15" fmla="*/ 0 60000 65536"/>
                  <a:gd name="T16" fmla="*/ 0 60000 65536"/>
                  <a:gd name="T17" fmla="*/ 0 60000 65536"/>
                  <a:gd name="T18" fmla="*/ 0 w 39"/>
                  <a:gd name="T19" fmla="*/ 0 h 37"/>
                  <a:gd name="T20" fmla="*/ 39 w 39"/>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9" h="37">
                    <a:moveTo>
                      <a:pt x="1" y="37"/>
                    </a:moveTo>
                    <a:lnTo>
                      <a:pt x="39" y="37"/>
                    </a:lnTo>
                    <a:lnTo>
                      <a:pt x="39" y="0"/>
                    </a:lnTo>
                    <a:lnTo>
                      <a:pt x="0" y="0"/>
                    </a:lnTo>
                    <a:lnTo>
                      <a:pt x="0" y="37"/>
                    </a:lnTo>
                    <a:lnTo>
                      <a:pt x="1" y="37"/>
                    </a:lnTo>
                    <a:close/>
                  </a:path>
                </a:pathLst>
              </a:custGeom>
              <a:solidFill>
                <a:srgbClr val="000000"/>
              </a:solidFill>
              <a:ln w="158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69" name="Rectangle 549"/>
              <p:cNvSpPr>
                <a:spLocks noChangeArrowheads="1"/>
              </p:cNvSpPr>
              <p:nvPr/>
            </p:nvSpPr>
            <p:spPr bwMode="auto">
              <a:xfrm>
                <a:off x="4749" y="2198"/>
                <a:ext cx="20" cy="18"/>
              </a:xfrm>
              <a:prstGeom prst="rect">
                <a:avLst/>
              </a:prstGeom>
              <a:solidFill>
                <a:srgbClr val="000000"/>
              </a:solidFill>
              <a:ln w="1588">
                <a:solidFill>
                  <a:srgbClr val="000000"/>
                </a:solidFill>
                <a:miter lim="800000"/>
                <a:headEnd/>
                <a:tailEnd/>
              </a:ln>
            </p:spPr>
            <p:txBody>
              <a:bodyPr/>
              <a:lstStyle/>
              <a:p>
                <a:pPr fontAlgn="base">
                  <a:spcBef>
                    <a:spcPct val="0"/>
                  </a:spcBef>
                  <a:spcAft>
                    <a:spcPct val="0"/>
                  </a:spcAft>
                </a:pPr>
                <a:endParaRPr lang="en-US" sz="2800" b="1">
                  <a:solidFill>
                    <a:srgbClr val="0079C1"/>
                  </a:solidFill>
                </a:endParaRPr>
              </a:p>
            </p:txBody>
          </p:sp>
          <p:sp>
            <p:nvSpPr>
              <p:cNvPr id="117070" name="Rectangle 550"/>
              <p:cNvSpPr>
                <a:spLocks noChangeArrowheads="1"/>
              </p:cNvSpPr>
              <p:nvPr/>
            </p:nvSpPr>
            <p:spPr bwMode="auto">
              <a:xfrm>
                <a:off x="4701" y="2198"/>
                <a:ext cx="20" cy="18"/>
              </a:xfrm>
              <a:prstGeom prst="rect">
                <a:avLst/>
              </a:prstGeom>
              <a:solidFill>
                <a:srgbClr val="000000"/>
              </a:solidFill>
              <a:ln w="1588">
                <a:solidFill>
                  <a:srgbClr val="000000"/>
                </a:solidFill>
                <a:miter lim="800000"/>
                <a:headEnd/>
                <a:tailEnd/>
              </a:ln>
            </p:spPr>
            <p:txBody>
              <a:bodyPr/>
              <a:lstStyle/>
              <a:p>
                <a:pPr fontAlgn="base">
                  <a:spcBef>
                    <a:spcPct val="0"/>
                  </a:spcBef>
                  <a:spcAft>
                    <a:spcPct val="0"/>
                  </a:spcAft>
                </a:pPr>
                <a:endParaRPr lang="en-US" sz="2800" b="1">
                  <a:solidFill>
                    <a:srgbClr val="0079C1"/>
                  </a:solidFill>
                </a:endParaRPr>
              </a:p>
            </p:txBody>
          </p:sp>
          <p:sp>
            <p:nvSpPr>
              <p:cNvPr id="117071" name="Freeform 551"/>
              <p:cNvSpPr>
                <a:spLocks/>
              </p:cNvSpPr>
              <p:nvPr/>
            </p:nvSpPr>
            <p:spPr bwMode="auto">
              <a:xfrm>
                <a:off x="4797" y="2198"/>
                <a:ext cx="20" cy="18"/>
              </a:xfrm>
              <a:custGeom>
                <a:avLst/>
                <a:gdLst>
                  <a:gd name="T0" fmla="*/ 0 w 41"/>
                  <a:gd name="T1" fmla="*/ 0 h 37"/>
                  <a:gd name="T2" fmla="*/ 0 w 41"/>
                  <a:gd name="T3" fmla="*/ 0 h 37"/>
                  <a:gd name="T4" fmla="*/ 0 w 41"/>
                  <a:gd name="T5" fmla="*/ 0 h 37"/>
                  <a:gd name="T6" fmla="*/ 0 w 41"/>
                  <a:gd name="T7" fmla="*/ 0 h 37"/>
                  <a:gd name="T8" fmla="*/ 0 w 41"/>
                  <a:gd name="T9" fmla="*/ 0 h 37"/>
                  <a:gd name="T10" fmla="*/ 0 w 41"/>
                  <a:gd name="T11" fmla="*/ 0 h 37"/>
                  <a:gd name="T12" fmla="*/ 0 60000 65536"/>
                  <a:gd name="T13" fmla="*/ 0 60000 65536"/>
                  <a:gd name="T14" fmla="*/ 0 60000 65536"/>
                  <a:gd name="T15" fmla="*/ 0 60000 65536"/>
                  <a:gd name="T16" fmla="*/ 0 60000 65536"/>
                  <a:gd name="T17" fmla="*/ 0 60000 65536"/>
                  <a:gd name="T18" fmla="*/ 0 w 41"/>
                  <a:gd name="T19" fmla="*/ 0 h 37"/>
                  <a:gd name="T20" fmla="*/ 41 w 41"/>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41" h="37">
                    <a:moveTo>
                      <a:pt x="2" y="37"/>
                    </a:moveTo>
                    <a:lnTo>
                      <a:pt x="41" y="37"/>
                    </a:lnTo>
                    <a:lnTo>
                      <a:pt x="41" y="0"/>
                    </a:lnTo>
                    <a:lnTo>
                      <a:pt x="0" y="0"/>
                    </a:lnTo>
                    <a:lnTo>
                      <a:pt x="0" y="37"/>
                    </a:lnTo>
                    <a:lnTo>
                      <a:pt x="2" y="37"/>
                    </a:lnTo>
                    <a:close/>
                  </a:path>
                </a:pathLst>
              </a:custGeom>
              <a:solidFill>
                <a:srgbClr val="000000"/>
              </a:solidFill>
              <a:ln w="158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72" name="Rectangle 552"/>
              <p:cNvSpPr>
                <a:spLocks noChangeArrowheads="1"/>
              </p:cNvSpPr>
              <p:nvPr/>
            </p:nvSpPr>
            <p:spPr bwMode="auto">
              <a:xfrm>
                <a:off x="4844" y="2198"/>
                <a:ext cx="21" cy="18"/>
              </a:xfrm>
              <a:prstGeom prst="rect">
                <a:avLst/>
              </a:prstGeom>
              <a:solidFill>
                <a:srgbClr val="000000"/>
              </a:solidFill>
              <a:ln w="1588">
                <a:solidFill>
                  <a:srgbClr val="000000"/>
                </a:solidFill>
                <a:miter lim="800000"/>
                <a:headEnd/>
                <a:tailEnd/>
              </a:ln>
            </p:spPr>
            <p:txBody>
              <a:bodyPr/>
              <a:lstStyle/>
              <a:p>
                <a:pPr fontAlgn="base">
                  <a:spcBef>
                    <a:spcPct val="0"/>
                  </a:spcBef>
                  <a:spcAft>
                    <a:spcPct val="0"/>
                  </a:spcAft>
                </a:pPr>
                <a:endParaRPr lang="en-US" sz="2800" b="1">
                  <a:solidFill>
                    <a:srgbClr val="0079C1"/>
                  </a:solidFill>
                </a:endParaRPr>
              </a:p>
            </p:txBody>
          </p:sp>
          <p:sp>
            <p:nvSpPr>
              <p:cNvPr id="117073" name="Rectangle 553"/>
              <p:cNvSpPr>
                <a:spLocks noChangeArrowheads="1"/>
              </p:cNvSpPr>
              <p:nvPr/>
            </p:nvSpPr>
            <p:spPr bwMode="auto">
              <a:xfrm>
                <a:off x="4894" y="2198"/>
                <a:ext cx="19" cy="18"/>
              </a:xfrm>
              <a:prstGeom prst="rect">
                <a:avLst/>
              </a:prstGeom>
              <a:solidFill>
                <a:srgbClr val="000000"/>
              </a:solidFill>
              <a:ln w="1588">
                <a:solidFill>
                  <a:srgbClr val="000000"/>
                </a:solidFill>
                <a:miter lim="800000"/>
                <a:headEnd/>
                <a:tailEnd/>
              </a:ln>
            </p:spPr>
            <p:txBody>
              <a:bodyPr/>
              <a:lstStyle/>
              <a:p>
                <a:pPr fontAlgn="base">
                  <a:spcBef>
                    <a:spcPct val="0"/>
                  </a:spcBef>
                  <a:spcAft>
                    <a:spcPct val="0"/>
                  </a:spcAft>
                </a:pPr>
                <a:endParaRPr lang="en-US" sz="2800" b="1">
                  <a:solidFill>
                    <a:srgbClr val="0079C1"/>
                  </a:solidFill>
                </a:endParaRPr>
              </a:p>
            </p:txBody>
          </p:sp>
          <p:sp>
            <p:nvSpPr>
              <p:cNvPr id="117074" name="Rectangle 554"/>
              <p:cNvSpPr>
                <a:spLocks noChangeArrowheads="1"/>
              </p:cNvSpPr>
              <p:nvPr/>
            </p:nvSpPr>
            <p:spPr bwMode="auto">
              <a:xfrm>
                <a:off x="4989" y="2198"/>
                <a:ext cx="20" cy="18"/>
              </a:xfrm>
              <a:prstGeom prst="rect">
                <a:avLst/>
              </a:prstGeom>
              <a:solidFill>
                <a:srgbClr val="000000"/>
              </a:solidFill>
              <a:ln w="1588">
                <a:solidFill>
                  <a:srgbClr val="000000"/>
                </a:solidFill>
                <a:miter lim="800000"/>
                <a:headEnd/>
                <a:tailEnd/>
              </a:ln>
            </p:spPr>
            <p:txBody>
              <a:bodyPr/>
              <a:lstStyle/>
              <a:p>
                <a:pPr fontAlgn="base">
                  <a:spcBef>
                    <a:spcPct val="0"/>
                  </a:spcBef>
                  <a:spcAft>
                    <a:spcPct val="0"/>
                  </a:spcAft>
                </a:pPr>
                <a:endParaRPr lang="en-US" sz="2800" b="1">
                  <a:solidFill>
                    <a:srgbClr val="0079C1"/>
                  </a:solidFill>
                </a:endParaRPr>
              </a:p>
            </p:txBody>
          </p:sp>
          <p:sp>
            <p:nvSpPr>
              <p:cNvPr id="117075" name="Rectangle 555"/>
              <p:cNvSpPr>
                <a:spLocks noChangeArrowheads="1"/>
              </p:cNvSpPr>
              <p:nvPr/>
            </p:nvSpPr>
            <p:spPr bwMode="auto">
              <a:xfrm>
                <a:off x="4941" y="2198"/>
                <a:ext cx="19" cy="18"/>
              </a:xfrm>
              <a:prstGeom prst="rect">
                <a:avLst/>
              </a:prstGeom>
              <a:solidFill>
                <a:srgbClr val="000000"/>
              </a:solidFill>
              <a:ln w="1588">
                <a:solidFill>
                  <a:srgbClr val="000000"/>
                </a:solidFill>
                <a:miter lim="800000"/>
                <a:headEnd/>
                <a:tailEnd/>
              </a:ln>
            </p:spPr>
            <p:txBody>
              <a:bodyPr/>
              <a:lstStyle/>
              <a:p>
                <a:pPr fontAlgn="base">
                  <a:spcBef>
                    <a:spcPct val="0"/>
                  </a:spcBef>
                  <a:spcAft>
                    <a:spcPct val="0"/>
                  </a:spcAft>
                </a:pPr>
                <a:endParaRPr lang="en-US" sz="2800" b="1">
                  <a:solidFill>
                    <a:srgbClr val="0079C1"/>
                  </a:solidFill>
                </a:endParaRPr>
              </a:p>
            </p:txBody>
          </p:sp>
          <p:sp>
            <p:nvSpPr>
              <p:cNvPr id="117076" name="Freeform 556"/>
              <p:cNvSpPr>
                <a:spLocks/>
              </p:cNvSpPr>
              <p:nvPr/>
            </p:nvSpPr>
            <p:spPr bwMode="auto">
              <a:xfrm>
                <a:off x="5023" y="2171"/>
                <a:ext cx="10" cy="146"/>
              </a:xfrm>
              <a:custGeom>
                <a:avLst/>
                <a:gdLst>
                  <a:gd name="T0" fmla="*/ 0 w 20"/>
                  <a:gd name="T1" fmla="*/ 0 h 294"/>
                  <a:gd name="T2" fmla="*/ 0 w 20"/>
                  <a:gd name="T3" fmla="*/ 0 h 294"/>
                  <a:gd name="T4" fmla="*/ 1 w 20"/>
                  <a:gd name="T5" fmla="*/ 0 h 294"/>
                  <a:gd name="T6" fmla="*/ 1 w 20"/>
                  <a:gd name="T7" fmla="*/ 0 h 294"/>
                  <a:gd name="T8" fmla="*/ 0 w 20"/>
                  <a:gd name="T9" fmla="*/ 0 h 294"/>
                  <a:gd name="T10" fmla="*/ 0 60000 65536"/>
                  <a:gd name="T11" fmla="*/ 0 60000 65536"/>
                  <a:gd name="T12" fmla="*/ 0 60000 65536"/>
                  <a:gd name="T13" fmla="*/ 0 60000 65536"/>
                  <a:gd name="T14" fmla="*/ 0 60000 65536"/>
                  <a:gd name="T15" fmla="*/ 0 w 20"/>
                  <a:gd name="T16" fmla="*/ 0 h 294"/>
                  <a:gd name="T17" fmla="*/ 20 w 20"/>
                  <a:gd name="T18" fmla="*/ 294 h 294"/>
                </a:gdLst>
                <a:ahLst/>
                <a:cxnLst>
                  <a:cxn ang="T10">
                    <a:pos x="T0" y="T1"/>
                  </a:cxn>
                  <a:cxn ang="T11">
                    <a:pos x="T2" y="T3"/>
                  </a:cxn>
                  <a:cxn ang="T12">
                    <a:pos x="T4" y="T5"/>
                  </a:cxn>
                  <a:cxn ang="T13">
                    <a:pos x="T6" y="T7"/>
                  </a:cxn>
                  <a:cxn ang="T14">
                    <a:pos x="T8" y="T9"/>
                  </a:cxn>
                </a:cxnLst>
                <a:rect l="T15" t="T16" r="T17" b="T18"/>
                <a:pathLst>
                  <a:path w="20" h="294">
                    <a:moveTo>
                      <a:pt x="0" y="13"/>
                    </a:moveTo>
                    <a:lnTo>
                      <a:pt x="0" y="294"/>
                    </a:lnTo>
                    <a:lnTo>
                      <a:pt x="20" y="294"/>
                    </a:lnTo>
                    <a:lnTo>
                      <a:pt x="20" y="0"/>
                    </a:lnTo>
                    <a:lnTo>
                      <a:pt x="0" y="13"/>
                    </a:lnTo>
                    <a:close/>
                  </a:path>
                </a:pathLst>
              </a:custGeom>
              <a:solidFill>
                <a:srgbClr val="A0A0A0"/>
              </a:solidFill>
              <a:ln w="158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77" name="Rectangle 566"/>
              <p:cNvSpPr>
                <a:spLocks noChangeArrowheads="1"/>
              </p:cNvSpPr>
              <p:nvPr/>
            </p:nvSpPr>
            <p:spPr bwMode="auto">
              <a:xfrm>
                <a:off x="4738" y="2377"/>
                <a:ext cx="4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GB" sz="1600">
                    <a:solidFill>
                      <a:srgbClr val="000000"/>
                    </a:solidFill>
                  </a:rPr>
                  <a:t>Industry</a:t>
                </a:r>
              </a:p>
            </p:txBody>
          </p:sp>
          <p:sp>
            <p:nvSpPr>
              <p:cNvPr id="117078" name="Rectangle 599"/>
              <p:cNvSpPr>
                <a:spLocks noChangeArrowheads="1"/>
              </p:cNvSpPr>
              <p:nvPr/>
            </p:nvSpPr>
            <p:spPr bwMode="auto">
              <a:xfrm>
                <a:off x="5119" y="2260"/>
                <a:ext cx="36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1176" algn="ctr">
                    <a:solidFill>
                      <a:srgbClr val="000000"/>
                    </a:solidFill>
                    <a:miter lim="800000"/>
                    <a:headEnd/>
                    <a:tailEnd/>
                  </a14:hiddenLine>
                </a:ext>
              </a:extLst>
            </p:spPr>
            <p:txBody>
              <a:bodyPr wrap="none">
                <a:spAutoFit/>
              </a:bodyPr>
              <a:lstStyle/>
              <a:p>
                <a:pPr algn="ctr" eaLnBrk="0" fontAlgn="base" hangingPunct="0">
                  <a:spcBef>
                    <a:spcPct val="20000"/>
                  </a:spcBef>
                  <a:spcAft>
                    <a:spcPct val="0"/>
                  </a:spcAft>
                </a:pPr>
                <a:r>
                  <a:rPr lang="en-GB" sz="1200">
                    <a:solidFill>
                      <a:srgbClr val="000000"/>
                    </a:solidFill>
                  </a:rPr>
                  <a:t>Users</a:t>
                </a:r>
              </a:p>
            </p:txBody>
          </p:sp>
        </p:grpSp>
      </p:grpSp>
      <p:grpSp>
        <p:nvGrpSpPr>
          <p:cNvPr id="116741" name="Group 613"/>
          <p:cNvGrpSpPr>
            <a:grpSpLocks/>
          </p:cNvGrpSpPr>
          <p:nvPr/>
        </p:nvGrpSpPr>
        <p:grpSpPr bwMode="auto">
          <a:xfrm>
            <a:off x="342900" y="1930400"/>
            <a:ext cx="3522663" cy="1643063"/>
            <a:chOff x="216" y="1216"/>
            <a:chExt cx="2219" cy="1035"/>
          </a:xfrm>
        </p:grpSpPr>
        <p:grpSp>
          <p:nvGrpSpPr>
            <p:cNvPr id="117008" name="Group 6"/>
            <p:cNvGrpSpPr>
              <a:grpSpLocks/>
            </p:cNvGrpSpPr>
            <p:nvPr/>
          </p:nvGrpSpPr>
          <p:grpSpPr bwMode="auto">
            <a:xfrm>
              <a:off x="1672" y="1715"/>
              <a:ext cx="763" cy="454"/>
              <a:chOff x="1852" y="1006"/>
              <a:chExt cx="798" cy="475"/>
            </a:xfrm>
          </p:grpSpPr>
          <p:sp>
            <p:nvSpPr>
              <p:cNvPr id="117041" name="Freeform 7"/>
              <p:cNvSpPr>
                <a:spLocks/>
              </p:cNvSpPr>
              <p:nvPr/>
            </p:nvSpPr>
            <p:spPr bwMode="auto">
              <a:xfrm>
                <a:off x="2585" y="1029"/>
                <a:ext cx="65" cy="195"/>
              </a:xfrm>
              <a:custGeom>
                <a:avLst/>
                <a:gdLst>
                  <a:gd name="T0" fmla="*/ 0 w 195"/>
                  <a:gd name="T1" fmla="*/ 0 h 584"/>
                  <a:gd name="T2" fmla="*/ 0 w 195"/>
                  <a:gd name="T3" fmla="*/ 0 h 584"/>
                  <a:gd name="T4" fmla="*/ 0 w 195"/>
                  <a:gd name="T5" fmla="*/ 0 h 584"/>
                  <a:gd name="T6" fmla="*/ 0 w 195"/>
                  <a:gd name="T7" fmla="*/ 0 h 584"/>
                  <a:gd name="T8" fmla="*/ 0 w 195"/>
                  <a:gd name="T9" fmla="*/ 0 h 584"/>
                  <a:gd name="T10" fmla="*/ 0 60000 65536"/>
                  <a:gd name="T11" fmla="*/ 0 60000 65536"/>
                  <a:gd name="T12" fmla="*/ 0 60000 65536"/>
                  <a:gd name="T13" fmla="*/ 0 60000 65536"/>
                  <a:gd name="T14" fmla="*/ 0 60000 65536"/>
                  <a:gd name="T15" fmla="*/ 0 w 195"/>
                  <a:gd name="T16" fmla="*/ 0 h 584"/>
                  <a:gd name="T17" fmla="*/ 195 w 195"/>
                  <a:gd name="T18" fmla="*/ 584 h 584"/>
                </a:gdLst>
                <a:ahLst/>
                <a:cxnLst>
                  <a:cxn ang="T10">
                    <a:pos x="T0" y="T1"/>
                  </a:cxn>
                  <a:cxn ang="T11">
                    <a:pos x="T2" y="T3"/>
                  </a:cxn>
                  <a:cxn ang="T12">
                    <a:pos x="T4" y="T5"/>
                  </a:cxn>
                  <a:cxn ang="T13">
                    <a:pos x="T6" y="T7"/>
                  </a:cxn>
                  <a:cxn ang="T14">
                    <a:pos x="T8" y="T9"/>
                  </a:cxn>
                </a:cxnLst>
                <a:rect l="T15" t="T16" r="T17" b="T18"/>
                <a:pathLst>
                  <a:path w="195" h="584">
                    <a:moveTo>
                      <a:pt x="0" y="195"/>
                    </a:moveTo>
                    <a:lnTo>
                      <a:pt x="0" y="584"/>
                    </a:lnTo>
                    <a:lnTo>
                      <a:pt x="195" y="394"/>
                    </a:lnTo>
                    <a:lnTo>
                      <a:pt x="195" y="0"/>
                    </a:lnTo>
                    <a:lnTo>
                      <a:pt x="0" y="195"/>
                    </a:lnTo>
                    <a:close/>
                  </a:path>
                </a:pathLst>
              </a:custGeom>
              <a:solidFill>
                <a:srgbClr val="D59686"/>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42" name="Freeform 8"/>
              <p:cNvSpPr>
                <a:spLocks/>
              </p:cNvSpPr>
              <p:nvPr/>
            </p:nvSpPr>
            <p:spPr bwMode="auto">
              <a:xfrm>
                <a:off x="2388" y="1006"/>
                <a:ext cx="65" cy="290"/>
              </a:xfrm>
              <a:custGeom>
                <a:avLst/>
                <a:gdLst>
                  <a:gd name="T0" fmla="*/ 0 w 195"/>
                  <a:gd name="T1" fmla="*/ 0 h 869"/>
                  <a:gd name="T2" fmla="*/ 0 w 195"/>
                  <a:gd name="T3" fmla="*/ 0 h 869"/>
                  <a:gd name="T4" fmla="*/ 0 w 195"/>
                  <a:gd name="T5" fmla="*/ 0 h 869"/>
                  <a:gd name="T6" fmla="*/ 0 w 195"/>
                  <a:gd name="T7" fmla="*/ 0 h 869"/>
                  <a:gd name="T8" fmla="*/ 0 w 195"/>
                  <a:gd name="T9" fmla="*/ 0 h 869"/>
                  <a:gd name="T10" fmla="*/ 0 60000 65536"/>
                  <a:gd name="T11" fmla="*/ 0 60000 65536"/>
                  <a:gd name="T12" fmla="*/ 0 60000 65536"/>
                  <a:gd name="T13" fmla="*/ 0 60000 65536"/>
                  <a:gd name="T14" fmla="*/ 0 60000 65536"/>
                  <a:gd name="T15" fmla="*/ 0 w 195"/>
                  <a:gd name="T16" fmla="*/ 0 h 869"/>
                  <a:gd name="T17" fmla="*/ 195 w 195"/>
                  <a:gd name="T18" fmla="*/ 869 h 869"/>
                </a:gdLst>
                <a:ahLst/>
                <a:cxnLst>
                  <a:cxn ang="T10">
                    <a:pos x="T0" y="T1"/>
                  </a:cxn>
                  <a:cxn ang="T11">
                    <a:pos x="T2" y="T3"/>
                  </a:cxn>
                  <a:cxn ang="T12">
                    <a:pos x="T4" y="T5"/>
                  </a:cxn>
                  <a:cxn ang="T13">
                    <a:pos x="T6" y="T7"/>
                  </a:cxn>
                  <a:cxn ang="T14">
                    <a:pos x="T8" y="T9"/>
                  </a:cxn>
                </a:cxnLst>
                <a:rect l="T15" t="T16" r="T17" b="T18"/>
                <a:pathLst>
                  <a:path w="195" h="869">
                    <a:moveTo>
                      <a:pt x="0" y="192"/>
                    </a:moveTo>
                    <a:lnTo>
                      <a:pt x="0" y="869"/>
                    </a:lnTo>
                    <a:lnTo>
                      <a:pt x="195" y="676"/>
                    </a:lnTo>
                    <a:lnTo>
                      <a:pt x="195" y="0"/>
                    </a:lnTo>
                    <a:lnTo>
                      <a:pt x="0" y="192"/>
                    </a:lnTo>
                    <a:close/>
                  </a:path>
                </a:pathLst>
              </a:custGeom>
              <a:solidFill>
                <a:srgbClr val="D59686"/>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grpSp>
            <p:nvGrpSpPr>
              <p:cNvPr id="117043" name="Group 9"/>
              <p:cNvGrpSpPr>
                <a:grpSpLocks/>
              </p:cNvGrpSpPr>
              <p:nvPr/>
            </p:nvGrpSpPr>
            <p:grpSpPr bwMode="auto">
              <a:xfrm>
                <a:off x="1852" y="1006"/>
                <a:ext cx="798" cy="475"/>
                <a:chOff x="1852" y="1006"/>
                <a:chExt cx="798" cy="475"/>
              </a:xfrm>
            </p:grpSpPr>
            <p:sp>
              <p:nvSpPr>
                <p:cNvPr id="117044" name="Rectangle 10"/>
                <p:cNvSpPr>
                  <a:spLocks noChangeArrowheads="1"/>
                </p:cNvSpPr>
                <p:nvPr/>
              </p:nvSpPr>
              <p:spPr bwMode="auto">
                <a:xfrm>
                  <a:off x="2371" y="1094"/>
                  <a:ext cx="214" cy="130"/>
                </a:xfrm>
                <a:prstGeom prst="rect">
                  <a:avLst/>
                </a:prstGeom>
                <a:solidFill>
                  <a:srgbClr val="FFF1D4"/>
                </a:solidFill>
                <a:ln w="0">
                  <a:solidFill>
                    <a:srgbClr val="000000"/>
                  </a:solidFill>
                  <a:miter lim="800000"/>
                  <a:headEnd/>
                  <a:tailEnd/>
                </a:ln>
              </p:spPr>
              <p:txBody>
                <a:bodyPr/>
                <a:lstStyle/>
                <a:p>
                  <a:pPr fontAlgn="base">
                    <a:spcBef>
                      <a:spcPct val="0"/>
                    </a:spcBef>
                    <a:spcAft>
                      <a:spcPct val="0"/>
                    </a:spcAft>
                  </a:pPr>
                  <a:endParaRPr lang="en-US" sz="2800" b="1">
                    <a:solidFill>
                      <a:srgbClr val="0079C1"/>
                    </a:solidFill>
                  </a:endParaRPr>
                </a:p>
              </p:txBody>
            </p:sp>
            <p:sp>
              <p:nvSpPr>
                <p:cNvPr id="117045" name="Freeform 11"/>
                <p:cNvSpPr>
                  <a:spLocks/>
                </p:cNvSpPr>
                <p:nvPr/>
              </p:nvSpPr>
              <p:spPr bwMode="auto">
                <a:xfrm>
                  <a:off x="2371" y="1029"/>
                  <a:ext cx="279" cy="65"/>
                </a:xfrm>
                <a:custGeom>
                  <a:avLst/>
                  <a:gdLst>
                    <a:gd name="T0" fmla="*/ 0 w 837"/>
                    <a:gd name="T1" fmla="*/ 0 h 195"/>
                    <a:gd name="T2" fmla="*/ 0 w 837"/>
                    <a:gd name="T3" fmla="*/ 0 h 195"/>
                    <a:gd name="T4" fmla="*/ 0 w 837"/>
                    <a:gd name="T5" fmla="*/ 0 h 195"/>
                    <a:gd name="T6" fmla="*/ 0 w 837"/>
                    <a:gd name="T7" fmla="*/ 0 h 195"/>
                    <a:gd name="T8" fmla="*/ 0 w 837"/>
                    <a:gd name="T9" fmla="*/ 0 h 195"/>
                    <a:gd name="T10" fmla="*/ 0 60000 65536"/>
                    <a:gd name="T11" fmla="*/ 0 60000 65536"/>
                    <a:gd name="T12" fmla="*/ 0 60000 65536"/>
                    <a:gd name="T13" fmla="*/ 0 60000 65536"/>
                    <a:gd name="T14" fmla="*/ 0 60000 65536"/>
                    <a:gd name="T15" fmla="*/ 0 w 837"/>
                    <a:gd name="T16" fmla="*/ 0 h 195"/>
                    <a:gd name="T17" fmla="*/ 837 w 837"/>
                    <a:gd name="T18" fmla="*/ 195 h 195"/>
                  </a:gdLst>
                  <a:ahLst/>
                  <a:cxnLst>
                    <a:cxn ang="T10">
                      <a:pos x="T0" y="T1"/>
                    </a:cxn>
                    <a:cxn ang="T11">
                      <a:pos x="T2" y="T3"/>
                    </a:cxn>
                    <a:cxn ang="T12">
                      <a:pos x="T4" y="T5"/>
                    </a:cxn>
                    <a:cxn ang="T13">
                      <a:pos x="T6" y="T7"/>
                    </a:cxn>
                    <a:cxn ang="T14">
                      <a:pos x="T8" y="T9"/>
                    </a:cxn>
                  </a:cxnLst>
                  <a:rect l="T15" t="T16" r="T17" b="T18"/>
                  <a:pathLst>
                    <a:path w="837" h="195">
                      <a:moveTo>
                        <a:pt x="642" y="195"/>
                      </a:moveTo>
                      <a:lnTo>
                        <a:pt x="0" y="195"/>
                      </a:lnTo>
                      <a:lnTo>
                        <a:pt x="192" y="0"/>
                      </a:lnTo>
                      <a:lnTo>
                        <a:pt x="837" y="0"/>
                      </a:lnTo>
                      <a:lnTo>
                        <a:pt x="642" y="195"/>
                      </a:lnTo>
                      <a:close/>
                    </a:path>
                  </a:pathLst>
                </a:custGeom>
                <a:solidFill>
                  <a:srgbClr val="00CE00"/>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46" name="Rectangle 12"/>
                <p:cNvSpPr>
                  <a:spLocks noChangeArrowheads="1"/>
                </p:cNvSpPr>
                <p:nvPr/>
              </p:nvSpPr>
              <p:spPr bwMode="auto">
                <a:xfrm>
                  <a:off x="2041" y="1070"/>
                  <a:ext cx="347" cy="226"/>
                </a:xfrm>
                <a:prstGeom prst="rect">
                  <a:avLst/>
                </a:prstGeom>
                <a:solidFill>
                  <a:srgbClr val="FFF1D4"/>
                </a:solidFill>
                <a:ln w="0">
                  <a:solidFill>
                    <a:srgbClr val="000000"/>
                  </a:solidFill>
                  <a:miter lim="800000"/>
                  <a:headEnd/>
                  <a:tailEnd/>
                </a:ln>
              </p:spPr>
              <p:txBody>
                <a:bodyPr/>
                <a:lstStyle/>
                <a:p>
                  <a:pPr fontAlgn="base">
                    <a:spcBef>
                      <a:spcPct val="0"/>
                    </a:spcBef>
                    <a:spcAft>
                      <a:spcPct val="0"/>
                    </a:spcAft>
                  </a:pPr>
                  <a:endParaRPr lang="en-US" sz="2800" b="1">
                    <a:solidFill>
                      <a:srgbClr val="0079C1"/>
                    </a:solidFill>
                  </a:endParaRPr>
                </a:p>
              </p:txBody>
            </p:sp>
            <p:sp>
              <p:nvSpPr>
                <p:cNvPr id="117047" name="Freeform 13"/>
                <p:cNvSpPr>
                  <a:spLocks/>
                </p:cNvSpPr>
                <p:nvPr/>
              </p:nvSpPr>
              <p:spPr bwMode="auto">
                <a:xfrm>
                  <a:off x="2041" y="1006"/>
                  <a:ext cx="412" cy="64"/>
                </a:xfrm>
                <a:custGeom>
                  <a:avLst/>
                  <a:gdLst>
                    <a:gd name="T0" fmla="*/ 0 w 1235"/>
                    <a:gd name="T1" fmla="*/ 0 h 192"/>
                    <a:gd name="T2" fmla="*/ 0 w 1235"/>
                    <a:gd name="T3" fmla="*/ 0 h 192"/>
                    <a:gd name="T4" fmla="*/ 0 w 1235"/>
                    <a:gd name="T5" fmla="*/ 0 h 192"/>
                    <a:gd name="T6" fmla="*/ 0 w 1235"/>
                    <a:gd name="T7" fmla="*/ 0 h 192"/>
                    <a:gd name="T8" fmla="*/ 0 w 1235"/>
                    <a:gd name="T9" fmla="*/ 0 h 192"/>
                    <a:gd name="T10" fmla="*/ 0 60000 65536"/>
                    <a:gd name="T11" fmla="*/ 0 60000 65536"/>
                    <a:gd name="T12" fmla="*/ 0 60000 65536"/>
                    <a:gd name="T13" fmla="*/ 0 60000 65536"/>
                    <a:gd name="T14" fmla="*/ 0 60000 65536"/>
                    <a:gd name="T15" fmla="*/ 0 w 1235"/>
                    <a:gd name="T16" fmla="*/ 0 h 192"/>
                    <a:gd name="T17" fmla="*/ 1235 w 1235"/>
                    <a:gd name="T18" fmla="*/ 192 h 192"/>
                  </a:gdLst>
                  <a:ahLst/>
                  <a:cxnLst>
                    <a:cxn ang="T10">
                      <a:pos x="T0" y="T1"/>
                    </a:cxn>
                    <a:cxn ang="T11">
                      <a:pos x="T2" y="T3"/>
                    </a:cxn>
                    <a:cxn ang="T12">
                      <a:pos x="T4" y="T5"/>
                    </a:cxn>
                    <a:cxn ang="T13">
                      <a:pos x="T6" y="T7"/>
                    </a:cxn>
                    <a:cxn ang="T14">
                      <a:pos x="T8" y="T9"/>
                    </a:cxn>
                  </a:cxnLst>
                  <a:rect l="T15" t="T16" r="T17" b="T18"/>
                  <a:pathLst>
                    <a:path w="1235" h="192">
                      <a:moveTo>
                        <a:pt x="1040" y="192"/>
                      </a:moveTo>
                      <a:lnTo>
                        <a:pt x="0" y="192"/>
                      </a:lnTo>
                      <a:lnTo>
                        <a:pt x="195" y="0"/>
                      </a:lnTo>
                      <a:lnTo>
                        <a:pt x="1235" y="0"/>
                      </a:lnTo>
                      <a:lnTo>
                        <a:pt x="1040" y="192"/>
                      </a:lnTo>
                      <a:close/>
                    </a:path>
                  </a:pathLst>
                </a:custGeom>
                <a:solidFill>
                  <a:srgbClr val="00CE00"/>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48" name="Rectangle 14"/>
                <p:cNvSpPr>
                  <a:spLocks noChangeArrowheads="1"/>
                </p:cNvSpPr>
                <p:nvPr/>
              </p:nvSpPr>
              <p:spPr bwMode="auto">
                <a:xfrm>
                  <a:off x="2101" y="1128"/>
                  <a:ext cx="227" cy="114"/>
                </a:xfrm>
                <a:prstGeom prst="rect">
                  <a:avLst/>
                </a:prstGeom>
                <a:pattFill prst="ltVert">
                  <a:fgClr>
                    <a:srgbClr val="000000"/>
                  </a:fgClr>
                  <a:bgClr>
                    <a:srgbClr val="00C1CE"/>
                  </a:bgClr>
                </a:pattFill>
                <a:ln w="0">
                  <a:solidFill>
                    <a:srgbClr val="000000"/>
                  </a:solidFill>
                  <a:miter lim="800000"/>
                  <a:headEnd/>
                  <a:tailEnd/>
                </a:ln>
              </p:spPr>
              <p:txBody>
                <a:bodyPr/>
                <a:lstStyle/>
                <a:p>
                  <a:pPr fontAlgn="base">
                    <a:spcBef>
                      <a:spcPct val="0"/>
                    </a:spcBef>
                    <a:spcAft>
                      <a:spcPct val="0"/>
                    </a:spcAft>
                  </a:pPr>
                  <a:endParaRPr lang="en-US" sz="2800" b="1">
                    <a:solidFill>
                      <a:srgbClr val="0079C1"/>
                    </a:solidFill>
                  </a:endParaRPr>
                </a:p>
              </p:txBody>
            </p:sp>
            <p:sp>
              <p:nvSpPr>
                <p:cNvPr id="117049" name="Rectangle 15"/>
                <p:cNvSpPr>
                  <a:spLocks noChangeArrowheads="1"/>
                </p:cNvSpPr>
                <p:nvPr/>
              </p:nvSpPr>
              <p:spPr bwMode="auto">
                <a:xfrm>
                  <a:off x="1852" y="1341"/>
                  <a:ext cx="668"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20000"/>
                    </a:spcBef>
                    <a:spcAft>
                      <a:spcPct val="0"/>
                    </a:spcAft>
                  </a:pPr>
                  <a:r>
                    <a:rPr lang="en-GB" sz="1400">
                      <a:solidFill>
                        <a:srgbClr val="000000"/>
                      </a:solidFill>
                    </a:rPr>
                    <a:t>Compressor </a:t>
                  </a:r>
                </a:p>
              </p:txBody>
            </p:sp>
          </p:grpSp>
        </p:grpSp>
        <p:graphicFrame>
          <p:nvGraphicFramePr>
            <p:cNvPr id="117009" name="Object 3"/>
            <p:cNvGraphicFramePr>
              <a:graphicFrameLocks noChangeAspect="1"/>
            </p:cNvGraphicFramePr>
            <p:nvPr/>
          </p:nvGraphicFramePr>
          <p:xfrm>
            <a:off x="216" y="1334"/>
            <a:ext cx="1653" cy="517"/>
          </p:xfrm>
          <a:graphic>
            <a:graphicData uri="http://schemas.openxmlformats.org/presentationml/2006/ole">
              <mc:AlternateContent xmlns:mc="http://schemas.openxmlformats.org/markup-compatibility/2006">
                <mc:Choice xmlns:v="urn:schemas-microsoft-com:vml" Requires="v">
                  <p:oleObj spid="_x0000_s1052" name="Drawing" r:id="rId4" imgW="333140" imgH="118736" progId="FLW3Drawing">
                    <p:embed/>
                  </p:oleObj>
                </mc:Choice>
                <mc:Fallback>
                  <p:oleObj name="Drawing" r:id="rId4" imgW="333140" imgH="118736" progId="FLW3Drawing">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 y="1334"/>
                          <a:ext cx="1653" cy="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7010" name="Text Box 568"/>
            <p:cNvSpPr txBox="1">
              <a:spLocks noChangeArrowheads="1"/>
            </p:cNvSpPr>
            <p:nvPr/>
          </p:nvSpPr>
          <p:spPr bwMode="auto">
            <a:xfrm>
              <a:off x="628" y="1489"/>
              <a:ext cx="5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fontAlgn="base">
                <a:spcBef>
                  <a:spcPct val="20000"/>
                </a:spcBef>
                <a:spcAft>
                  <a:spcPct val="0"/>
                </a:spcAft>
              </a:pPr>
              <a:r>
                <a:rPr lang="en-GB" sz="1200">
                  <a:solidFill>
                    <a:srgbClr val="000000"/>
                  </a:solidFill>
                </a:rPr>
                <a:t>Terminal</a:t>
              </a:r>
            </a:p>
          </p:txBody>
        </p:sp>
        <p:grpSp>
          <p:nvGrpSpPr>
            <p:cNvPr id="117011" name="Group 612"/>
            <p:cNvGrpSpPr>
              <a:grpSpLocks/>
            </p:cNvGrpSpPr>
            <p:nvPr/>
          </p:nvGrpSpPr>
          <p:grpSpPr bwMode="auto">
            <a:xfrm>
              <a:off x="310" y="1842"/>
              <a:ext cx="432" cy="409"/>
              <a:chOff x="310" y="1842"/>
              <a:chExt cx="432" cy="409"/>
            </a:xfrm>
          </p:grpSpPr>
          <p:sp>
            <p:nvSpPr>
              <p:cNvPr id="117017" name="Freeform 569"/>
              <p:cNvSpPr>
                <a:spLocks/>
              </p:cNvSpPr>
              <p:nvPr/>
            </p:nvSpPr>
            <p:spPr bwMode="auto">
              <a:xfrm>
                <a:off x="626" y="1842"/>
                <a:ext cx="23" cy="275"/>
              </a:xfrm>
              <a:custGeom>
                <a:avLst/>
                <a:gdLst>
                  <a:gd name="T0" fmla="*/ 0 w 68"/>
                  <a:gd name="T1" fmla="*/ 0 h 825"/>
                  <a:gd name="T2" fmla="*/ 0 w 68"/>
                  <a:gd name="T3" fmla="*/ 0 h 825"/>
                  <a:gd name="T4" fmla="*/ 0 w 68"/>
                  <a:gd name="T5" fmla="*/ 0 h 825"/>
                  <a:gd name="T6" fmla="*/ 0 w 68"/>
                  <a:gd name="T7" fmla="*/ 0 h 825"/>
                  <a:gd name="T8" fmla="*/ 0 w 68"/>
                  <a:gd name="T9" fmla="*/ 0 h 825"/>
                  <a:gd name="T10" fmla="*/ 0 w 68"/>
                  <a:gd name="T11" fmla="*/ 0 h 825"/>
                  <a:gd name="T12" fmla="*/ 0 w 68"/>
                  <a:gd name="T13" fmla="*/ 0 h 825"/>
                  <a:gd name="T14" fmla="*/ 0 w 68"/>
                  <a:gd name="T15" fmla="*/ 0 h 825"/>
                  <a:gd name="T16" fmla="*/ 0 w 68"/>
                  <a:gd name="T17" fmla="*/ 0 h 825"/>
                  <a:gd name="T18" fmla="*/ 0 w 68"/>
                  <a:gd name="T19" fmla="*/ 0 h 8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825"/>
                  <a:gd name="T32" fmla="*/ 68 w 68"/>
                  <a:gd name="T33" fmla="*/ 825 h 8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825">
                    <a:moveTo>
                      <a:pt x="68" y="825"/>
                    </a:moveTo>
                    <a:lnTo>
                      <a:pt x="59" y="6"/>
                    </a:lnTo>
                    <a:lnTo>
                      <a:pt x="49" y="0"/>
                    </a:lnTo>
                    <a:lnTo>
                      <a:pt x="43" y="0"/>
                    </a:lnTo>
                    <a:lnTo>
                      <a:pt x="30" y="0"/>
                    </a:lnTo>
                    <a:lnTo>
                      <a:pt x="23" y="0"/>
                    </a:lnTo>
                    <a:lnTo>
                      <a:pt x="10" y="6"/>
                    </a:lnTo>
                    <a:lnTo>
                      <a:pt x="9" y="6"/>
                    </a:lnTo>
                    <a:lnTo>
                      <a:pt x="0" y="825"/>
                    </a:lnTo>
                    <a:lnTo>
                      <a:pt x="68" y="825"/>
                    </a:lnTo>
                    <a:close/>
                  </a:path>
                </a:pathLst>
              </a:custGeom>
              <a:solidFill>
                <a:srgbClr val="464646"/>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18" name="Freeform 570"/>
              <p:cNvSpPr>
                <a:spLocks/>
              </p:cNvSpPr>
              <p:nvPr/>
            </p:nvSpPr>
            <p:spPr bwMode="auto">
              <a:xfrm>
                <a:off x="582" y="1842"/>
                <a:ext cx="23" cy="275"/>
              </a:xfrm>
              <a:custGeom>
                <a:avLst/>
                <a:gdLst>
                  <a:gd name="T0" fmla="*/ 0 w 69"/>
                  <a:gd name="T1" fmla="*/ 0 h 825"/>
                  <a:gd name="T2" fmla="*/ 0 w 69"/>
                  <a:gd name="T3" fmla="*/ 0 h 825"/>
                  <a:gd name="T4" fmla="*/ 0 w 69"/>
                  <a:gd name="T5" fmla="*/ 0 h 825"/>
                  <a:gd name="T6" fmla="*/ 0 w 69"/>
                  <a:gd name="T7" fmla="*/ 0 h 825"/>
                  <a:gd name="T8" fmla="*/ 0 w 69"/>
                  <a:gd name="T9" fmla="*/ 0 h 825"/>
                  <a:gd name="T10" fmla="*/ 0 w 69"/>
                  <a:gd name="T11" fmla="*/ 0 h 825"/>
                  <a:gd name="T12" fmla="*/ 0 w 69"/>
                  <a:gd name="T13" fmla="*/ 0 h 825"/>
                  <a:gd name="T14" fmla="*/ 0 w 69"/>
                  <a:gd name="T15" fmla="*/ 0 h 825"/>
                  <a:gd name="T16" fmla="*/ 0 w 69"/>
                  <a:gd name="T17" fmla="*/ 0 h 825"/>
                  <a:gd name="T18" fmla="*/ 0 w 69"/>
                  <a:gd name="T19" fmla="*/ 0 h 8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825"/>
                  <a:gd name="T32" fmla="*/ 69 w 69"/>
                  <a:gd name="T33" fmla="*/ 825 h 8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825">
                    <a:moveTo>
                      <a:pt x="69" y="825"/>
                    </a:moveTo>
                    <a:lnTo>
                      <a:pt x="58" y="6"/>
                    </a:lnTo>
                    <a:lnTo>
                      <a:pt x="48" y="0"/>
                    </a:lnTo>
                    <a:lnTo>
                      <a:pt x="38" y="0"/>
                    </a:lnTo>
                    <a:lnTo>
                      <a:pt x="27" y="0"/>
                    </a:lnTo>
                    <a:lnTo>
                      <a:pt x="23" y="0"/>
                    </a:lnTo>
                    <a:lnTo>
                      <a:pt x="10" y="6"/>
                    </a:lnTo>
                    <a:lnTo>
                      <a:pt x="8" y="6"/>
                    </a:lnTo>
                    <a:lnTo>
                      <a:pt x="0" y="825"/>
                    </a:lnTo>
                    <a:lnTo>
                      <a:pt x="69" y="825"/>
                    </a:lnTo>
                    <a:close/>
                  </a:path>
                </a:pathLst>
              </a:custGeom>
              <a:solidFill>
                <a:srgbClr val="464646"/>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19" name="Freeform 571"/>
              <p:cNvSpPr>
                <a:spLocks/>
              </p:cNvSpPr>
              <p:nvPr/>
            </p:nvSpPr>
            <p:spPr bwMode="auto">
              <a:xfrm>
                <a:off x="539" y="1842"/>
                <a:ext cx="24" cy="275"/>
              </a:xfrm>
              <a:custGeom>
                <a:avLst/>
                <a:gdLst>
                  <a:gd name="T0" fmla="*/ 0 w 72"/>
                  <a:gd name="T1" fmla="*/ 0 h 825"/>
                  <a:gd name="T2" fmla="*/ 0 w 72"/>
                  <a:gd name="T3" fmla="*/ 0 h 825"/>
                  <a:gd name="T4" fmla="*/ 0 w 72"/>
                  <a:gd name="T5" fmla="*/ 0 h 825"/>
                  <a:gd name="T6" fmla="*/ 0 w 72"/>
                  <a:gd name="T7" fmla="*/ 0 h 825"/>
                  <a:gd name="T8" fmla="*/ 0 w 72"/>
                  <a:gd name="T9" fmla="*/ 0 h 825"/>
                  <a:gd name="T10" fmla="*/ 0 w 72"/>
                  <a:gd name="T11" fmla="*/ 0 h 825"/>
                  <a:gd name="T12" fmla="*/ 0 w 72"/>
                  <a:gd name="T13" fmla="*/ 0 h 825"/>
                  <a:gd name="T14" fmla="*/ 0 w 72"/>
                  <a:gd name="T15" fmla="*/ 0 h 825"/>
                  <a:gd name="T16" fmla="*/ 0 w 72"/>
                  <a:gd name="T17" fmla="*/ 0 h 825"/>
                  <a:gd name="T18" fmla="*/ 0 w 72"/>
                  <a:gd name="T19" fmla="*/ 0 h 8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825"/>
                  <a:gd name="T32" fmla="*/ 72 w 72"/>
                  <a:gd name="T33" fmla="*/ 825 h 8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825">
                    <a:moveTo>
                      <a:pt x="72" y="825"/>
                    </a:moveTo>
                    <a:lnTo>
                      <a:pt x="60" y="6"/>
                    </a:lnTo>
                    <a:lnTo>
                      <a:pt x="50" y="0"/>
                    </a:lnTo>
                    <a:lnTo>
                      <a:pt x="40" y="0"/>
                    </a:lnTo>
                    <a:lnTo>
                      <a:pt x="29" y="0"/>
                    </a:lnTo>
                    <a:lnTo>
                      <a:pt x="23" y="0"/>
                    </a:lnTo>
                    <a:lnTo>
                      <a:pt x="10" y="6"/>
                    </a:lnTo>
                    <a:lnTo>
                      <a:pt x="9" y="6"/>
                    </a:lnTo>
                    <a:lnTo>
                      <a:pt x="0" y="825"/>
                    </a:lnTo>
                    <a:lnTo>
                      <a:pt x="72" y="825"/>
                    </a:lnTo>
                    <a:close/>
                  </a:path>
                </a:pathLst>
              </a:custGeom>
              <a:solidFill>
                <a:srgbClr val="464646"/>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20" name="Freeform 572"/>
              <p:cNvSpPr>
                <a:spLocks/>
              </p:cNvSpPr>
              <p:nvPr/>
            </p:nvSpPr>
            <p:spPr bwMode="auto">
              <a:xfrm>
                <a:off x="498" y="1842"/>
                <a:ext cx="21" cy="275"/>
              </a:xfrm>
              <a:custGeom>
                <a:avLst/>
                <a:gdLst>
                  <a:gd name="T0" fmla="*/ 0 w 65"/>
                  <a:gd name="T1" fmla="*/ 0 h 825"/>
                  <a:gd name="T2" fmla="*/ 0 w 65"/>
                  <a:gd name="T3" fmla="*/ 0 h 825"/>
                  <a:gd name="T4" fmla="*/ 0 w 65"/>
                  <a:gd name="T5" fmla="*/ 0 h 825"/>
                  <a:gd name="T6" fmla="*/ 0 w 65"/>
                  <a:gd name="T7" fmla="*/ 0 h 825"/>
                  <a:gd name="T8" fmla="*/ 0 w 65"/>
                  <a:gd name="T9" fmla="*/ 0 h 825"/>
                  <a:gd name="T10" fmla="*/ 0 w 65"/>
                  <a:gd name="T11" fmla="*/ 0 h 825"/>
                  <a:gd name="T12" fmla="*/ 0 w 65"/>
                  <a:gd name="T13" fmla="*/ 0 h 825"/>
                  <a:gd name="T14" fmla="*/ 0 w 65"/>
                  <a:gd name="T15" fmla="*/ 0 h 825"/>
                  <a:gd name="T16" fmla="*/ 0 w 65"/>
                  <a:gd name="T17" fmla="*/ 0 h 825"/>
                  <a:gd name="T18" fmla="*/ 0 w 65"/>
                  <a:gd name="T19" fmla="*/ 0 h 8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825"/>
                  <a:gd name="T32" fmla="*/ 65 w 65"/>
                  <a:gd name="T33" fmla="*/ 825 h 8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825">
                    <a:moveTo>
                      <a:pt x="65" y="825"/>
                    </a:moveTo>
                    <a:lnTo>
                      <a:pt x="56" y="6"/>
                    </a:lnTo>
                    <a:lnTo>
                      <a:pt x="49" y="0"/>
                    </a:lnTo>
                    <a:lnTo>
                      <a:pt x="36" y="0"/>
                    </a:lnTo>
                    <a:lnTo>
                      <a:pt x="27" y="0"/>
                    </a:lnTo>
                    <a:lnTo>
                      <a:pt x="21" y="0"/>
                    </a:lnTo>
                    <a:lnTo>
                      <a:pt x="6" y="6"/>
                    </a:lnTo>
                    <a:lnTo>
                      <a:pt x="5" y="6"/>
                    </a:lnTo>
                    <a:lnTo>
                      <a:pt x="0" y="825"/>
                    </a:lnTo>
                    <a:lnTo>
                      <a:pt x="65" y="825"/>
                    </a:lnTo>
                    <a:close/>
                  </a:path>
                </a:pathLst>
              </a:custGeom>
              <a:solidFill>
                <a:srgbClr val="464646"/>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21" name="Freeform 573"/>
              <p:cNvSpPr>
                <a:spLocks/>
              </p:cNvSpPr>
              <p:nvPr/>
            </p:nvSpPr>
            <p:spPr bwMode="auto">
              <a:xfrm>
                <a:off x="731" y="2121"/>
                <a:ext cx="11" cy="19"/>
              </a:xfrm>
              <a:custGeom>
                <a:avLst/>
                <a:gdLst>
                  <a:gd name="T0" fmla="*/ 0 w 32"/>
                  <a:gd name="T1" fmla="*/ 0 h 59"/>
                  <a:gd name="T2" fmla="*/ 0 w 32"/>
                  <a:gd name="T3" fmla="*/ 0 h 59"/>
                  <a:gd name="T4" fmla="*/ 0 w 32"/>
                  <a:gd name="T5" fmla="*/ 0 h 59"/>
                  <a:gd name="T6" fmla="*/ 0 w 32"/>
                  <a:gd name="T7" fmla="*/ 0 h 59"/>
                  <a:gd name="T8" fmla="*/ 0 w 32"/>
                  <a:gd name="T9" fmla="*/ 0 h 59"/>
                  <a:gd name="T10" fmla="*/ 0 60000 65536"/>
                  <a:gd name="T11" fmla="*/ 0 60000 65536"/>
                  <a:gd name="T12" fmla="*/ 0 60000 65536"/>
                  <a:gd name="T13" fmla="*/ 0 60000 65536"/>
                  <a:gd name="T14" fmla="*/ 0 60000 65536"/>
                  <a:gd name="T15" fmla="*/ 0 w 32"/>
                  <a:gd name="T16" fmla="*/ 0 h 59"/>
                  <a:gd name="T17" fmla="*/ 32 w 32"/>
                  <a:gd name="T18" fmla="*/ 59 h 59"/>
                </a:gdLst>
                <a:ahLst/>
                <a:cxnLst>
                  <a:cxn ang="T10">
                    <a:pos x="T0" y="T1"/>
                  </a:cxn>
                  <a:cxn ang="T11">
                    <a:pos x="T2" y="T3"/>
                  </a:cxn>
                  <a:cxn ang="T12">
                    <a:pos x="T4" y="T5"/>
                  </a:cxn>
                  <a:cxn ang="T13">
                    <a:pos x="T6" y="T7"/>
                  </a:cxn>
                  <a:cxn ang="T14">
                    <a:pos x="T8" y="T9"/>
                  </a:cxn>
                </a:cxnLst>
                <a:rect l="T15" t="T16" r="T17" b="T18"/>
                <a:pathLst>
                  <a:path w="32" h="59">
                    <a:moveTo>
                      <a:pt x="23" y="59"/>
                    </a:moveTo>
                    <a:lnTo>
                      <a:pt x="32" y="59"/>
                    </a:lnTo>
                    <a:lnTo>
                      <a:pt x="5" y="0"/>
                    </a:lnTo>
                    <a:lnTo>
                      <a:pt x="0" y="11"/>
                    </a:lnTo>
                    <a:lnTo>
                      <a:pt x="23" y="59"/>
                    </a:lnTo>
                    <a:close/>
                  </a:path>
                </a:pathLst>
              </a:custGeom>
              <a:solidFill>
                <a:srgbClr val="FFFFFF"/>
              </a:solidFill>
              <a:ln w="0">
                <a:solidFill>
                  <a:srgbClr val="FFFFFF"/>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22" name="Freeform 574"/>
              <p:cNvSpPr>
                <a:spLocks/>
              </p:cNvSpPr>
              <p:nvPr/>
            </p:nvSpPr>
            <p:spPr bwMode="auto">
              <a:xfrm>
                <a:off x="358" y="2117"/>
                <a:ext cx="308" cy="7"/>
              </a:xfrm>
              <a:custGeom>
                <a:avLst/>
                <a:gdLst>
                  <a:gd name="T0" fmla="*/ 0 w 925"/>
                  <a:gd name="T1" fmla="*/ 0 h 20"/>
                  <a:gd name="T2" fmla="*/ 0 w 925"/>
                  <a:gd name="T3" fmla="*/ 0 h 20"/>
                  <a:gd name="T4" fmla="*/ 0 w 925"/>
                  <a:gd name="T5" fmla="*/ 0 h 20"/>
                  <a:gd name="T6" fmla="*/ 0 w 925"/>
                  <a:gd name="T7" fmla="*/ 0 h 20"/>
                  <a:gd name="T8" fmla="*/ 0 w 925"/>
                  <a:gd name="T9" fmla="*/ 0 h 20"/>
                  <a:gd name="T10" fmla="*/ 0 60000 65536"/>
                  <a:gd name="T11" fmla="*/ 0 60000 65536"/>
                  <a:gd name="T12" fmla="*/ 0 60000 65536"/>
                  <a:gd name="T13" fmla="*/ 0 60000 65536"/>
                  <a:gd name="T14" fmla="*/ 0 60000 65536"/>
                  <a:gd name="T15" fmla="*/ 0 w 925"/>
                  <a:gd name="T16" fmla="*/ 0 h 20"/>
                  <a:gd name="T17" fmla="*/ 925 w 925"/>
                  <a:gd name="T18" fmla="*/ 20 h 20"/>
                </a:gdLst>
                <a:ahLst/>
                <a:cxnLst>
                  <a:cxn ang="T10">
                    <a:pos x="T0" y="T1"/>
                  </a:cxn>
                  <a:cxn ang="T11">
                    <a:pos x="T2" y="T3"/>
                  </a:cxn>
                  <a:cxn ang="T12">
                    <a:pos x="T4" y="T5"/>
                  </a:cxn>
                  <a:cxn ang="T13">
                    <a:pos x="T6" y="T7"/>
                  </a:cxn>
                  <a:cxn ang="T14">
                    <a:pos x="T8" y="T9"/>
                  </a:cxn>
                </a:cxnLst>
                <a:rect l="T15" t="T16" r="T17" b="T18"/>
                <a:pathLst>
                  <a:path w="925" h="20">
                    <a:moveTo>
                      <a:pt x="913" y="20"/>
                    </a:moveTo>
                    <a:lnTo>
                      <a:pt x="0" y="20"/>
                    </a:lnTo>
                    <a:lnTo>
                      <a:pt x="20" y="0"/>
                    </a:lnTo>
                    <a:lnTo>
                      <a:pt x="925" y="0"/>
                    </a:lnTo>
                    <a:lnTo>
                      <a:pt x="913" y="20"/>
                    </a:lnTo>
                    <a:close/>
                  </a:path>
                </a:pathLst>
              </a:custGeom>
              <a:solidFill>
                <a:srgbClr val="FFFFFF"/>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23" name="Rectangle 575"/>
              <p:cNvSpPr>
                <a:spLocks noChangeArrowheads="1"/>
              </p:cNvSpPr>
              <p:nvPr/>
            </p:nvSpPr>
            <p:spPr bwMode="auto">
              <a:xfrm>
                <a:off x="357" y="2124"/>
                <a:ext cx="305" cy="10"/>
              </a:xfrm>
              <a:prstGeom prst="rect">
                <a:avLst/>
              </a:prstGeom>
              <a:solidFill>
                <a:srgbClr val="A0A0A0"/>
              </a:solidFill>
              <a:ln w="0">
                <a:solidFill>
                  <a:srgbClr val="FFFFFF"/>
                </a:solidFill>
                <a:miter lim="800000"/>
                <a:headEnd/>
                <a:tailEnd/>
              </a:ln>
            </p:spPr>
            <p:txBody>
              <a:bodyPr/>
              <a:lstStyle/>
              <a:p>
                <a:pPr fontAlgn="base">
                  <a:spcBef>
                    <a:spcPct val="0"/>
                  </a:spcBef>
                  <a:spcAft>
                    <a:spcPct val="0"/>
                  </a:spcAft>
                </a:pPr>
                <a:endParaRPr lang="en-US" sz="2800" b="1">
                  <a:solidFill>
                    <a:srgbClr val="0079C1"/>
                  </a:solidFill>
                </a:endParaRPr>
              </a:p>
            </p:txBody>
          </p:sp>
          <p:sp>
            <p:nvSpPr>
              <p:cNvPr id="117024" name="Freeform 576"/>
              <p:cNvSpPr>
                <a:spLocks/>
              </p:cNvSpPr>
              <p:nvPr/>
            </p:nvSpPr>
            <p:spPr bwMode="auto">
              <a:xfrm>
                <a:off x="680" y="2121"/>
                <a:ext cx="53" cy="19"/>
              </a:xfrm>
              <a:custGeom>
                <a:avLst/>
                <a:gdLst>
                  <a:gd name="T0" fmla="*/ 0 w 159"/>
                  <a:gd name="T1" fmla="*/ 0 h 59"/>
                  <a:gd name="T2" fmla="*/ 0 w 159"/>
                  <a:gd name="T3" fmla="*/ 0 h 59"/>
                  <a:gd name="T4" fmla="*/ 0 w 159"/>
                  <a:gd name="T5" fmla="*/ 0 h 59"/>
                  <a:gd name="T6" fmla="*/ 0 w 159"/>
                  <a:gd name="T7" fmla="*/ 0 h 59"/>
                  <a:gd name="T8" fmla="*/ 0 w 159"/>
                  <a:gd name="T9" fmla="*/ 0 h 59"/>
                  <a:gd name="T10" fmla="*/ 0 60000 65536"/>
                  <a:gd name="T11" fmla="*/ 0 60000 65536"/>
                  <a:gd name="T12" fmla="*/ 0 60000 65536"/>
                  <a:gd name="T13" fmla="*/ 0 60000 65536"/>
                  <a:gd name="T14" fmla="*/ 0 60000 65536"/>
                  <a:gd name="T15" fmla="*/ 0 w 159"/>
                  <a:gd name="T16" fmla="*/ 0 h 59"/>
                  <a:gd name="T17" fmla="*/ 159 w 159"/>
                  <a:gd name="T18" fmla="*/ 59 h 59"/>
                </a:gdLst>
                <a:ahLst/>
                <a:cxnLst>
                  <a:cxn ang="T10">
                    <a:pos x="T0" y="T1"/>
                  </a:cxn>
                  <a:cxn ang="T11">
                    <a:pos x="T2" y="T3"/>
                  </a:cxn>
                  <a:cxn ang="T12">
                    <a:pos x="T4" y="T5"/>
                  </a:cxn>
                  <a:cxn ang="T13">
                    <a:pos x="T6" y="T7"/>
                  </a:cxn>
                  <a:cxn ang="T14">
                    <a:pos x="T8" y="T9"/>
                  </a:cxn>
                </a:cxnLst>
                <a:rect l="T15" t="T16" r="T17" b="T18"/>
                <a:pathLst>
                  <a:path w="159" h="59">
                    <a:moveTo>
                      <a:pt x="133" y="59"/>
                    </a:moveTo>
                    <a:lnTo>
                      <a:pt x="0" y="59"/>
                    </a:lnTo>
                    <a:lnTo>
                      <a:pt x="34" y="0"/>
                    </a:lnTo>
                    <a:lnTo>
                      <a:pt x="159" y="0"/>
                    </a:lnTo>
                    <a:lnTo>
                      <a:pt x="133" y="59"/>
                    </a:lnTo>
                    <a:close/>
                  </a:path>
                </a:pathLst>
              </a:custGeom>
              <a:solidFill>
                <a:srgbClr val="D2D2D2"/>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25" name="Freeform 577"/>
              <p:cNvSpPr>
                <a:spLocks/>
              </p:cNvSpPr>
              <p:nvPr/>
            </p:nvSpPr>
            <p:spPr bwMode="auto">
              <a:xfrm>
                <a:off x="662" y="2117"/>
                <a:ext cx="7" cy="17"/>
              </a:xfrm>
              <a:custGeom>
                <a:avLst/>
                <a:gdLst>
                  <a:gd name="T0" fmla="*/ 0 w 21"/>
                  <a:gd name="T1" fmla="*/ 0 h 50"/>
                  <a:gd name="T2" fmla="*/ 0 w 21"/>
                  <a:gd name="T3" fmla="*/ 0 h 50"/>
                  <a:gd name="T4" fmla="*/ 0 w 21"/>
                  <a:gd name="T5" fmla="*/ 0 h 50"/>
                  <a:gd name="T6" fmla="*/ 0 w 21"/>
                  <a:gd name="T7" fmla="*/ 0 h 50"/>
                  <a:gd name="T8" fmla="*/ 0 w 21"/>
                  <a:gd name="T9" fmla="*/ 0 h 50"/>
                  <a:gd name="T10" fmla="*/ 0 w 21"/>
                  <a:gd name="T11" fmla="*/ 0 h 50"/>
                  <a:gd name="T12" fmla="*/ 0 w 21"/>
                  <a:gd name="T13" fmla="*/ 0 h 50"/>
                  <a:gd name="T14" fmla="*/ 0 w 21"/>
                  <a:gd name="T15" fmla="*/ 0 h 50"/>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50"/>
                  <a:gd name="T26" fmla="*/ 21 w 21"/>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50">
                    <a:moveTo>
                      <a:pt x="15" y="33"/>
                    </a:moveTo>
                    <a:lnTo>
                      <a:pt x="21" y="33"/>
                    </a:lnTo>
                    <a:lnTo>
                      <a:pt x="21" y="23"/>
                    </a:lnTo>
                    <a:lnTo>
                      <a:pt x="21" y="15"/>
                    </a:lnTo>
                    <a:lnTo>
                      <a:pt x="12" y="0"/>
                    </a:lnTo>
                    <a:lnTo>
                      <a:pt x="0" y="20"/>
                    </a:lnTo>
                    <a:lnTo>
                      <a:pt x="0" y="50"/>
                    </a:lnTo>
                    <a:lnTo>
                      <a:pt x="15" y="33"/>
                    </a:lnTo>
                    <a:close/>
                  </a:path>
                </a:pathLst>
              </a:custGeom>
              <a:solidFill>
                <a:srgbClr val="A0A0A0"/>
              </a:solidFill>
              <a:ln w="0">
                <a:solidFill>
                  <a:srgbClr val="FFFFFF"/>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26" name="Freeform 578"/>
              <p:cNvSpPr>
                <a:spLocks/>
              </p:cNvSpPr>
              <p:nvPr/>
            </p:nvSpPr>
            <p:spPr bwMode="auto">
              <a:xfrm>
                <a:off x="721" y="2124"/>
                <a:ext cx="18" cy="127"/>
              </a:xfrm>
              <a:custGeom>
                <a:avLst/>
                <a:gdLst>
                  <a:gd name="T0" fmla="*/ 0 w 55"/>
                  <a:gd name="T1" fmla="*/ 0 h 381"/>
                  <a:gd name="T2" fmla="*/ 0 w 55"/>
                  <a:gd name="T3" fmla="*/ 0 h 381"/>
                  <a:gd name="T4" fmla="*/ 0 w 55"/>
                  <a:gd name="T5" fmla="*/ 0 h 381"/>
                  <a:gd name="T6" fmla="*/ 0 w 55"/>
                  <a:gd name="T7" fmla="*/ 0 h 381"/>
                  <a:gd name="T8" fmla="*/ 0 w 55"/>
                  <a:gd name="T9" fmla="*/ 0 h 381"/>
                  <a:gd name="T10" fmla="*/ 0 w 55"/>
                  <a:gd name="T11" fmla="*/ 0 h 381"/>
                  <a:gd name="T12" fmla="*/ 0 w 55"/>
                  <a:gd name="T13" fmla="*/ 0 h 381"/>
                  <a:gd name="T14" fmla="*/ 0 w 55"/>
                  <a:gd name="T15" fmla="*/ 0 h 381"/>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381"/>
                  <a:gd name="T26" fmla="*/ 55 w 55"/>
                  <a:gd name="T27" fmla="*/ 381 h 3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381">
                    <a:moveTo>
                      <a:pt x="55" y="48"/>
                    </a:moveTo>
                    <a:lnTo>
                      <a:pt x="32" y="0"/>
                    </a:lnTo>
                    <a:lnTo>
                      <a:pt x="11" y="48"/>
                    </a:lnTo>
                    <a:lnTo>
                      <a:pt x="0" y="48"/>
                    </a:lnTo>
                    <a:lnTo>
                      <a:pt x="0" y="378"/>
                    </a:lnTo>
                    <a:lnTo>
                      <a:pt x="0" y="381"/>
                    </a:lnTo>
                    <a:lnTo>
                      <a:pt x="55" y="345"/>
                    </a:lnTo>
                    <a:lnTo>
                      <a:pt x="55" y="48"/>
                    </a:lnTo>
                    <a:close/>
                  </a:path>
                </a:pathLst>
              </a:custGeom>
              <a:solidFill>
                <a:srgbClr val="003400"/>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27" name="Freeform 579"/>
              <p:cNvSpPr>
                <a:spLocks/>
              </p:cNvSpPr>
              <p:nvPr/>
            </p:nvSpPr>
            <p:spPr bwMode="auto">
              <a:xfrm>
                <a:off x="310" y="2128"/>
                <a:ext cx="378" cy="20"/>
              </a:xfrm>
              <a:custGeom>
                <a:avLst/>
                <a:gdLst>
                  <a:gd name="T0" fmla="*/ 0 w 1135"/>
                  <a:gd name="T1" fmla="*/ 0 h 61"/>
                  <a:gd name="T2" fmla="*/ 0 w 1135"/>
                  <a:gd name="T3" fmla="*/ 0 h 61"/>
                  <a:gd name="T4" fmla="*/ 0 w 1135"/>
                  <a:gd name="T5" fmla="*/ 0 h 61"/>
                  <a:gd name="T6" fmla="*/ 0 w 1135"/>
                  <a:gd name="T7" fmla="*/ 0 h 61"/>
                  <a:gd name="T8" fmla="*/ 0 w 1135"/>
                  <a:gd name="T9" fmla="*/ 0 h 61"/>
                  <a:gd name="T10" fmla="*/ 0 w 1135"/>
                  <a:gd name="T11" fmla="*/ 0 h 61"/>
                  <a:gd name="T12" fmla="*/ 0 w 1135"/>
                  <a:gd name="T13" fmla="*/ 0 h 61"/>
                  <a:gd name="T14" fmla="*/ 0 w 1135"/>
                  <a:gd name="T15" fmla="*/ 0 h 61"/>
                  <a:gd name="T16" fmla="*/ 0 w 1135"/>
                  <a:gd name="T17" fmla="*/ 0 h 61"/>
                  <a:gd name="T18" fmla="*/ 0 w 1135"/>
                  <a:gd name="T19" fmla="*/ 0 h 61"/>
                  <a:gd name="T20" fmla="*/ 0 w 1135"/>
                  <a:gd name="T21" fmla="*/ 0 h 61"/>
                  <a:gd name="T22" fmla="*/ 0 w 1135"/>
                  <a:gd name="T23" fmla="*/ 0 h 61"/>
                  <a:gd name="T24" fmla="*/ 0 w 1135"/>
                  <a:gd name="T25" fmla="*/ 0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35"/>
                  <a:gd name="T40" fmla="*/ 0 h 61"/>
                  <a:gd name="T41" fmla="*/ 1135 w 1135"/>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35" h="61">
                    <a:moveTo>
                      <a:pt x="1135" y="45"/>
                    </a:moveTo>
                    <a:lnTo>
                      <a:pt x="1135" y="37"/>
                    </a:lnTo>
                    <a:lnTo>
                      <a:pt x="1110" y="37"/>
                    </a:lnTo>
                    <a:lnTo>
                      <a:pt x="1134" y="0"/>
                    </a:lnTo>
                    <a:lnTo>
                      <a:pt x="1071" y="0"/>
                    </a:lnTo>
                    <a:lnTo>
                      <a:pt x="1056" y="17"/>
                    </a:lnTo>
                    <a:lnTo>
                      <a:pt x="142" y="17"/>
                    </a:lnTo>
                    <a:lnTo>
                      <a:pt x="142" y="4"/>
                    </a:lnTo>
                    <a:lnTo>
                      <a:pt x="42" y="4"/>
                    </a:lnTo>
                    <a:lnTo>
                      <a:pt x="0" y="61"/>
                    </a:lnTo>
                    <a:lnTo>
                      <a:pt x="22" y="61"/>
                    </a:lnTo>
                    <a:lnTo>
                      <a:pt x="1115" y="61"/>
                    </a:lnTo>
                    <a:lnTo>
                      <a:pt x="1135" y="45"/>
                    </a:lnTo>
                    <a:close/>
                  </a:path>
                </a:pathLst>
              </a:custGeom>
              <a:solidFill>
                <a:srgbClr val="D2D2D2"/>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28" name="Rectangle 580"/>
              <p:cNvSpPr>
                <a:spLocks noChangeArrowheads="1"/>
              </p:cNvSpPr>
              <p:nvPr/>
            </p:nvSpPr>
            <p:spPr bwMode="auto">
              <a:xfrm>
                <a:off x="688" y="2140"/>
                <a:ext cx="33" cy="111"/>
              </a:xfrm>
              <a:prstGeom prst="rect">
                <a:avLst/>
              </a:prstGeom>
              <a:solidFill>
                <a:srgbClr val="8F460D"/>
              </a:solidFill>
              <a:ln w="0">
                <a:solidFill>
                  <a:srgbClr val="000000"/>
                </a:solidFill>
                <a:miter lim="800000"/>
                <a:headEnd/>
                <a:tailEnd/>
              </a:ln>
            </p:spPr>
            <p:txBody>
              <a:bodyPr/>
              <a:lstStyle/>
              <a:p>
                <a:pPr fontAlgn="base">
                  <a:spcBef>
                    <a:spcPct val="0"/>
                  </a:spcBef>
                  <a:spcAft>
                    <a:spcPct val="0"/>
                  </a:spcAft>
                </a:pPr>
                <a:endParaRPr lang="en-US" sz="2800" b="1">
                  <a:solidFill>
                    <a:srgbClr val="0079C1"/>
                  </a:solidFill>
                </a:endParaRPr>
              </a:p>
            </p:txBody>
          </p:sp>
          <p:sp>
            <p:nvSpPr>
              <p:cNvPr id="117029" name="Freeform 581"/>
              <p:cNvSpPr>
                <a:spLocks/>
              </p:cNvSpPr>
              <p:nvPr/>
            </p:nvSpPr>
            <p:spPr bwMode="auto">
              <a:xfrm>
                <a:off x="317" y="2148"/>
                <a:ext cx="371" cy="103"/>
              </a:xfrm>
              <a:custGeom>
                <a:avLst/>
                <a:gdLst>
                  <a:gd name="T0" fmla="*/ 0 w 1115"/>
                  <a:gd name="T1" fmla="*/ 0 h 309"/>
                  <a:gd name="T2" fmla="*/ 0 w 1115"/>
                  <a:gd name="T3" fmla="*/ 0 h 309"/>
                  <a:gd name="T4" fmla="*/ 0 w 1115"/>
                  <a:gd name="T5" fmla="*/ 0 h 309"/>
                  <a:gd name="T6" fmla="*/ 0 w 1115"/>
                  <a:gd name="T7" fmla="*/ 0 h 309"/>
                  <a:gd name="T8" fmla="*/ 0 w 1115"/>
                  <a:gd name="T9" fmla="*/ 0 h 309"/>
                  <a:gd name="T10" fmla="*/ 0 w 1115"/>
                  <a:gd name="T11" fmla="*/ 0 h 309"/>
                  <a:gd name="T12" fmla="*/ 0 60000 65536"/>
                  <a:gd name="T13" fmla="*/ 0 60000 65536"/>
                  <a:gd name="T14" fmla="*/ 0 60000 65536"/>
                  <a:gd name="T15" fmla="*/ 0 60000 65536"/>
                  <a:gd name="T16" fmla="*/ 0 60000 65536"/>
                  <a:gd name="T17" fmla="*/ 0 60000 65536"/>
                  <a:gd name="T18" fmla="*/ 0 w 1115"/>
                  <a:gd name="T19" fmla="*/ 0 h 309"/>
                  <a:gd name="T20" fmla="*/ 1115 w 1115"/>
                  <a:gd name="T21" fmla="*/ 309 h 309"/>
                </a:gdLst>
                <a:ahLst/>
                <a:cxnLst>
                  <a:cxn ang="T12">
                    <a:pos x="T0" y="T1"/>
                  </a:cxn>
                  <a:cxn ang="T13">
                    <a:pos x="T2" y="T3"/>
                  </a:cxn>
                  <a:cxn ang="T14">
                    <a:pos x="T4" y="T5"/>
                  </a:cxn>
                  <a:cxn ang="T15">
                    <a:pos x="T6" y="T7"/>
                  </a:cxn>
                  <a:cxn ang="T16">
                    <a:pos x="T8" y="T9"/>
                  </a:cxn>
                  <a:cxn ang="T17">
                    <a:pos x="T10" y="T11"/>
                  </a:cxn>
                </a:cxnLst>
                <a:rect l="T18" t="T19" r="T20" b="T21"/>
                <a:pathLst>
                  <a:path w="1115" h="309">
                    <a:moveTo>
                      <a:pt x="1095" y="0"/>
                    </a:moveTo>
                    <a:lnTo>
                      <a:pt x="1095" y="307"/>
                    </a:lnTo>
                    <a:lnTo>
                      <a:pt x="1115" y="309"/>
                    </a:lnTo>
                    <a:lnTo>
                      <a:pt x="0" y="309"/>
                    </a:lnTo>
                    <a:lnTo>
                      <a:pt x="0" y="0"/>
                    </a:lnTo>
                    <a:lnTo>
                      <a:pt x="1095" y="0"/>
                    </a:lnTo>
                    <a:close/>
                  </a:path>
                </a:pathLst>
              </a:custGeom>
              <a:solidFill>
                <a:srgbClr val="8F460D"/>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30" name="Rectangle 582"/>
              <p:cNvSpPr>
                <a:spLocks noChangeArrowheads="1"/>
              </p:cNvSpPr>
              <p:nvPr/>
            </p:nvSpPr>
            <p:spPr bwMode="auto">
              <a:xfrm>
                <a:off x="359" y="2163"/>
                <a:ext cx="13" cy="14"/>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2800" b="1">
                  <a:solidFill>
                    <a:srgbClr val="0079C1"/>
                  </a:solidFill>
                </a:endParaRPr>
              </a:p>
            </p:txBody>
          </p:sp>
          <p:sp>
            <p:nvSpPr>
              <p:cNvPr id="117031" name="Freeform 583"/>
              <p:cNvSpPr>
                <a:spLocks/>
              </p:cNvSpPr>
              <p:nvPr/>
            </p:nvSpPr>
            <p:spPr bwMode="auto">
              <a:xfrm>
                <a:off x="393" y="2163"/>
                <a:ext cx="12" cy="14"/>
              </a:xfrm>
              <a:custGeom>
                <a:avLst/>
                <a:gdLst>
                  <a:gd name="T0" fmla="*/ 0 w 38"/>
                  <a:gd name="T1" fmla="*/ 0 h 41"/>
                  <a:gd name="T2" fmla="*/ 0 w 38"/>
                  <a:gd name="T3" fmla="*/ 0 h 41"/>
                  <a:gd name="T4" fmla="*/ 0 w 38"/>
                  <a:gd name="T5" fmla="*/ 0 h 41"/>
                  <a:gd name="T6" fmla="*/ 0 w 38"/>
                  <a:gd name="T7" fmla="*/ 0 h 41"/>
                  <a:gd name="T8" fmla="*/ 0 w 38"/>
                  <a:gd name="T9" fmla="*/ 0 h 41"/>
                  <a:gd name="T10" fmla="*/ 0 w 38"/>
                  <a:gd name="T11" fmla="*/ 0 h 41"/>
                  <a:gd name="T12" fmla="*/ 0 60000 65536"/>
                  <a:gd name="T13" fmla="*/ 0 60000 65536"/>
                  <a:gd name="T14" fmla="*/ 0 60000 65536"/>
                  <a:gd name="T15" fmla="*/ 0 60000 65536"/>
                  <a:gd name="T16" fmla="*/ 0 60000 65536"/>
                  <a:gd name="T17" fmla="*/ 0 60000 65536"/>
                  <a:gd name="T18" fmla="*/ 0 w 38"/>
                  <a:gd name="T19" fmla="*/ 0 h 41"/>
                  <a:gd name="T20" fmla="*/ 38 w 38"/>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8" h="41">
                    <a:moveTo>
                      <a:pt x="2" y="41"/>
                    </a:moveTo>
                    <a:lnTo>
                      <a:pt x="38" y="41"/>
                    </a:lnTo>
                    <a:lnTo>
                      <a:pt x="38" y="0"/>
                    </a:lnTo>
                    <a:lnTo>
                      <a:pt x="0" y="0"/>
                    </a:lnTo>
                    <a:lnTo>
                      <a:pt x="0" y="41"/>
                    </a:lnTo>
                    <a:lnTo>
                      <a:pt x="2"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32" name="Freeform 584"/>
              <p:cNvSpPr>
                <a:spLocks/>
              </p:cNvSpPr>
              <p:nvPr/>
            </p:nvSpPr>
            <p:spPr bwMode="auto">
              <a:xfrm>
                <a:off x="426" y="2163"/>
                <a:ext cx="13" cy="14"/>
              </a:xfrm>
              <a:custGeom>
                <a:avLst/>
                <a:gdLst>
                  <a:gd name="T0" fmla="*/ 0 w 41"/>
                  <a:gd name="T1" fmla="*/ 0 h 41"/>
                  <a:gd name="T2" fmla="*/ 0 w 41"/>
                  <a:gd name="T3" fmla="*/ 0 h 41"/>
                  <a:gd name="T4" fmla="*/ 0 w 41"/>
                  <a:gd name="T5" fmla="*/ 0 h 41"/>
                  <a:gd name="T6" fmla="*/ 0 w 41"/>
                  <a:gd name="T7" fmla="*/ 0 h 41"/>
                  <a:gd name="T8" fmla="*/ 0 w 41"/>
                  <a:gd name="T9" fmla="*/ 0 h 41"/>
                  <a:gd name="T10" fmla="*/ 0 w 41"/>
                  <a:gd name="T11" fmla="*/ 0 h 41"/>
                  <a:gd name="T12" fmla="*/ 0 60000 65536"/>
                  <a:gd name="T13" fmla="*/ 0 60000 65536"/>
                  <a:gd name="T14" fmla="*/ 0 60000 65536"/>
                  <a:gd name="T15" fmla="*/ 0 60000 65536"/>
                  <a:gd name="T16" fmla="*/ 0 60000 65536"/>
                  <a:gd name="T17" fmla="*/ 0 60000 65536"/>
                  <a:gd name="T18" fmla="*/ 0 w 41"/>
                  <a:gd name="T19" fmla="*/ 0 h 41"/>
                  <a:gd name="T20" fmla="*/ 41 w 41"/>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41" h="41">
                    <a:moveTo>
                      <a:pt x="1" y="41"/>
                    </a:moveTo>
                    <a:lnTo>
                      <a:pt x="41" y="41"/>
                    </a:lnTo>
                    <a:lnTo>
                      <a:pt x="41" y="0"/>
                    </a:lnTo>
                    <a:lnTo>
                      <a:pt x="0" y="0"/>
                    </a:lnTo>
                    <a:lnTo>
                      <a:pt x="0" y="41"/>
                    </a:lnTo>
                    <a:lnTo>
                      <a:pt x="1"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33" name="Rectangle 585"/>
              <p:cNvSpPr>
                <a:spLocks noChangeArrowheads="1"/>
              </p:cNvSpPr>
              <p:nvPr/>
            </p:nvSpPr>
            <p:spPr bwMode="auto">
              <a:xfrm>
                <a:off x="492" y="2163"/>
                <a:ext cx="14" cy="14"/>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2800" b="1">
                  <a:solidFill>
                    <a:srgbClr val="0079C1"/>
                  </a:solidFill>
                </a:endParaRPr>
              </a:p>
            </p:txBody>
          </p:sp>
          <p:sp>
            <p:nvSpPr>
              <p:cNvPr id="117034" name="Rectangle 586"/>
              <p:cNvSpPr>
                <a:spLocks noChangeArrowheads="1"/>
              </p:cNvSpPr>
              <p:nvPr/>
            </p:nvSpPr>
            <p:spPr bwMode="auto">
              <a:xfrm>
                <a:off x="459" y="2163"/>
                <a:ext cx="14" cy="14"/>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2800" b="1">
                  <a:solidFill>
                    <a:srgbClr val="0079C1"/>
                  </a:solidFill>
                </a:endParaRPr>
              </a:p>
            </p:txBody>
          </p:sp>
          <p:sp>
            <p:nvSpPr>
              <p:cNvPr id="117035" name="Rectangle 587"/>
              <p:cNvSpPr>
                <a:spLocks noChangeArrowheads="1"/>
              </p:cNvSpPr>
              <p:nvPr/>
            </p:nvSpPr>
            <p:spPr bwMode="auto">
              <a:xfrm>
                <a:off x="525" y="2163"/>
                <a:ext cx="14" cy="14"/>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2800" b="1">
                  <a:solidFill>
                    <a:srgbClr val="0079C1"/>
                  </a:solidFill>
                </a:endParaRPr>
              </a:p>
            </p:txBody>
          </p:sp>
          <p:sp>
            <p:nvSpPr>
              <p:cNvPr id="117036" name="Rectangle 588"/>
              <p:cNvSpPr>
                <a:spLocks noChangeArrowheads="1"/>
              </p:cNvSpPr>
              <p:nvPr/>
            </p:nvSpPr>
            <p:spPr bwMode="auto">
              <a:xfrm>
                <a:off x="558" y="2163"/>
                <a:ext cx="14" cy="14"/>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2800" b="1">
                  <a:solidFill>
                    <a:srgbClr val="0079C1"/>
                  </a:solidFill>
                </a:endParaRPr>
              </a:p>
            </p:txBody>
          </p:sp>
          <p:sp>
            <p:nvSpPr>
              <p:cNvPr id="117037" name="Rectangle 589"/>
              <p:cNvSpPr>
                <a:spLocks noChangeArrowheads="1"/>
              </p:cNvSpPr>
              <p:nvPr/>
            </p:nvSpPr>
            <p:spPr bwMode="auto">
              <a:xfrm>
                <a:off x="593" y="2163"/>
                <a:ext cx="12" cy="14"/>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2800" b="1">
                  <a:solidFill>
                    <a:srgbClr val="0079C1"/>
                  </a:solidFill>
                </a:endParaRPr>
              </a:p>
            </p:txBody>
          </p:sp>
          <p:sp>
            <p:nvSpPr>
              <p:cNvPr id="117038" name="Rectangle 590"/>
              <p:cNvSpPr>
                <a:spLocks noChangeArrowheads="1"/>
              </p:cNvSpPr>
              <p:nvPr/>
            </p:nvSpPr>
            <p:spPr bwMode="auto">
              <a:xfrm>
                <a:off x="658" y="2163"/>
                <a:ext cx="14" cy="14"/>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2800" b="1">
                  <a:solidFill>
                    <a:srgbClr val="0079C1"/>
                  </a:solidFill>
                </a:endParaRPr>
              </a:p>
            </p:txBody>
          </p:sp>
          <p:sp>
            <p:nvSpPr>
              <p:cNvPr id="117039" name="Rectangle 591"/>
              <p:cNvSpPr>
                <a:spLocks noChangeArrowheads="1"/>
              </p:cNvSpPr>
              <p:nvPr/>
            </p:nvSpPr>
            <p:spPr bwMode="auto">
              <a:xfrm>
                <a:off x="625" y="2163"/>
                <a:ext cx="13" cy="14"/>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2800" b="1">
                  <a:solidFill>
                    <a:srgbClr val="0079C1"/>
                  </a:solidFill>
                </a:endParaRPr>
              </a:p>
            </p:txBody>
          </p:sp>
          <p:sp>
            <p:nvSpPr>
              <p:cNvPr id="117040" name="Freeform 592"/>
              <p:cNvSpPr>
                <a:spLocks/>
              </p:cNvSpPr>
              <p:nvPr/>
            </p:nvSpPr>
            <p:spPr bwMode="auto">
              <a:xfrm>
                <a:off x="682" y="2143"/>
                <a:ext cx="7" cy="108"/>
              </a:xfrm>
              <a:custGeom>
                <a:avLst/>
                <a:gdLst>
                  <a:gd name="T0" fmla="*/ 0 w 21"/>
                  <a:gd name="T1" fmla="*/ 0 h 322"/>
                  <a:gd name="T2" fmla="*/ 0 w 21"/>
                  <a:gd name="T3" fmla="*/ 0 h 322"/>
                  <a:gd name="T4" fmla="*/ 0 w 21"/>
                  <a:gd name="T5" fmla="*/ 0 h 322"/>
                  <a:gd name="T6" fmla="*/ 0 w 21"/>
                  <a:gd name="T7" fmla="*/ 0 h 322"/>
                  <a:gd name="T8" fmla="*/ 0 w 21"/>
                  <a:gd name="T9" fmla="*/ 0 h 322"/>
                  <a:gd name="T10" fmla="*/ 0 60000 65536"/>
                  <a:gd name="T11" fmla="*/ 0 60000 65536"/>
                  <a:gd name="T12" fmla="*/ 0 60000 65536"/>
                  <a:gd name="T13" fmla="*/ 0 60000 65536"/>
                  <a:gd name="T14" fmla="*/ 0 60000 65536"/>
                  <a:gd name="T15" fmla="*/ 0 w 21"/>
                  <a:gd name="T16" fmla="*/ 0 h 322"/>
                  <a:gd name="T17" fmla="*/ 21 w 21"/>
                  <a:gd name="T18" fmla="*/ 322 h 322"/>
                </a:gdLst>
                <a:ahLst/>
                <a:cxnLst>
                  <a:cxn ang="T10">
                    <a:pos x="T0" y="T1"/>
                  </a:cxn>
                  <a:cxn ang="T11">
                    <a:pos x="T2" y="T3"/>
                  </a:cxn>
                  <a:cxn ang="T12">
                    <a:pos x="T4" y="T5"/>
                  </a:cxn>
                  <a:cxn ang="T13">
                    <a:pos x="T6" y="T7"/>
                  </a:cxn>
                  <a:cxn ang="T14">
                    <a:pos x="T8" y="T9"/>
                  </a:cxn>
                </a:cxnLst>
                <a:rect l="T15" t="T16" r="T17" b="T18"/>
                <a:pathLst>
                  <a:path w="21" h="322">
                    <a:moveTo>
                      <a:pt x="0" y="15"/>
                    </a:moveTo>
                    <a:lnTo>
                      <a:pt x="0" y="322"/>
                    </a:lnTo>
                    <a:lnTo>
                      <a:pt x="21" y="322"/>
                    </a:lnTo>
                    <a:lnTo>
                      <a:pt x="21" y="0"/>
                    </a:lnTo>
                    <a:lnTo>
                      <a:pt x="0" y="15"/>
                    </a:lnTo>
                    <a:close/>
                  </a:path>
                </a:pathLst>
              </a:custGeom>
              <a:solidFill>
                <a:srgbClr val="A0A0A0"/>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grpSp>
        <p:sp>
          <p:nvSpPr>
            <p:cNvPr id="117012" name="Freeform 593"/>
            <p:cNvSpPr>
              <a:spLocks/>
            </p:cNvSpPr>
            <p:nvPr/>
          </p:nvSpPr>
          <p:spPr bwMode="auto">
            <a:xfrm>
              <a:off x="742" y="1819"/>
              <a:ext cx="431" cy="367"/>
            </a:xfrm>
            <a:custGeom>
              <a:avLst/>
              <a:gdLst>
                <a:gd name="T0" fmla="*/ 0 w 1293"/>
                <a:gd name="T1" fmla="*/ 0 h 1100"/>
                <a:gd name="T2" fmla="*/ 0 w 1293"/>
                <a:gd name="T3" fmla="*/ 0 h 1100"/>
                <a:gd name="T4" fmla="*/ 0 w 1293"/>
                <a:gd name="T5" fmla="*/ 0 h 1100"/>
                <a:gd name="T6" fmla="*/ 0 60000 65536"/>
                <a:gd name="T7" fmla="*/ 0 60000 65536"/>
                <a:gd name="T8" fmla="*/ 0 60000 65536"/>
                <a:gd name="T9" fmla="*/ 0 w 1293"/>
                <a:gd name="T10" fmla="*/ 0 h 1100"/>
                <a:gd name="T11" fmla="*/ 1293 w 1293"/>
                <a:gd name="T12" fmla="*/ 1100 h 1100"/>
              </a:gdLst>
              <a:ahLst/>
              <a:cxnLst>
                <a:cxn ang="T6">
                  <a:pos x="T0" y="T1"/>
                </a:cxn>
                <a:cxn ang="T7">
                  <a:pos x="T2" y="T3"/>
                </a:cxn>
                <a:cxn ang="T8">
                  <a:pos x="T4" y="T5"/>
                </a:cxn>
              </a:cxnLst>
              <a:rect l="T9" t="T10" r="T11" b="T12"/>
              <a:pathLst>
                <a:path w="1293" h="1100">
                  <a:moveTo>
                    <a:pt x="1293" y="0"/>
                  </a:moveTo>
                  <a:lnTo>
                    <a:pt x="1293" y="784"/>
                  </a:lnTo>
                  <a:lnTo>
                    <a:pt x="0" y="1100"/>
                  </a:ln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800" b="1">
                <a:solidFill>
                  <a:srgbClr val="0079C1"/>
                </a:solidFill>
              </a:endParaRPr>
            </a:p>
          </p:txBody>
        </p:sp>
        <p:sp>
          <p:nvSpPr>
            <p:cNvPr id="117013" name="Rectangle 600"/>
            <p:cNvSpPr>
              <a:spLocks noChangeArrowheads="1"/>
            </p:cNvSpPr>
            <p:nvPr/>
          </p:nvSpPr>
          <p:spPr bwMode="auto">
            <a:xfrm>
              <a:off x="1037" y="1216"/>
              <a:ext cx="1043"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1176" algn="ctr">
                  <a:solidFill>
                    <a:srgbClr val="000000"/>
                  </a:solidFill>
                  <a:miter lim="800000"/>
                  <a:headEnd/>
                  <a:tailEnd/>
                </a14:hiddenLine>
              </a:ext>
            </a:extLst>
          </p:spPr>
          <p:txBody>
            <a:bodyPr wrap="none" anchor="ctr"/>
            <a:lstStyle/>
            <a:p>
              <a:pPr fontAlgn="base">
                <a:spcBef>
                  <a:spcPct val="0"/>
                </a:spcBef>
                <a:spcAft>
                  <a:spcPct val="0"/>
                </a:spcAft>
              </a:pPr>
              <a:r>
                <a:rPr lang="en-GB" sz="1000">
                  <a:solidFill>
                    <a:srgbClr val="000000"/>
                  </a:solidFill>
                </a:rPr>
                <a:t>Suppliers/Shippers/GNCC</a:t>
              </a:r>
            </a:p>
          </p:txBody>
        </p:sp>
        <p:sp>
          <p:nvSpPr>
            <p:cNvPr id="117014" name="Line 601"/>
            <p:cNvSpPr>
              <a:spLocks noChangeShapeType="1"/>
            </p:cNvSpPr>
            <p:nvPr/>
          </p:nvSpPr>
          <p:spPr bwMode="auto">
            <a:xfrm>
              <a:off x="1762" y="1398"/>
              <a:ext cx="182" cy="272"/>
            </a:xfrm>
            <a:prstGeom prst="line">
              <a:avLst/>
            </a:prstGeom>
            <a:noFill/>
            <a:ln w="11176">
              <a:solidFill>
                <a:srgbClr val="1079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7015" name="Line 602"/>
            <p:cNvSpPr>
              <a:spLocks noChangeShapeType="1"/>
            </p:cNvSpPr>
            <p:nvPr/>
          </p:nvSpPr>
          <p:spPr bwMode="auto">
            <a:xfrm flipH="1">
              <a:off x="1309" y="1352"/>
              <a:ext cx="91" cy="91"/>
            </a:xfrm>
            <a:prstGeom prst="line">
              <a:avLst/>
            </a:prstGeom>
            <a:noFill/>
            <a:ln w="11176">
              <a:solidFill>
                <a:srgbClr val="1079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7016" name="Line 603"/>
            <p:cNvSpPr>
              <a:spLocks noChangeShapeType="1"/>
            </p:cNvSpPr>
            <p:nvPr/>
          </p:nvSpPr>
          <p:spPr bwMode="auto">
            <a:xfrm flipH="1">
              <a:off x="538" y="1352"/>
              <a:ext cx="726" cy="137"/>
            </a:xfrm>
            <a:prstGeom prst="line">
              <a:avLst/>
            </a:prstGeom>
            <a:noFill/>
            <a:ln w="11176">
              <a:solidFill>
                <a:srgbClr val="1079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grpSp>
      <p:sp>
        <p:nvSpPr>
          <p:cNvPr id="116742" name="Text Box 604"/>
          <p:cNvSpPr txBox="1">
            <a:spLocks noChangeArrowheads="1"/>
          </p:cNvSpPr>
          <p:nvPr/>
        </p:nvSpPr>
        <p:spPr bwMode="auto">
          <a:xfrm>
            <a:off x="1143000" y="27432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pPr>
            <a:r>
              <a:rPr lang="en-GB" sz="1400"/>
              <a:t>85</a:t>
            </a:r>
          </a:p>
        </p:txBody>
      </p:sp>
      <p:grpSp>
        <p:nvGrpSpPr>
          <p:cNvPr id="15" name="Group 629"/>
          <p:cNvGrpSpPr>
            <a:grpSpLocks/>
          </p:cNvGrpSpPr>
          <p:nvPr/>
        </p:nvGrpSpPr>
        <p:grpSpPr bwMode="auto">
          <a:xfrm>
            <a:off x="4618038" y="3082925"/>
            <a:ext cx="2557462" cy="1773238"/>
            <a:chOff x="2909" y="1942"/>
            <a:chExt cx="1611" cy="1117"/>
          </a:xfrm>
        </p:grpSpPr>
        <p:sp>
          <p:nvSpPr>
            <p:cNvPr id="116989" name="Rectangle 312"/>
            <p:cNvSpPr>
              <a:spLocks noChangeArrowheads="1"/>
            </p:cNvSpPr>
            <p:nvPr/>
          </p:nvSpPr>
          <p:spPr bwMode="auto">
            <a:xfrm>
              <a:off x="4073" y="2704"/>
              <a:ext cx="4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20000"/>
                </a:spcBef>
                <a:spcAft>
                  <a:spcPct val="0"/>
                </a:spcAft>
              </a:pPr>
              <a:r>
                <a:rPr lang="en-GB" sz="1200" b="1">
                  <a:solidFill>
                    <a:srgbClr val="000000"/>
                  </a:solidFill>
                </a:rPr>
                <a:t>Governor</a:t>
              </a:r>
            </a:p>
          </p:txBody>
        </p:sp>
        <p:grpSp>
          <p:nvGrpSpPr>
            <p:cNvPr id="116990" name="Group 628"/>
            <p:cNvGrpSpPr>
              <a:grpSpLocks/>
            </p:cNvGrpSpPr>
            <p:nvPr/>
          </p:nvGrpSpPr>
          <p:grpSpPr bwMode="auto">
            <a:xfrm>
              <a:off x="2909" y="2593"/>
              <a:ext cx="1160" cy="466"/>
              <a:chOff x="2909" y="2593"/>
              <a:chExt cx="1160" cy="466"/>
            </a:xfrm>
          </p:grpSpPr>
          <p:sp>
            <p:nvSpPr>
              <p:cNvPr id="116996" name="Line 295"/>
              <p:cNvSpPr>
                <a:spLocks noChangeShapeType="1"/>
              </p:cNvSpPr>
              <p:nvPr/>
            </p:nvSpPr>
            <p:spPr bwMode="auto">
              <a:xfrm flipH="1">
                <a:off x="2992" y="2593"/>
                <a:ext cx="476" cy="244"/>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997" name="Line 296"/>
              <p:cNvSpPr>
                <a:spLocks noChangeShapeType="1"/>
              </p:cNvSpPr>
              <p:nvPr/>
            </p:nvSpPr>
            <p:spPr bwMode="auto">
              <a:xfrm>
                <a:off x="3461" y="2611"/>
                <a:ext cx="533" cy="36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grpSp>
            <p:nvGrpSpPr>
              <p:cNvPr id="116998" name="Group 626"/>
              <p:cNvGrpSpPr>
                <a:grpSpLocks/>
              </p:cNvGrpSpPr>
              <p:nvPr/>
            </p:nvGrpSpPr>
            <p:grpSpPr bwMode="auto">
              <a:xfrm>
                <a:off x="2909" y="2768"/>
                <a:ext cx="149" cy="151"/>
                <a:chOff x="2909" y="2768"/>
                <a:chExt cx="149" cy="151"/>
              </a:xfrm>
            </p:grpSpPr>
            <p:sp>
              <p:nvSpPr>
                <p:cNvPr id="117004" name="Freeform 306"/>
                <p:cNvSpPr>
                  <a:spLocks/>
                </p:cNvSpPr>
                <p:nvPr/>
              </p:nvSpPr>
              <p:spPr bwMode="auto">
                <a:xfrm>
                  <a:off x="2910" y="2801"/>
                  <a:ext cx="128" cy="118"/>
                </a:xfrm>
                <a:custGeom>
                  <a:avLst/>
                  <a:gdLst>
                    <a:gd name="T0" fmla="*/ 0 w 400"/>
                    <a:gd name="T1" fmla="*/ 0 h 245"/>
                    <a:gd name="T2" fmla="*/ 0 w 400"/>
                    <a:gd name="T3" fmla="*/ 0 h 245"/>
                    <a:gd name="T4" fmla="*/ 0 w 400"/>
                    <a:gd name="T5" fmla="*/ 0 h 245"/>
                    <a:gd name="T6" fmla="*/ 0 w 400"/>
                    <a:gd name="T7" fmla="*/ 0 h 245"/>
                    <a:gd name="T8" fmla="*/ 0 w 400"/>
                    <a:gd name="T9" fmla="*/ 0 h 245"/>
                    <a:gd name="T10" fmla="*/ 0 60000 65536"/>
                    <a:gd name="T11" fmla="*/ 0 60000 65536"/>
                    <a:gd name="T12" fmla="*/ 0 60000 65536"/>
                    <a:gd name="T13" fmla="*/ 0 60000 65536"/>
                    <a:gd name="T14" fmla="*/ 0 60000 65536"/>
                    <a:gd name="T15" fmla="*/ 0 w 400"/>
                    <a:gd name="T16" fmla="*/ 0 h 245"/>
                    <a:gd name="T17" fmla="*/ 400 w 400"/>
                    <a:gd name="T18" fmla="*/ 245 h 245"/>
                  </a:gdLst>
                  <a:ahLst/>
                  <a:cxnLst>
                    <a:cxn ang="T10">
                      <a:pos x="T0" y="T1"/>
                    </a:cxn>
                    <a:cxn ang="T11">
                      <a:pos x="T2" y="T3"/>
                    </a:cxn>
                    <a:cxn ang="T12">
                      <a:pos x="T4" y="T5"/>
                    </a:cxn>
                    <a:cxn ang="T13">
                      <a:pos x="T6" y="T7"/>
                    </a:cxn>
                    <a:cxn ang="T14">
                      <a:pos x="T8" y="T9"/>
                    </a:cxn>
                  </a:cxnLst>
                  <a:rect l="T15" t="T16" r="T17" b="T18"/>
                  <a:pathLst>
                    <a:path w="400" h="245">
                      <a:moveTo>
                        <a:pt x="0" y="0"/>
                      </a:moveTo>
                      <a:lnTo>
                        <a:pt x="400" y="6"/>
                      </a:lnTo>
                      <a:lnTo>
                        <a:pt x="400" y="245"/>
                      </a:lnTo>
                      <a:lnTo>
                        <a:pt x="2" y="226"/>
                      </a:lnTo>
                      <a:lnTo>
                        <a:pt x="0" y="0"/>
                      </a:lnTo>
                      <a:close/>
                    </a:path>
                  </a:pathLst>
                </a:custGeom>
                <a:solidFill>
                  <a:srgbClr val="D59686"/>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05" name="Freeform 307"/>
                <p:cNvSpPr>
                  <a:spLocks/>
                </p:cNvSpPr>
                <p:nvPr/>
              </p:nvSpPr>
              <p:spPr bwMode="auto">
                <a:xfrm>
                  <a:off x="2909" y="2768"/>
                  <a:ext cx="148" cy="41"/>
                </a:xfrm>
                <a:custGeom>
                  <a:avLst/>
                  <a:gdLst>
                    <a:gd name="T0" fmla="*/ 0 w 461"/>
                    <a:gd name="T1" fmla="*/ 0 h 88"/>
                    <a:gd name="T2" fmla="*/ 0 w 461"/>
                    <a:gd name="T3" fmla="*/ 0 h 88"/>
                    <a:gd name="T4" fmla="*/ 0 w 461"/>
                    <a:gd name="T5" fmla="*/ 0 h 88"/>
                    <a:gd name="T6" fmla="*/ 0 w 461"/>
                    <a:gd name="T7" fmla="*/ 0 h 88"/>
                    <a:gd name="T8" fmla="*/ 0 w 461"/>
                    <a:gd name="T9" fmla="*/ 0 h 88"/>
                    <a:gd name="T10" fmla="*/ 0 60000 65536"/>
                    <a:gd name="T11" fmla="*/ 0 60000 65536"/>
                    <a:gd name="T12" fmla="*/ 0 60000 65536"/>
                    <a:gd name="T13" fmla="*/ 0 60000 65536"/>
                    <a:gd name="T14" fmla="*/ 0 60000 65536"/>
                    <a:gd name="T15" fmla="*/ 0 w 461"/>
                    <a:gd name="T16" fmla="*/ 0 h 88"/>
                    <a:gd name="T17" fmla="*/ 461 w 461"/>
                    <a:gd name="T18" fmla="*/ 88 h 88"/>
                  </a:gdLst>
                  <a:ahLst/>
                  <a:cxnLst>
                    <a:cxn ang="T10">
                      <a:pos x="T0" y="T1"/>
                    </a:cxn>
                    <a:cxn ang="T11">
                      <a:pos x="T2" y="T3"/>
                    </a:cxn>
                    <a:cxn ang="T12">
                      <a:pos x="T4" y="T5"/>
                    </a:cxn>
                    <a:cxn ang="T13">
                      <a:pos x="T6" y="T7"/>
                    </a:cxn>
                    <a:cxn ang="T14">
                      <a:pos x="T8" y="T9"/>
                    </a:cxn>
                  </a:cxnLst>
                  <a:rect l="T15" t="T16" r="T17" b="T18"/>
                  <a:pathLst>
                    <a:path w="461" h="88">
                      <a:moveTo>
                        <a:pt x="403" y="88"/>
                      </a:moveTo>
                      <a:lnTo>
                        <a:pt x="0" y="73"/>
                      </a:lnTo>
                      <a:lnTo>
                        <a:pt x="87" y="0"/>
                      </a:lnTo>
                      <a:lnTo>
                        <a:pt x="461" y="16"/>
                      </a:lnTo>
                      <a:lnTo>
                        <a:pt x="403" y="88"/>
                      </a:lnTo>
                      <a:close/>
                    </a:path>
                  </a:pathLst>
                </a:custGeom>
                <a:solidFill>
                  <a:srgbClr val="FFF1D4"/>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06" name="Freeform 308"/>
                <p:cNvSpPr>
                  <a:spLocks/>
                </p:cNvSpPr>
                <p:nvPr/>
              </p:nvSpPr>
              <p:spPr bwMode="auto">
                <a:xfrm>
                  <a:off x="3038" y="2775"/>
                  <a:ext cx="20" cy="144"/>
                </a:xfrm>
                <a:custGeom>
                  <a:avLst/>
                  <a:gdLst>
                    <a:gd name="T0" fmla="*/ 0 w 60"/>
                    <a:gd name="T1" fmla="*/ 0 h 301"/>
                    <a:gd name="T2" fmla="*/ 0 w 60"/>
                    <a:gd name="T3" fmla="*/ 0 h 301"/>
                    <a:gd name="T4" fmla="*/ 0 w 60"/>
                    <a:gd name="T5" fmla="*/ 0 h 301"/>
                    <a:gd name="T6" fmla="*/ 0 w 60"/>
                    <a:gd name="T7" fmla="*/ 0 h 301"/>
                    <a:gd name="T8" fmla="*/ 0 w 60"/>
                    <a:gd name="T9" fmla="*/ 0 h 301"/>
                    <a:gd name="T10" fmla="*/ 0 60000 65536"/>
                    <a:gd name="T11" fmla="*/ 0 60000 65536"/>
                    <a:gd name="T12" fmla="*/ 0 60000 65536"/>
                    <a:gd name="T13" fmla="*/ 0 60000 65536"/>
                    <a:gd name="T14" fmla="*/ 0 60000 65536"/>
                    <a:gd name="T15" fmla="*/ 0 w 60"/>
                    <a:gd name="T16" fmla="*/ 0 h 301"/>
                    <a:gd name="T17" fmla="*/ 60 w 60"/>
                    <a:gd name="T18" fmla="*/ 301 h 301"/>
                  </a:gdLst>
                  <a:ahLst/>
                  <a:cxnLst>
                    <a:cxn ang="T10">
                      <a:pos x="T0" y="T1"/>
                    </a:cxn>
                    <a:cxn ang="T11">
                      <a:pos x="T2" y="T3"/>
                    </a:cxn>
                    <a:cxn ang="T12">
                      <a:pos x="T4" y="T5"/>
                    </a:cxn>
                    <a:cxn ang="T13">
                      <a:pos x="T6" y="T7"/>
                    </a:cxn>
                    <a:cxn ang="T14">
                      <a:pos x="T8" y="T9"/>
                    </a:cxn>
                  </a:cxnLst>
                  <a:rect l="T15" t="T16" r="T17" b="T18"/>
                  <a:pathLst>
                    <a:path w="60" h="301">
                      <a:moveTo>
                        <a:pt x="0" y="66"/>
                      </a:moveTo>
                      <a:lnTo>
                        <a:pt x="0" y="301"/>
                      </a:lnTo>
                      <a:lnTo>
                        <a:pt x="60" y="218"/>
                      </a:lnTo>
                      <a:lnTo>
                        <a:pt x="60" y="0"/>
                      </a:lnTo>
                      <a:lnTo>
                        <a:pt x="0" y="66"/>
                      </a:lnTo>
                      <a:close/>
                    </a:path>
                  </a:pathLst>
                </a:custGeom>
                <a:solidFill>
                  <a:srgbClr val="00CE00"/>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07" name="Freeform 309"/>
                <p:cNvSpPr>
                  <a:spLocks/>
                </p:cNvSpPr>
                <p:nvPr/>
              </p:nvSpPr>
              <p:spPr bwMode="auto">
                <a:xfrm>
                  <a:off x="2943" y="2833"/>
                  <a:ext cx="61" cy="47"/>
                </a:xfrm>
                <a:custGeom>
                  <a:avLst/>
                  <a:gdLst>
                    <a:gd name="T0" fmla="*/ 0 w 192"/>
                    <a:gd name="T1" fmla="*/ 0 h 98"/>
                    <a:gd name="T2" fmla="*/ 0 w 192"/>
                    <a:gd name="T3" fmla="*/ 0 h 98"/>
                    <a:gd name="T4" fmla="*/ 0 w 192"/>
                    <a:gd name="T5" fmla="*/ 0 h 98"/>
                    <a:gd name="T6" fmla="*/ 0 w 192"/>
                    <a:gd name="T7" fmla="*/ 0 h 98"/>
                    <a:gd name="T8" fmla="*/ 0 w 192"/>
                    <a:gd name="T9" fmla="*/ 0 h 98"/>
                    <a:gd name="T10" fmla="*/ 0 w 192"/>
                    <a:gd name="T11" fmla="*/ 0 h 98"/>
                    <a:gd name="T12" fmla="*/ 0 w 192"/>
                    <a:gd name="T13" fmla="*/ 0 h 98"/>
                    <a:gd name="T14" fmla="*/ 0 60000 65536"/>
                    <a:gd name="T15" fmla="*/ 0 60000 65536"/>
                    <a:gd name="T16" fmla="*/ 0 60000 65536"/>
                    <a:gd name="T17" fmla="*/ 0 60000 65536"/>
                    <a:gd name="T18" fmla="*/ 0 60000 65536"/>
                    <a:gd name="T19" fmla="*/ 0 60000 65536"/>
                    <a:gd name="T20" fmla="*/ 0 60000 65536"/>
                    <a:gd name="T21" fmla="*/ 0 w 192"/>
                    <a:gd name="T22" fmla="*/ 0 h 98"/>
                    <a:gd name="T23" fmla="*/ 192 w 192"/>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2" h="98">
                      <a:moveTo>
                        <a:pt x="4" y="2"/>
                      </a:moveTo>
                      <a:lnTo>
                        <a:pt x="0" y="2"/>
                      </a:lnTo>
                      <a:lnTo>
                        <a:pt x="0" y="88"/>
                      </a:lnTo>
                      <a:lnTo>
                        <a:pt x="192" y="98"/>
                      </a:lnTo>
                      <a:lnTo>
                        <a:pt x="192" y="8"/>
                      </a:lnTo>
                      <a:lnTo>
                        <a:pt x="7" y="0"/>
                      </a:lnTo>
                      <a:lnTo>
                        <a:pt x="4" y="2"/>
                      </a:lnTo>
                      <a:close/>
                    </a:path>
                  </a:pathLst>
                </a:custGeom>
                <a:solidFill>
                  <a:srgbClr val="00CE00"/>
                </a:solidFill>
                <a:ln w="793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grpSp>
          <p:grpSp>
            <p:nvGrpSpPr>
              <p:cNvPr id="116999" name="Group 627"/>
              <p:cNvGrpSpPr>
                <a:grpSpLocks/>
              </p:cNvGrpSpPr>
              <p:nvPr/>
            </p:nvGrpSpPr>
            <p:grpSpPr bwMode="auto">
              <a:xfrm>
                <a:off x="3922" y="2907"/>
                <a:ext cx="147" cy="152"/>
                <a:chOff x="3922" y="2907"/>
                <a:chExt cx="147" cy="152"/>
              </a:xfrm>
            </p:grpSpPr>
            <p:sp>
              <p:nvSpPr>
                <p:cNvPr id="117000" name="Freeform 328"/>
                <p:cNvSpPr>
                  <a:spLocks/>
                </p:cNvSpPr>
                <p:nvPr/>
              </p:nvSpPr>
              <p:spPr bwMode="auto">
                <a:xfrm>
                  <a:off x="3923" y="2941"/>
                  <a:ext cx="128" cy="118"/>
                </a:xfrm>
                <a:custGeom>
                  <a:avLst/>
                  <a:gdLst>
                    <a:gd name="T0" fmla="*/ 0 w 401"/>
                    <a:gd name="T1" fmla="*/ 0 h 246"/>
                    <a:gd name="T2" fmla="*/ 0 w 401"/>
                    <a:gd name="T3" fmla="*/ 0 h 246"/>
                    <a:gd name="T4" fmla="*/ 0 w 401"/>
                    <a:gd name="T5" fmla="*/ 0 h 246"/>
                    <a:gd name="T6" fmla="*/ 0 w 401"/>
                    <a:gd name="T7" fmla="*/ 0 h 246"/>
                    <a:gd name="T8" fmla="*/ 0 w 401"/>
                    <a:gd name="T9" fmla="*/ 0 h 246"/>
                    <a:gd name="T10" fmla="*/ 0 60000 65536"/>
                    <a:gd name="T11" fmla="*/ 0 60000 65536"/>
                    <a:gd name="T12" fmla="*/ 0 60000 65536"/>
                    <a:gd name="T13" fmla="*/ 0 60000 65536"/>
                    <a:gd name="T14" fmla="*/ 0 60000 65536"/>
                    <a:gd name="T15" fmla="*/ 0 w 401"/>
                    <a:gd name="T16" fmla="*/ 0 h 246"/>
                    <a:gd name="T17" fmla="*/ 401 w 401"/>
                    <a:gd name="T18" fmla="*/ 246 h 246"/>
                  </a:gdLst>
                  <a:ahLst/>
                  <a:cxnLst>
                    <a:cxn ang="T10">
                      <a:pos x="T0" y="T1"/>
                    </a:cxn>
                    <a:cxn ang="T11">
                      <a:pos x="T2" y="T3"/>
                    </a:cxn>
                    <a:cxn ang="T12">
                      <a:pos x="T4" y="T5"/>
                    </a:cxn>
                    <a:cxn ang="T13">
                      <a:pos x="T6" y="T7"/>
                    </a:cxn>
                    <a:cxn ang="T14">
                      <a:pos x="T8" y="T9"/>
                    </a:cxn>
                  </a:cxnLst>
                  <a:rect l="T15" t="T16" r="T17" b="T18"/>
                  <a:pathLst>
                    <a:path w="401" h="246">
                      <a:moveTo>
                        <a:pt x="0" y="0"/>
                      </a:moveTo>
                      <a:lnTo>
                        <a:pt x="401" y="9"/>
                      </a:lnTo>
                      <a:lnTo>
                        <a:pt x="400" y="246"/>
                      </a:lnTo>
                      <a:lnTo>
                        <a:pt x="1" y="226"/>
                      </a:lnTo>
                      <a:lnTo>
                        <a:pt x="0" y="0"/>
                      </a:lnTo>
                      <a:close/>
                    </a:path>
                  </a:pathLst>
                </a:custGeom>
                <a:solidFill>
                  <a:srgbClr val="D59686"/>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01" name="Freeform 329"/>
                <p:cNvSpPr>
                  <a:spLocks/>
                </p:cNvSpPr>
                <p:nvPr/>
              </p:nvSpPr>
              <p:spPr bwMode="auto">
                <a:xfrm>
                  <a:off x="3922" y="2907"/>
                  <a:ext cx="147" cy="42"/>
                </a:xfrm>
                <a:custGeom>
                  <a:avLst/>
                  <a:gdLst>
                    <a:gd name="T0" fmla="*/ 0 w 460"/>
                    <a:gd name="T1" fmla="*/ 0 h 87"/>
                    <a:gd name="T2" fmla="*/ 0 w 460"/>
                    <a:gd name="T3" fmla="*/ 0 h 87"/>
                    <a:gd name="T4" fmla="*/ 0 w 460"/>
                    <a:gd name="T5" fmla="*/ 0 h 87"/>
                    <a:gd name="T6" fmla="*/ 0 w 460"/>
                    <a:gd name="T7" fmla="*/ 0 h 87"/>
                    <a:gd name="T8" fmla="*/ 0 w 460"/>
                    <a:gd name="T9" fmla="*/ 0 h 87"/>
                    <a:gd name="T10" fmla="*/ 0 60000 65536"/>
                    <a:gd name="T11" fmla="*/ 0 60000 65536"/>
                    <a:gd name="T12" fmla="*/ 0 60000 65536"/>
                    <a:gd name="T13" fmla="*/ 0 60000 65536"/>
                    <a:gd name="T14" fmla="*/ 0 60000 65536"/>
                    <a:gd name="T15" fmla="*/ 0 w 460"/>
                    <a:gd name="T16" fmla="*/ 0 h 87"/>
                    <a:gd name="T17" fmla="*/ 460 w 460"/>
                    <a:gd name="T18" fmla="*/ 87 h 87"/>
                  </a:gdLst>
                  <a:ahLst/>
                  <a:cxnLst>
                    <a:cxn ang="T10">
                      <a:pos x="T0" y="T1"/>
                    </a:cxn>
                    <a:cxn ang="T11">
                      <a:pos x="T2" y="T3"/>
                    </a:cxn>
                    <a:cxn ang="T12">
                      <a:pos x="T4" y="T5"/>
                    </a:cxn>
                    <a:cxn ang="T13">
                      <a:pos x="T6" y="T7"/>
                    </a:cxn>
                    <a:cxn ang="T14">
                      <a:pos x="T8" y="T9"/>
                    </a:cxn>
                  </a:cxnLst>
                  <a:rect l="T15" t="T16" r="T17" b="T18"/>
                  <a:pathLst>
                    <a:path w="460" h="87">
                      <a:moveTo>
                        <a:pt x="401" y="87"/>
                      </a:moveTo>
                      <a:lnTo>
                        <a:pt x="0" y="71"/>
                      </a:lnTo>
                      <a:lnTo>
                        <a:pt x="87" y="0"/>
                      </a:lnTo>
                      <a:lnTo>
                        <a:pt x="460" y="16"/>
                      </a:lnTo>
                      <a:lnTo>
                        <a:pt x="401" y="87"/>
                      </a:lnTo>
                      <a:close/>
                    </a:path>
                  </a:pathLst>
                </a:custGeom>
                <a:solidFill>
                  <a:srgbClr val="FFF1D4"/>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02" name="Freeform 330"/>
                <p:cNvSpPr>
                  <a:spLocks/>
                </p:cNvSpPr>
                <p:nvPr/>
              </p:nvSpPr>
              <p:spPr bwMode="auto">
                <a:xfrm>
                  <a:off x="4051" y="2915"/>
                  <a:ext cx="18" cy="144"/>
                </a:xfrm>
                <a:custGeom>
                  <a:avLst/>
                  <a:gdLst>
                    <a:gd name="T0" fmla="*/ 0 w 59"/>
                    <a:gd name="T1" fmla="*/ 0 h 300"/>
                    <a:gd name="T2" fmla="*/ 0 w 59"/>
                    <a:gd name="T3" fmla="*/ 0 h 300"/>
                    <a:gd name="T4" fmla="*/ 0 w 59"/>
                    <a:gd name="T5" fmla="*/ 0 h 300"/>
                    <a:gd name="T6" fmla="*/ 0 w 59"/>
                    <a:gd name="T7" fmla="*/ 0 h 300"/>
                    <a:gd name="T8" fmla="*/ 0 w 59"/>
                    <a:gd name="T9" fmla="*/ 0 h 300"/>
                    <a:gd name="T10" fmla="*/ 0 60000 65536"/>
                    <a:gd name="T11" fmla="*/ 0 60000 65536"/>
                    <a:gd name="T12" fmla="*/ 0 60000 65536"/>
                    <a:gd name="T13" fmla="*/ 0 60000 65536"/>
                    <a:gd name="T14" fmla="*/ 0 60000 65536"/>
                    <a:gd name="T15" fmla="*/ 0 w 59"/>
                    <a:gd name="T16" fmla="*/ 0 h 300"/>
                    <a:gd name="T17" fmla="*/ 59 w 59"/>
                    <a:gd name="T18" fmla="*/ 300 h 300"/>
                  </a:gdLst>
                  <a:ahLst/>
                  <a:cxnLst>
                    <a:cxn ang="T10">
                      <a:pos x="T0" y="T1"/>
                    </a:cxn>
                    <a:cxn ang="T11">
                      <a:pos x="T2" y="T3"/>
                    </a:cxn>
                    <a:cxn ang="T12">
                      <a:pos x="T4" y="T5"/>
                    </a:cxn>
                    <a:cxn ang="T13">
                      <a:pos x="T6" y="T7"/>
                    </a:cxn>
                    <a:cxn ang="T14">
                      <a:pos x="T8" y="T9"/>
                    </a:cxn>
                  </a:cxnLst>
                  <a:rect l="T15" t="T16" r="T17" b="T18"/>
                  <a:pathLst>
                    <a:path w="59" h="300">
                      <a:moveTo>
                        <a:pt x="0" y="65"/>
                      </a:moveTo>
                      <a:lnTo>
                        <a:pt x="0" y="300"/>
                      </a:lnTo>
                      <a:lnTo>
                        <a:pt x="59" y="218"/>
                      </a:lnTo>
                      <a:lnTo>
                        <a:pt x="59" y="0"/>
                      </a:lnTo>
                      <a:lnTo>
                        <a:pt x="0" y="65"/>
                      </a:lnTo>
                      <a:close/>
                    </a:path>
                  </a:pathLst>
                </a:custGeom>
                <a:solidFill>
                  <a:srgbClr val="00CE00"/>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7003" name="Freeform 331"/>
                <p:cNvSpPr>
                  <a:spLocks/>
                </p:cNvSpPr>
                <p:nvPr/>
              </p:nvSpPr>
              <p:spPr bwMode="auto">
                <a:xfrm>
                  <a:off x="3957" y="2973"/>
                  <a:ext cx="61" cy="47"/>
                </a:xfrm>
                <a:custGeom>
                  <a:avLst/>
                  <a:gdLst>
                    <a:gd name="T0" fmla="*/ 0 w 193"/>
                    <a:gd name="T1" fmla="*/ 0 h 96"/>
                    <a:gd name="T2" fmla="*/ 0 w 193"/>
                    <a:gd name="T3" fmla="*/ 0 h 96"/>
                    <a:gd name="T4" fmla="*/ 0 w 193"/>
                    <a:gd name="T5" fmla="*/ 0 h 96"/>
                    <a:gd name="T6" fmla="*/ 0 w 193"/>
                    <a:gd name="T7" fmla="*/ 0 h 96"/>
                    <a:gd name="T8" fmla="*/ 0 w 193"/>
                    <a:gd name="T9" fmla="*/ 0 h 96"/>
                    <a:gd name="T10" fmla="*/ 0 w 193"/>
                    <a:gd name="T11" fmla="*/ 0 h 96"/>
                    <a:gd name="T12" fmla="*/ 0 w 193"/>
                    <a:gd name="T13" fmla="*/ 0 h 96"/>
                    <a:gd name="T14" fmla="*/ 0 60000 65536"/>
                    <a:gd name="T15" fmla="*/ 0 60000 65536"/>
                    <a:gd name="T16" fmla="*/ 0 60000 65536"/>
                    <a:gd name="T17" fmla="*/ 0 60000 65536"/>
                    <a:gd name="T18" fmla="*/ 0 60000 65536"/>
                    <a:gd name="T19" fmla="*/ 0 60000 65536"/>
                    <a:gd name="T20" fmla="*/ 0 60000 65536"/>
                    <a:gd name="T21" fmla="*/ 0 w 193"/>
                    <a:gd name="T22" fmla="*/ 0 h 96"/>
                    <a:gd name="T23" fmla="*/ 193 w 193"/>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3" h="96">
                      <a:moveTo>
                        <a:pt x="1" y="1"/>
                      </a:moveTo>
                      <a:lnTo>
                        <a:pt x="0" y="1"/>
                      </a:lnTo>
                      <a:lnTo>
                        <a:pt x="0" y="87"/>
                      </a:lnTo>
                      <a:lnTo>
                        <a:pt x="193" y="96"/>
                      </a:lnTo>
                      <a:lnTo>
                        <a:pt x="193" y="5"/>
                      </a:lnTo>
                      <a:lnTo>
                        <a:pt x="6" y="0"/>
                      </a:lnTo>
                      <a:lnTo>
                        <a:pt x="1" y="1"/>
                      </a:lnTo>
                      <a:close/>
                    </a:path>
                  </a:pathLst>
                </a:custGeom>
                <a:solidFill>
                  <a:srgbClr val="00CE00"/>
                </a:solidFill>
                <a:ln w="793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grpSp>
        </p:grpSp>
        <p:sp>
          <p:nvSpPr>
            <p:cNvPr id="116991" name="Rectangle 595"/>
            <p:cNvSpPr>
              <a:spLocks noChangeArrowheads="1"/>
            </p:cNvSpPr>
            <p:nvPr/>
          </p:nvSpPr>
          <p:spPr bwMode="auto">
            <a:xfrm>
              <a:off x="3804" y="2532"/>
              <a:ext cx="7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1176" algn="ctr">
                  <a:solidFill>
                    <a:srgbClr val="000000"/>
                  </a:solidFill>
                  <a:miter lim="800000"/>
                  <a:headEnd/>
                  <a:tailEnd/>
                </a14:hiddenLine>
              </a:ext>
            </a:extLst>
          </p:spPr>
          <p:txBody>
            <a:bodyPr wrap="none">
              <a:spAutoFit/>
            </a:bodyPr>
            <a:lstStyle/>
            <a:p>
              <a:pPr algn="ctr" eaLnBrk="0" fontAlgn="base" hangingPunct="0">
                <a:spcBef>
                  <a:spcPct val="20000"/>
                </a:spcBef>
                <a:spcAft>
                  <a:spcPct val="0"/>
                </a:spcAft>
              </a:pPr>
              <a:r>
                <a:rPr lang="en-GB" sz="1200">
                  <a:solidFill>
                    <a:srgbClr val="000000"/>
                  </a:solidFill>
                </a:rPr>
                <a:t>DN Controlled</a:t>
              </a:r>
            </a:p>
          </p:txBody>
        </p:sp>
        <p:sp>
          <p:nvSpPr>
            <p:cNvPr id="116992" name="Line 596"/>
            <p:cNvSpPr>
              <a:spLocks noChangeShapeType="1"/>
            </p:cNvSpPr>
            <p:nvPr/>
          </p:nvSpPr>
          <p:spPr bwMode="auto">
            <a:xfrm flipH="1" flipV="1">
              <a:off x="3668" y="2532"/>
              <a:ext cx="136" cy="45"/>
            </a:xfrm>
            <a:prstGeom prst="line">
              <a:avLst/>
            </a:prstGeom>
            <a:noFill/>
            <a:ln w="11176">
              <a:solidFill>
                <a:srgbClr val="1079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993" name="Line 597"/>
            <p:cNvSpPr>
              <a:spLocks noChangeShapeType="1"/>
            </p:cNvSpPr>
            <p:nvPr/>
          </p:nvSpPr>
          <p:spPr bwMode="auto">
            <a:xfrm>
              <a:off x="3940" y="2668"/>
              <a:ext cx="0" cy="181"/>
            </a:xfrm>
            <a:prstGeom prst="line">
              <a:avLst/>
            </a:prstGeom>
            <a:noFill/>
            <a:ln w="11176">
              <a:solidFill>
                <a:srgbClr val="1079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994" name="Line 598"/>
            <p:cNvSpPr>
              <a:spLocks noChangeShapeType="1"/>
            </p:cNvSpPr>
            <p:nvPr/>
          </p:nvSpPr>
          <p:spPr bwMode="auto">
            <a:xfrm flipH="1" flipV="1">
              <a:off x="3577" y="1942"/>
              <a:ext cx="317" cy="590"/>
            </a:xfrm>
            <a:prstGeom prst="line">
              <a:avLst/>
            </a:prstGeom>
            <a:noFill/>
            <a:ln w="11176">
              <a:solidFill>
                <a:srgbClr val="1079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995" name="Text Box 606"/>
            <p:cNvSpPr txBox="1">
              <a:spLocks noChangeArrowheads="1"/>
            </p:cNvSpPr>
            <p:nvPr/>
          </p:nvSpPr>
          <p:spPr bwMode="auto">
            <a:xfrm>
              <a:off x="3638" y="2304"/>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pPr>
              <a:r>
                <a:rPr lang="en-GB" sz="1400"/>
                <a:t>7</a:t>
              </a:r>
            </a:p>
          </p:txBody>
        </p:sp>
      </p:grpSp>
      <p:grpSp>
        <p:nvGrpSpPr>
          <p:cNvPr id="19" name="Group 630"/>
          <p:cNvGrpSpPr>
            <a:grpSpLocks/>
          </p:cNvGrpSpPr>
          <p:nvPr/>
        </p:nvGrpSpPr>
        <p:grpSpPr bwMode="auto">
          <a:xfrm>
            <a:off x="2171700" y="4572000"/>
            <a:ext cx="6203950" cy="1614488"/>
            <a:chOff x="1368" y="2880"/>
            <a:chExt cx="3908" cy="1017"/>
          </a:xfrm>
        </p:grpSpPr>
        <p:sp>
          <p:nvSpPr>
            <p:cNvPr id="116775" name="Freeform 288"/>
            <p:cNvSpPr>
              <a:spLocks/>
            </p:cNvSpPr>
            <p:nvPr/>
          </p:nvSpPr>
          <p:spPr bwMode="auto">
            <a:xfrm>
              <a:off x="3124" y="3064"/>
              <a:ext cx="150" cy="133"/>
            </a:xfrm>
            <a:custGeom>
              <a:avLst/>
              <a:gdLst>
                <a:gd name="T0" fmla="*/ 0 w 472"/>
                <a:gd name="T1" fmla="*/ 0 h 279"/>
                <a:gd name="T2" fmla="*/ 0 w 472"/>
                <a:gd name="T3" fmla="*/ 0 h 279"/>
                <a:gd name="T4" fmla="*/ 0 w 472"/>
                <a:gd name="T5" fmla="*/ 0 h 279"/>
                <a:gd name="T6" fmla="*/ 0 w 472"/>
                <a:gd name="T7" fmla="*/ 0 h 279"/>
                <a:gd name="T8" fmla="*/ 0 w 472"/>
                <a:gd name="T9" fmla="*/ 0 h 279"/>
                <a:gd name="T10" fmla="*/ 0 w 472"/>
                <a:gd name="T11" fmla="*/ 0 h 279"/>
                <a:gd name="T12" fmla="*/ 0 w 472"/>
                <a:gd name="T13" fmla="*/ 0 h 279"/>
                <a:gd name="T14" fmla="*/ 0 w 472"/>
                <a:gd name="T15" fmla="*/ 0 h 279"/>
                <a:gd name="T16" fmla="*/ 0 w 472"/>
                <a:gd name="T17" fmla="*/ 0 h 279"/>
                <a:gd name="T18" fmla="*/ 0 w 472"/>
                <a:gd name="T19" fmla="*/ 0 h 279"/>
                <a:gd name="T20" fmla="*/ 0 w 472"/>
                <a:gd name="T21" fmla="*/ 0 h 279"/>
                <a:gd name="T22" fmla="*/ 0 w 472"/>
                <a:gd name="T23" fmla="*/ 0 h 279"/>
                <a:gd name="T24" fmla="*/ 0 w 472"/>
                <a:gd name="T25" fmla="*/ 0 h 279"/>
                <a:gd name="T26" fmla="*/ 0 w 472"/>
                <a:gd name="T27" fmla="*/ 0 h 279"/>
                <a:gd name="T28" fmla="*/ 0 w 472"/>
                <a:gd name="T29" fmla="*/ 0 h 279"/>
                <a:gd name="T30" fmla="*/ 0 w 472"/>
                <a:gd name="T31" fmla="*/ 0 h 279"/>
                <a:gd name="T32" fmla="*/ 0 w 472"/>
                <a:gd name="T33" fmla="*/ 0 h 279"/>
                <a:gd name="T34" fmla="*/ 0 w 472"/>
                <a:gd name="T35" fmla="*/ 0 h 279"/>
                <a:gd name="T36" fmla="*/ 0 w 472"/>
                <a:gd name="T37" fmla="*/ 0 h 279"/>
                <a:gd name="T38" fmla="*/ 0 w 472"/>
                <a:gd name="T39" fmla="*/ 0 h 279"/>
                <a:gd name="T40" fmla="*/ 0 w 472"/>
                <a:gd name="T41" fmla="*/ 0 h 279"/>
                <a:gd name="T42" fmla="*/ 0 w 472"/>
                <a:gd name="T43" fmla="*/ 0 h 279"/>
                <a:gd name="T44" fmla="*/ 0 w 472"/>
                <a:gd name="T45" fmla="*/ 0 h 279"/>
                <a:gd name="T46" fmla="*/ 0 w 472"/>
                <a:gd name="T47" fmla="*/ 0 h 279"/>
                <a:gd name="T48" fmla="*/ 0 w 472"/>
                <a:gd name="T49" fmla="*/ 0 h 279"/>
                <a:gd name="T50" fmla="*/ 0 w 472"/>
                <a:gd name="T51" fmla="*/ 0 h 279"/>
                <a:gd name="T52" fmla="*/ 0 w 472"/>
                <a:gd name="T53" fmla="*/ 0 h 279"/>
                <a:gd name="T54" fmla="*/ 0 w 472"/>
                <a:gd name="T55" fmla="*/ 0 h 279"/>
                <a:gd name="T56" fmla="*/ 0 w 472"/>
                <a:gd name="T57" fmla="*/ 0 h 279"/>
                <a:gd name="T58" fmla="*/ 0 w 472"/>
                <a:gd name="T59" fmla="*/ 0 h 279"/>
                <a:gd name="T60" fmla="*/ 0 w 472"/>
                <a:gd name="T61" fmla="*/ 0 h 279"/>
                <a:gd name="T62" fmla="*/ 0 w 472"/>
                <a:gd name="T63" fmla="*/ 0 h 279"/>
                <a:gd name="T64" fmla="*/ 0 w 472"/>
                <a:gd name="T65" fmla="*/ 0 h 279"/>
                <a:gd name="T66" fmla="*/ 0 w 472"/>
                <a:gd name="T67" fmla="*/ 0 h 279"/>
                <a:gd name="T68" fmla="*/ 0 w 472"/>
                <a:gd name="T69" fmla="*/ 0 h 279"/>
                <a:gd name="T70" fmla="*/ 0 w 472"/>
                <a:gd name="T71" fmla="*/ 0 h 279"/>
                <a:gd name="T72" fmla="*/ 0 w 472"/>
                <a:gd name="T73" fmla="*/ 0 h 279"/>
                <a:gd name="T74" fmla="*/ 0 w 472"/>
                <a:gd name="T75" fmla="*/ 0 h 279"/>
                <a:gd name="T76" fmla="*/ 0 w 472"/>
                <a:gd name="T77" fmla="*/ 0 h 279"/>
                <a:gd name="T78" fmla="*/ 0 w 472"/>
                <a:gd name="T79" fmla="*/ 0 h 279"/>
                <a:gd name="T80" fmla="*/ 0 w 472"/>
                <a:gd name="T81" fmla="*/ 0 h 279"/>
                <a:gd name="T82" fmla="*/ 0 w 472"/>
                <a:gd name="T83" fmla="*/ 0 h 279"/>
                <a:gd name="T84" fmla="*/ 0 w 472"/>
                <a:gd name="T85" fmla="*/ 0 h 279"/>
                <a:gd name="T86" fmla="*/ 0 w 472"/>
                <a:gd name="T87" fmla="*/ 0 h 279"/>
                <a:gd name="T88" fmla="*/ 0 w 472"/>
                <a:gd name="T89" fmla="*/ 0 h 279"/>
                <a:gd name="T90" fmla="*/ 0 w 472"/>
                <a:gd name="T91" fmla="*/ 0 h 279"/>
                <a:gd name="T92" fmla="*/ 0 w 472"/>
                <a:gd name="T93" fmla="*/ 0 h 279"/>
                <a:gd name="T94" fmla="*/ 0 w 472"/>
                <a:gd name="T95" fmla="*/ 0 h 279"/>
                <a:gd name="T96" fmla="*/ 0 w 472"/>
                <a:gd name="T97" fmla="*/ 0 h 279"/>
                <a:gd name="T98" fmla="*/ 0 w 472"/>
                <a:gd name="T99" fmla="*/ 0 h 279"/>
                <a:gd name="T100" fmla="*/ 0 w 472"/>
                <a:gd name="T101" fmla="*/ 0 h 279"/>
                <a:gd name="T102" fmla="*/ 0 w 472"/>
                <a:gd name="T103" fmla="*/ 0 h 279"/>
                <a:gd name="T104" fmla="*/ 0 w 472"/>
                <a:gd name="T105" fmla="*/ 0 h 279"/>
                <a:gd name="T106" fmla="*/ 0 w 472"/>
                <a:gd name="T107" fmla="*/ 0 h 279"/>
                <a:gd name="T108" fmla="*/ 0 w 472"/>
                <a:gd name="T109" fmla="*/ 0 h 279"/>
                <a:gd name="T110" fmla="*/ 0 w 472"/>
                <a:gd name="T111" fmla="*/ 0 h 2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2"/>
                <a:gd name="T169" fmla="*/ 0 h 279"/>
                <a:gd name="T170" fmla="*/ 472 w 472"/>
                <a:gd name="T171" fmla="*/ 279 h 2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2" h="279">
                  <a:moveTo>
                    <a:pt x="158" y="103"/>
                  </a:moveTo>
                  <a:lnTo>
                    <a:pt x="155" y="98"/>
                  </a:lnTo>
                  <a:lnTo>
                    <a:pt x="153" y="91"/>
                  </a:lnTo>
                  <a:lnTo>
                    <a:pt x="151" y="87"/>
                  </a:lnTo>
                  <a:lnTo>
                    <a:pt x="149" y="79"/>
                  </a:lnTo>
                  <a:lnTo>
                    <a:pt x="151" y="69"/>
                  </a:lnTo>
                  <a:lnTo>
                    <a:pt x="152" y="65"/>
                  </a:lnTo>
                  <a:lnTo>
                    <a:pt x="153" y="59"/>
                  </a:lnTo>
                  <a:lnTo>
                    <a:pt x="158" y="51"/>
                  </a:lnTo>
                  <a:lnTo>
                    <a:pt x="158" y="44"/>
                  </a:lnTo>
                  <a:lnTo>
                    <a:pt x="161" y="37"/>
                  </a:lnTo>
                  <a:lnTo>
                    <a:pt x="161" y="33"/>
                  </a:lnTo>
                  <a:lnTo>
                    <a:pt x="158" y="26"/>
                  </a:lnTo>
                  <a:lnTo>
                    <a:pt x="158" y="18"/>
                  </a:lnTo>
                  <a:lnTo>
                    <a:pt x="158" y="13"/>
                  </a:lnTo>
                  <a:lnTo>
                    <a:pt x="152" y="13"/>
                  </a:lnTo>
                  <a:lnTo>
                    <a:pt x="153" y="17"/>
                  </a:lnTo>
                  <a:lnTo>
                    <a:pt x="153" y="21"/>
                  </a:lnTo>
                  <a:lnTo>
                    <a:pt x="153" y="27"/>
                  </a:lnTo>
                  <a:lnTo>
                    <a:pt x="153" y="33"/>
                  </a:lnTo>
                  <a:lnTo>
                    <a:pt x="153" y="36"/>
                  </a:lnTo>
                  <a:lnTo>
                    <a:pt x="153" y="41"/>
                  </a:lnTo>
                  <a:lnTo>
                    <a:pt x="151" y="45"/>
                  </a:lnTo>
                  <a:lnTo>
                    <a:pt x="149" y="49"/>
                  </a:lnTo>
                  <a:lnTo>
                    <a:pt x="143" y="56"/>
                  </a:lnTo>
                  <a:lnTo>
                    <a:pt x="142" y="46"/>
                  </a:lnTo>
                  <a:lnTo>
                    <a:pt x="142" y="44"/>
                  </a:lnTo>
                  <a:lnTo>
                    <a:pt x="142" y="38"/>
                  </a:lnTo>
                  <a:lnTo>
                    <a:pt x="140" y="34"/>
                  </a:lnTo>
                  <a:lnTo>
                    <a:pt x="140" y="27"/>
                  </a:lnTo>
                  <a:lnTo>
                    <a:pt x="138" y="20"/>
                  </a:lnTo>
                  <a:lnTo>
                    <a:pt x="136" y="15"/>
                  </a:lnTo>
                  <a:lnTo>
                    <a:pt x="135" y="11"/>
                  </a:lnTo>
                  <a:lnTo>
                    <a:pt x="132" y="10"/>
                  </a:lnTo>
                  <a:lnTo>
                    <a:pt x="127" y="9"/>
                  </a:lnTo>
                  <a:lnTo>
                    <a:pt x="132" y="11"/>
                  </a:lnTo>
                  <a:lnTo>
                    <a:pt x="132" y="14"/>
                  </a:lnTo>
                  <a:lnTo>
                    <a:pt x="133" y="18"/>
                  </a:lnTo>
                  <a:lnTo>
                    <a:pt x="133" y="27"/>
                  </a:lnTo>
                  <a:lnTo>
                    <a:pt x="135" y="30"/>
                  </a:lnTo>
                  <a:lnTo>
                    <a:pt x="135" y="36"/>
                  </a:lnTo>
                  <a:lnTo>
                    <a:pt x="135" y="42"/>
                  </a:lnTo>
                  <a:lnTo>
                    <a:pt x="132" y="46"/>
                  </a:lnTo>
                  <a:lnTo>
                    <a:pt x="129" y="57"/>
                  </a:lnTo>
                  <a:lnTo>
                    <a:pt x="127" y="59"/>
                  </a:lnTo>
                  <a:lnTo>
                    <a:pt x="127" y="60"/>
                  </a:lnTo>
                  <a:lnTo>
                    <a:pt x="126" y="63"/>
                  </a:lnTo>
                  <a:lnTo>
                    <a:pt x="126" y="72"/>
                  </a:lnTo>
                  <a:lnTo>
                    <a:pt x="123" y="66"/>
                  </a:lnTo>
                  <a:lnTo>
                    <a:pt x="123" y="63"/>
                  </a:lnTo>
                  <a:lnTo>
                    <a:pt x="120" y="60"/>
                  </a:lnTo>
                  <a:lnTo>
                    <a:pt x="114" y="59"/>
                  </a:lnTo>
                  <a:lnTo>
                    <a:pt x="107" y="58"/>
                  </a:lnTo>
                  <a:lnTo>
                    <a:pt x="101" y="58"/>
                  </a:lnTo>
                  <a:lnTo>
                    <a:pt x="96" y="58"/>
                  </a:lnTo>
                  <a:lnTo>
                    <a:pt x="96" y="57"/>
                  </a:lnTo>
                  <a:lnTo>
                    <a:pt x="96" y="56"/>
                  </a:lnTo>
                  <a:lnTo>
                    <a:pt x="98" y="51"/>
                  </a:lnTo>
                  <a:lnTo>
                    <a:pt x="101" y="46"/>
                  </a:lnTo>
                  <a:lnTo>
                    <a:pt x="107" y="46"/>
                  </a:lnTo>
                  <a:lnTo>
                    <a:pt x="113" y="43"/>
                  </a:lnTo>
                  <a:lnTo>
                    <a:pt x="116" y="40"/>
                  </a:lnTo>
                  <a:lnTo>
                    <a:pt x="122" y="36"/>
                  </a:lnTo>
                  <a:lnTo>
                    <a:pt x="123" y="34"/>
                  </a:lnTo>
                  <a:lnTo>
                    <a:pt x="119" y="33"/>
                  </a:lnTo>
                  <a:lnTo>
                    <a:pt x="116" y="36"/>
                  </a:lnTo>
                  <a:lnTo>
                    <a:pt x="113" y="38"/>
                  </a:lnTo>
                  <a:lnTo>
                    <a:pt x="109" y="41"/>
                  </a:lnTo>
                  <a:lnTo>
                    <a:pt x="104" y="44"/>
                  </a:lnTo>
                  <a:lnTo>
                    <a:pt x="100" y="44"/>
                  </a:lnTo>
                  <a:lnTo>
                    <a:pt x="94" y="46"/>
                  </a:lnTo>
                  <a:lnTo>
                    <a:pt x="91" y="46"/>
                  </a:lnTo>
                  <a:lnTo>
                    <a:pt x="90" y="52"/>
                  </a:lnTo>
                  <a:lnTo>
                    <a:pt x="90" y="57"/>
                  </a:lnTo>
                  <a:lnTo>
                    <a:pt x="81" y="52"/>
                  </a:lnTo>
                  <a:lnTo>
                    <a:pt x="77" y="49"/>
                  </a:lnTo>
                  <a:lnTo>
                    <a:pt x="71" y="46"/>
                  </a:lnTo>
                  <a:lnTo>
                    <a:pt x="69" y="45"/>
                  </a:lnTo>
                  <a:lnTo>
                    <a:pt x="67" y="44"/>
                  </a:lnTo>
                  <a:lnTo>
                    <a:pt x="61" y="44"/>
                  </a:lnTo>
                  <a:lnTo>
                    <a:pt x="55" y="44"/>
                  </a:lnTo>
                  <a:lnTo>
                    <a:pt x="49" y="44"/>
                  </a:lnTo>
                  <a:lnTo>
                    <a:pt x="43" y="43"/>
                  </a:lnTo>
                  <a:lnTo>
                    <a:pt x="43" y="41"/>
                  </a:lnTo>
                  <a:lnTo>
                    <a:pt x="43" y="40"/>
                  </a:lnTo>
                  <a:lnTo>
                    <a:pt x="46" y="36"/>
                  </a:lnTo>
                  <a:lnTo>
                    <a:pt x="51" y="33"/>
                  </a:lnTo>
                  <a:lnTo>
                    <a:pt x="52" y="27"/>
                  </a:lnTo>
                  <a:lnTo>
                    <a:pt x="55" y="19"/>
                  </a:lnTo>
                  <a:lnTo>
                    <a:pt x="56" y="13"/>
                  </a:lnTo>
                  <a:lnTo>
                    <a:pt x="56" y="10"/>
                  </a:lnTo>
                  <a:lnTo>
                    <a:pt x="56" y="5"/>
                  </a:lnTo>
                  <a:lnTo>
                    <a:pt x="56" y="4"/>
                  </a:lnTo>
                  <a:lnTo>
                    <a:pt x="55" y="2"/>
                  </a:lnTo>
                  <a:lnTo>
                    <a:pt x="51" y="2"/>
                  </a:lnTo>
                  <a:lnTo>
                    <a:pt x="53" y="4"/>
                  </a:lnTo>
                  <a:lnTo>
                    <a:pt x="53" y="5"/>
                  </a:lnTo>
                  <a:lnTo>
                    <a:pt x="52" y="10"/>
                  </a:lnTo>
                  <a:lnTo>
                    <a:pt x="51" y="13"/>
                  </a:lnTo>
                  <a:lnTo>
                    <a:pt x="51" y="18"/>
                  </a:lnTo>
                  <a:lnTo>
                    <a:pt x="48" y="26"/>
                  </a:lnTo>
                  <a:lnTo>
                    <a:pt x="43" y="30"/>
                  </a:lnTo>
                  <a:lnTo>
                    <a:pt x="39" y="36"/>
                  </a:lnTo>
                  <a:lnTo>
                    <a:pt x="38" y="38"/>
                  </a:lnTo>
                  <a:lnTo>
                    <a:pt x="38" y="44"/>
                  </a:lnTo>
                  <a:lnTo>
                    <a:pt x="33" y="41"/>
                  </a:lnTo>
                  <a:lnTo>
                    <a:pt x="29" y="38"/>
                  </a:lnTo>
                  <a:lnTo>
                    <a:pt x="25" y="34"/>
                  </a:lnTo>
                  <a:lnTo>
                    <a:pt x="19" y="27"/>
                  </a:lnTo>
                  <a:lnTo>
                    <a:pt x="16" y="18"/>
                  </a:lnTo>
                  <a:lnTo>
                    <a:pt x="11" y="13"/>
                  </a:lnTo>
                  <a:lnTo>
                    <a:pt x="7" y="10"/>
                  </a:lnTo>
                  <a:lnTo>
                    <a:pt x="6" y="7"/>
                  </a:lnTo>
                  <a:lnTo>
                    <a:pt x="0" y="9"/>
                  </a:lnTo>
                  <a:lnTo>
                    <a:pt x="6" y="10"/>
                  </a:lnTo>
                  <a:lnTo>
                    <a:pt x="7" y="12"/>
                  </a:lnTo>
                  <a:lnTo>
                    <a:pt x="9" y="17"/>
                  </a:lnTo>
                  <a:lnTo>
                    <a:pt x="11" y="21"/>
                  </a:lnTo>
                  <a:lnTo>
                    <a:pt x="17" y="33"/>
                  </a:lnTo>
                  <a:lnTo>
                    <a:pt x="22" y="38"/>
                  </a:lnTo>
                  <a:lnTo>
                    <a:pt x="26" y="44"/>
                  </a:lnTo>
                  <a:lnTo>
                    <a:pt x="32" y="46"/>
                  </a:lnTo>
                  <a:lnTo>
                    <a:pt x="39" y="51"/>
                  </a:lnTo>
                  <a:lnTo>
                    <a:pt x="49" y="56"/>
                  </a:lnTo>
                  <a:lnTo>
                    <a:pt x="59" y="58"/>
                  </a:lnTo>
                  <a:lnTo>
                    <a:pt x="65" y="60"/>
                  </a:lnTo>
                  <a:lnTo>
                    <a:pt x="71" y="64"/>
                  </a:lnTo>
                  <a:lnTo>
                    <a:pt x="77" y="67"/>
                  </a:lnTo>
                  <a:lnTo>
                    <a:pt x="78" y="71"/>
                  </a:lnTo>
                  <a:lnTo>
                    <a:pt x="78" y="76"/>
                  </a:lnTo>
                  <a:lnTo>
                    <a:pt x="78" y="83"/>
                  </a:lnTo>
                  <a:lnTo>
                    <a:pt x="80" y="87"/>
                  </a:lnTo>
                  <a:lnTo>
                    <a:pt x="81" y="89"/>
                  </a:lnTo>
                  <a:lnTo>
                    <a:pt x="91" y="93"/>
                  </a:lnTo>
                  <a:lnTo>
                    <a:pt x="100" y="97"/>
                  </a:lnTo>
                  <a:lnTo>
                    <a:pt x="107" y="101"/>
                  </a:lnTo>
                  <a:lnTo>
                    <a:pt x="114" y="105"/>
                  </a:lnTo>
                  <a:lnTo>
                    <a:pt x="122" y="117"/>
                  </a:lnTo>
                  <a:lnTo>
                    <a:pt x="126" y="134"/>
                  </a:lnTo>
                  <a:lnTo>
                    <a:pt x="127" y="139"/>
                  </a:lnTo>
                  <a:lnTo>
                    <a:pt x="129" y="142"/>
                  </a:lnTo>
                  <a:lnTo>
                    <a:pt x="133" y="149"/>
                  </a:lnTo>
                  <a:lnTo>
                    <a:pt x="136" y="155"/>
                  </a:lnTo>
                  <a:lnTo>
                    <a:pt x="140" y="159"/>
                  </a:lnTo>
                  <a:lnTo>
                    <a:pt x="142" y="166"/>
                  </a:lnTo>
                  <a:lnTo>
                    <a:pt x="142" y="175"/>
                  </a:lnTo>
                  <a:lnTo>
                    <a:pt x="140" y="182"/>
                  </a:lnTo>
                  <a:lnTo>
                    <a:pt x="132" y="194"/>
                  </a:lnTo>
                  <a:lnTo>
                    <a:pt x="123" y="204"/>
                  </a:lnTo>
                  <a:lnTo>
                    <a:pt x="116" y="213"/>
                  </a:lnTo>
                  <a:lnTo>
                    <a:pt x="109" y="223"/>
                  </a:lnTo>
                  <a:lnTo>
                    <a:pt x="107" y="229"/>
                  </a:lnTo>
                  <a:lnTo>
                    <a:pt x="104" y="239"/>
                  </a:lnTo>
                  <a:lnTo>
                    <a:pt x="100" y="246"/>
                  </a:lnTo>
                  <a:lnTo>
                    <a:pt x="94" y="255"/>
                  </a:lnTo>
                  <a:lnTo>
                    <a:pt x="91" y="257"/>
                  </a:lnTo>
                  <a:lnTo>
                    <a:pt x="88" y="259"/>
                  </a:lnTo>
                  <a:lnTo>
                    <a:pt x="80" y="263"/>
                  </a:lnTo>
                  <a:lnTo>
                    <a:pt x="71" y="266"/>
                  </a:lnTo>
                  <a:lnTo>
                    <a:pt x="80" y="265"/>
                  </a:lnTo>
                  <a:lnTo>
                    <a:pt x="91" y="263"/>
                  </a:lnTo>
                  <a:lnTo>
                    <a:pt x="100" y="263"/>
                  </a:lnTo>
                  <a:lnTo>
                    <a:pt x="107" y="263"/>
                  </a:lnTo>
                  <a:lnTo>
                    <a:pt x="119" y="263"/>
                  </a:lnTo>
                  <a:lnTo>
                    <a:pt x="127" y="263"/>
                  </a:lnTo>
                  <a:lnTo>
                    <a:pt x="132" y="263"/>
                  </a:lnTo>
                  <a:lnTo>
                    <a:pt x="136" y="267"/>
                  </a:lnTo>
                  <a:lnTo>
                    <a:pt x="143" y="273"/>
                  </a:lnTo>
                  <a:lnTo>
                    <a:pt x="149" y="278"/>
                  </a:lnTo>
                  <a:lnTo>
                    <a:pt x="153" y="279"/>
                  </a:lnTo>
                  <a:lnTo>
                    <a:pt x="151" y="273"/>
                  </a:lnTo>
                  <a:lnTo>
                    <a:pt x="151" y="266"/>
                  </a:lnTo>
                  <a:lnTo>
                    <a:pt x="149" y="259"/>
                  </a:lnTo>
                  <a:lnTo>
                    <a:pt x="153" y="266"/>
                  </a:lnTo>
                  <a:lnTo>
                    <a:pt x="155" y="272"/>
                  </a:lnTo>
                  <a:lnTo>
                    <a:pt x="158" y="273"/>
                  </a:lnTo>
                  <a:lnTo>
                    <a:pt x="164" y="274"/>
                  </a:lnTo>
                  <a:lnTo>
                    <a:pt x="171" y="273"/>
                  </a:lnTo>
                  <a:lnTo>
                    <a:pt x="181" y="272"/>
                  </a:lnTo>
                  <a:lnTo>
                    <a:pt x="185" y="269"/>
                  </a:lnTo>
                  <a:lnTo>
                    <a:pt x="197" y="267"/>
                  </a:lnTo>
                  <a:lnTo>
                    <a:pt x="206" y="269"/>
                  </a:lnTo>
                  <a:lnTo>
                    <a:pt x="214" y="272"/>
                  </a:lnTo>
                  <a:lnTo>
                    <a:pt x="198" y="263"/>
                  </a:lnTo>
                  <a:lnTo>
                    <a:pt x="190" y="259"/>
                  </a:lnTo>
                  <a:lnTo>
                    <a:pt x="185" y="256"/>
                  </a:lnTo>
                  <a:lnTo>
                    <a:pt x="182" y="250"/>
                  </a:lnTo>
                  <a:lnTo>
                    <a:pt x="182" y="242"/>
                  </a:lnTo>
                  <a:lnTo>
                    <a:pt x="181" y="231"/>
                  </a:lnTo>
                  <a:lnTo>
                    <a:pt x="182" y="224"/>
                  </a:lnTo>
                  <a:lnTo>
                    <a:pt x="182" y="218"/>
                  </a:lnTo>
                  <a:lnTo>
                    <a:pt x="184" y="210"/>
                  </a:lnTo>
                  <a:lnTo>
                    <a:pt x="184" y="203"/>
                  </a:lnTo>
                  <a:lnTo>
                    <a:pt x="184" y="195"/>
                  </a:lnTo>
                  <a:lnTo>
                    <a:pt x="184" y="186"/>
                  </a:lnTo>
                  <a:lnTo>
                    <a:pt x="184" y="181"/>
                  </a:lnTo>
                  <a:lnTo>
                    <a:pt x="182" y="177"/>
                  </a:lnTo>
                  <a:lnTo>
                    <a:pt x="181" y="170"/>
                  </a:lnTo>
                  <a:lnTo>
                    <a:pt x="181" y="165"/>
                  </a:lnTo>
                  <a:lnTo>
                    <a:pt x="181" y="160"/>
                  </a:lnTo>
                  <a:lnTo>
                    <a:pt x="182" y="156"/>
                  </a:lnTo>
                  <a:lnTo>
                    <a:pt x="182" y="150"/>
                  </a:lnTo>
                  <a:lnTo>
                    <a:pt x="182" y="141"/>
                  </a:lnTo>
                  <a:lnTo>
                    <a:pt x="181" y="136"/>
                  </a:lnTo>
                  <a:lnTo>
                    <a:pt x="171" y="113"/>
                  </a:lnTo>
                  <a:lnTo>
                    <a:pt x="171" y="112"/>
                  </a:lnTo>
                  <a:lnTo>
                    <a:pt x="177" y="107"/>
                  </a:lnTo>
                  <a:lnTo>
                    <a:pt x="182" y="105"/>
                  </a:lnTo>
                  <a:lnTo>
                    <a:pt x="190" y="103"/>
                  </a:lnTo>
                  <a:lnTo>
                    <a:pt x="201" y="97"/>
                  </a:lnTo>
                  <a:lnTo>
                    <a:pt x="211" y="93"/>
                  </a:lnTo>
                  <a:lnTo>
                    <a:pt x="223" y="89"/>
                  </a:lnTo>
                  <a:lnTo>
                    <a:pt x="232" y="89"/>
                  </a:lnTo>
                  <a:lnTo>
                    <a:pt x="239" y="87"/>
                  </a:lnTo>
                  <a:lnTo>
                    <a:pt x="249" y="84"/>
                  </a:lnTo>
                  <a:lnTo>
                    <a:pt x="258" y="82"/>
                  </a:lnTo>
                  <a:lnTo>
                    <a:pt x="262" y="79"/>
                  </a:lnTo>
                  <a:lnTo>
                    <a:pt x="271" y="72"/>
                  </a:lnTo>
                  <a:lnTo>
                    <a:pt x="281" y="66"/>
                  </a:lnTo>
                  <a:lnTo>
                    <a:pt x="285" y="60"/>
                  </a:lnTo>
                  <a:lnTo>
                    <a:pt x="293" y="58"/>
                  </a:lnTo>
                  <a:lnTo>
                    <a:pt x="300" y="56"/>
                  </a:lnTo>
                  <a:lnTo>
                    <a:pt x="309" y="52"/>
                  </a:lnTo>
                  <a:lnTo>
                    <a:pt x="316" y="51"/>
                  </a:lnTo>
                  <a:lnTo>
                    <a:pt x="326" y="51"/>
                  </a:lnTo>
                  <a:lnTo>
                    <a:pt x="338" y="51"/>
                  </a:lnTo>
                  <a:lnTo>
                    <a:pt x="351" y="51"/>
                  </a:lnTo>
                  <a:lnTo>
                    <a:pt x="359" y="52"/>
                  </a:lnTo>
                  <a:lnTo>
                    <a:pt x="372" y="56"/>
                  </a:lnTo>
                  <a:lnTo>
                    <a:pt x="381" y="57"/>
                  </a:lnTo>
                  <a:lnTo>
                    <a:pt x="394" y="57"/>
                  </a:lnTo>
                  <a:lnTo>
                    <a:pt x="403" y="56"/>
                  </a:lnTo>
                  <a:lnTo>
                    <a:pt x="409" y="52"/>
                  </a:lnTo>
                  <a:lnTo>
                    <a:pt x="413" y="46"/>
                  </a:lnTo>
                  <a:lnTo>
                    <a:pt x="424" y="44"/>
                  </a:lnTo>
                  <a:lnTo>
                    <a:pt x="430" y="40"/>
                  </a:lnTo>
                  <a:lnTo>
                    <a:pt x="436" y="37"/>
                  </a:lnTo>
                  <a:lnTo>
                    <a:pt x="442" y="36"/>
                  </a:lnTo>
                  <a:lnTo>
                    <a:pt x="453" y="34"/>
                  </a:lnTo>
                  <a:lnTo>
                    <a:pt x="462" y="33"/>
                  </a:lnTo>
                  <a:lnTo>
                    <a:pt x="467" y="29"/>
                  </a:lnTo>
                  <a:lnTo>
                    <a:pt x="468" y="27"/>
                  </a:lnTo>
                  <a:lnTo>
                    <a:pt x="469" y="26"/>
                  </a:lnTo>
                  <a:lnTo>
                    <a:pt x="472" y="18"/>
                  </a:lnTo>
                  <a:lnTo>
                    <a:pt x="468" y="18"/>
                  </a:lnTo>
                  <a:lnTo>
                    <a:pt x="468" y="21"/>
                  </a:lnTo>
                  <a:lnTo>
                    <a:pt x="465" y="26"/>
                  </a:lnTo>
                  <a:lnTo>
                    <a:pt x="464" y="27"/>
                  </a:lnTo>
                  <a:lnTo>
                    <a:pt x="453" y="30"/>
                  </a:lnTo>
                  <a:lnTo>
                    <a:pt x="440" y="33"/>
                  </a:lnTo>
                  <a:lnTo>
                    <a:pt x="435" y="35"/>
                  </a:lnTo>
                  <a:lnTo>
                    <a:pt x="432" y="36"/>
                  </a:lnTo>
                  <a:lnTo>
                    <a:pt x="432" y="30"/>
                  </a:lnTo>
                  <a:lnTo>
                    <a:pt x="432" y="26"/>
                  </a:lnTo>
                  <a:lnTo>
                    <a:pt x="432" y="18"/>
                  </a:lnTo>
                  <a:lnTo>
                    <a:pt x="432" y="11"/>
                  </a:lnTo>
                  <a:lnTo>
                    <a:pt x="432" y="7"/>
                  </a:lnTo>
                  <a:lnTo>
                    <a:pt x="429" y="7"/>
                  </a:lnTo>
                  <a:lnTo>
                    <a:pt x="429" y="11"/>
                  </a:lnTo>
                  <a:lnTo>
                    <a:pt x="429" y="18"/>
                  </a:lnTo>
                  <a:lnTo>
                    <a:pt x="429" y="26"/>
                  </a:lnTo>
                  <a:lnTo>
                    <a:pt x="426" y="33"/>
                  </a:lnTo>
                  <a:lnTo>
                    <a:pt x="424" y="36"/>
                  </a:lnTo>
                  <a:lnTo>
                    <a:pt x="417" y="37"/>
                  </a:lnTo>
                  <a:lnTo>
                    <a:pt x="411" y="38"/>
                  </a:lnTo>
                  <a:lnTo>
                    <a:pt x="409" y="41"/>
                  </a:lnTo>
                  <a:lnTo>
                    <a:pt x="403" y="42"/>
                  </a:lnTo>
                  <a:lnTo>
                    <a:pt x="396" y="44"/>
                  </a:lnTo>
                  <a:lnTo>
                    <a:pt x="385" y="44"/>
                  </a:lnTo>
                  <a:lnTo>
                    <a:pt x="396" y="40"/>
                  </a:lnTo>
                  <a:lnTo>
                    <a:pt x="401" y="36"/>
                  </a:lnTo>
                  <a:lnTo>
                    <a:pt x="406" y="34"/>
                  </a:lnTo>
                  <a:lnTo>
                    <a:pt x="409" y="27"/>
                  </a:lnTo>
                  <a:lnTo>
                    <a:pt x="410" y="21"/>
                  </a:lnTo>
                  <a:lnTo>
                    <a:pt x="410" y="15"/>
                  </a:lnTo>
                  <a:lnTo>
                    <a:pt x="410" y="11"/>
                  </a:lnTo>
                  <a:lnTo>
                    <a:pt x="410" y="9"/>
                  </a:lnTo>
                  <a:lnTo>
                    <a:pt x="409" y="9"/>
                  </a:lnTo>
                  <a:lnTo>
                    <a:pt x="409" y="11"/>
                  </a:lnTo>
                  <a:lnTo>
                    <a:pt x="409" y="15"/>
                  </a:lnTo>
                  <a:lnTo>
                    <a:pt x="406" y="20"/>
                  </a:lnTo>
                  <a:lnTo>
                    <a:pt x="404" y="27"/>
                  </a:lnTo>
                  <a:lnTo>
                    <a:pt x="401" y="33"/>
                  </a:lnTo>
                  <a:lnTo>
                    <a:pt x="396" y="36"/>
                  </a:lnTo>
                  <a:lnTo>
                    <a:pt x="385" y="38"/>
                  </a:lnTo>
                  <a:lnTo>
                    <a:pt x="377" y="41"/>
                  </a:lnTo>
                  <a:lnTo>
                    <a:pt x="374" y="42"/>
                  </a:lnTo>
                  <a:lnTo>
                    <a:pt x="367" y="40"/>
                  </a:lnTo>
                  <a:lnTo>
                    <a:pt x="353" y="38"/>
                  </a:lnTo>
                  <a:lnTo>
                    <a:pt x="346" y="36"/>
                  </a:lnTo>
                  <a:lnTo>
                    <a:pt x="335" y="36"/>
                  </a:lnTo>
                  <a:lnTo>
                    <a:pt x="326" y="36"/>
                  </a:lnTo>
                  <a:lnTo>
                    <a:pt x="320" y="36"/>
                  </a:lnTo>
                  <a:lnTo>
                    <a:pt x="311" y="36"/>
                  </a:lnTo>
                  <a:lnTo>
                    <a:pt x="320" y="30"/>
                  </a:lnTo>
                  <a:lnTo>
                    <a:pt x="326" y="27"/>
                  </a:lnTo>
                  <a:lnTo>
                    <a:pt x="335" y="21"/>
                  </a:lnTo>
                  <a:lnTo>
                    <a:pt x="340" y="19"/>
                  </a:lnTo>
                  <a:lnTo>
                    <a:pt x="346" y="18"/>
                  </a:lnTo>
                  <a:lnTo>
                    <a:pt x="348" y="18"/>
                  </a:lnTo>
                  <a:lnTo>
                    <a:pt x="349" y="15"/>
                  </a:lnTo>
                  <a:lnTo>
                    <a:pt x="352" y="11"/>
                  </a:lnTo>
                  <a:lnTo>
                    <a:pt x="352" y="9"/>
                  </a:lnTo>
                  <a:lnTo>
                    <a:pt x="353" y="4"/>
                  </a:lnTo>
                  <a:lnTo>
                    <a:pt x="356" y="0"/>
                  </a:lnTo>
                  <a:lnTo>
                    <a:pt x="353" y="0"/>
                  </a:lnTo>
                  <a:lnTo>
                    <a:pt x="352" y="3"/>
                  </a:lnTo>
                  <a:lnTo>
                    <a:pt x="351" y="5"/>
                  </a:lnTo>
                  <a:lnTo>
                    <a:pt x="349" y="10"/>
                  </a:lnTo>
                  <a:lnTo>
                    <a:pt x="346" y="13"/>
                  </a:lnTo>
                  <a:lnTo>
                    <a:pt x="345" y="15"/>
                  </a:lnTo>
                  <a:lnTo>
                    <a:pt x="339" y="18"/>
                  </a:lnTo>
                  <a:lnTo>
                    <a:pt x="330" y="20"/>
                  </a:lnTo>
                  <a:lnTo>
                    <a:pt x="322" y="23"/>
                  </a:lnTo>
                  <a:lnTo>
                    <a:pt x="313" y="27"/>
                  </a:lnTo>
                  <a:lnTo>
                    <a:pt x="310" y="33"/>
                  </a:lnTo>
                  <a:lnTo>
                    <a:pt x="301" y="36"/>
                  </a:lnTo>
                  <a:lnTo>
                    <a:pt x="301" y="30"/>
                  </a:lnTo>
                  <a:lnTo>
                    <a:pt x="303" y="23"/>
                  </a:lnTo>
                  <a:lnTo>
                    <a:pt x="301" y="18"/>
                  </a:lnTo>
                  <a:lnTo>
                    <a:pt x="301" y="14"/>
                  </a:lnTo>
                  <a:lnTo>
                    <a:pt x="301" y="11"/>
                  </a:lnTo>
                  <a:lnTo>
                    <a:pt x="301" y="7"/>
                  </a:lnTo>
                  <a:lnTo>
                    <a:pt x="296" y="9"/>
                  </a:lnTo>
                  <a:lnTo>
                    <a:pt x="296" y="11"/>
                  </a:lnTo>
                  <a:lnTo>
                    <a:pt x="296" y="14"/>
                  </a:lnTo>
                  <a:lnTo>
                    <a:pt x="298" y="20"/>
                  </a:lnTo>
                  <a:lnTo>
                    <a:pt x="298" y="27"/>
                  </a:lnTo>
                  <a:lnTo>
                    <a:pt x="296" y="34"/>
                  </a:lnTo>
                  <a:lnTo>
                    <a:pt x="293" y="38"/>
                  </a:lnTo>
                  <a:lnTo>
                    <a:pt x="290" y="42"/>
                  </a:lnTo>
                  <a:lnTo>
                    <a:pt x="284" y="44"/>
                  </a:lnTo>
                  <a:lnTo>
                    <a:pt x="277" y="46"/>
                  </a:lnTo>
                  <a:lnTo>
                    <a:pt x="261" y="51"/>
                  </a:lnTo>
                  <a:lnTo>
                    <a:pt x="252" y="56"/>
                  </a:lnTo>
                  <a:lnTo>
                    <a:pt x="249" y="58"/>
                  </a:lnTo>
                  <a:lnTo>
                    <a:pt x="243" y="59"/>
                  </a:lnTo>
                  <a:lnTo>
                    <a:pt x="240" y="60"/>
                  </a:lnTo>
                  <a:lnTo>
                    <a:pt x="238" y="61"/>
                  </a:lnTo>
                  <a:lnTo>
                    <a:pt x="226" y="65"/>
                  </a:lnTo>
                  <a:lnTo>
                    <a:pt x="213" y="67"/>
                  </a:lnTo>
                  <a:lnTo>
                    <a:pt x="204" y="71"/>
                  </a:lnTo>
                  <a:lnTo>
                    <a:pt x="193" y="79"/>
                  </a:lnTo>
                  <a:lnTo>
                    <a:pt x="187" y="82"/>
                  </a:lnTo>
                  <a:lnTo>
                    <a:pt x="187" y="80"/>
                  </a:lnTo>
                  <a:lnTo>
                    <a:pt x="190" y="76"/>
                  </a:lnTo>
                  <a:lnTo>
                    <a:pt x="193" y="69"/>
                  </a:lnTo>
                  <a:lnTo>
                    <a:pt x="200" y="66"/>
                  </a:lnTo>
                  <a:lnTo>
                    <a:pt x="204" y="61"/>
                  </a:lnTo>
                  <a:lnTo>
                    <a:pt x="209" y="59"/>
                  </a:lnTo>
                  <a:lnTo>
                    <a:pt x="211" y="57"/>
                  </a:lnTo>
                  <a:lnTo>
                    <a:pt x="216" y="51"/>
                  </a:lnTo>
                  <a:lnTo>
                    <a:pt x="216" y="44"/>
                  </a:lnTo>
                  <a:lnTo>
                    <a:pt x="216" y="38"/>
                  </a:lnTo>
                  <a:lnTo>
                    <a:pt x="213" y="36"/>
                  </a:lnTo>
                  <a:lnTo>
                    <a:pt x="211" y="33"/>
                  </a:lnTo>
                  <a:lnTo>
                    <a:pt x="211" y="27"/>
                  </a:lnTo>
                  <a:lnTo>
                    <a:pt x="213" y="26"/>
                  </a:lnTo>
                  <a:lnTo>
                    <a:pt x="216" y="21"/>
                  </a:lnTo>
                  <a:lnTo>
                    <a:pt x="223" y="18"/>
                  </a:lnTo>
                  <a:lnTo>
                    <a:pt x="227" y="12"/>
                  </a:lnTo>
                  <a:lnTo>
                    <a:pt x="226" y="11"/>
                  </a:lnTo>
                  <a:lnTo>
                    <a:pt x="222" y="14"/>
                  </a:lnTo>
                  <a:lnTo>
                    <a:pt x="216" y="18"/>
                  </a:lnTo>
                  <a:lnTo>
                    <a:pt x="211" y="20"/>
                  </a:lnTo>
                  <a:lnTo>
                    <a:pt x="209" y="26"/>
                  </a:lnTo>
                  <a:lnTo>
                    <a:pt x="206" y="30"/>
                  </a:lnTo>
                  <a:lnTo>
                    <a:pt x="206" y="36"/>
                  </a:lnTo>
                  <a:lnTo>
                    <a:pt x="204" y="33"/>
                  </a:lnTo>
                  <a:lnTo>
                    <a:pt x="201" y="26"/>
                  </a:lnTo>
                  <a:lnTo>
                    <a:pt x="198" y="18"/>
                  </a:lnTo>
                  <a:lnTo>
                    <a:pt x="197" y="14"/>
                  </a:lnTo>
                  <a:lnTo>
                    <a:pt x="193" y="11"/>
                  </a:lnTo>
                  <a:lnTo>
                    <a:pt x="190" y="13"/>
                  </a:lnTo>
                  <a:lnTo>
                    <a:pt x="187" y="14"/>
                  </a:lnTo>
                  <a:lnTo>
                    <a:pt x="190" y="18"/>
                  </a:lnTo>
                  <a:lnTo>
                    <a:pt x="193" y="23"/>
                  </a:lnTo>
                  <a:lnTo>
                    <a:pt x="197" y="33"/>
                  </a:lnTo>
                  <a:lnTo>
                    <a:pt x="201" y="37"/>
                  </a:lnTo>
                  <a:lnTo>
                    <a:pt x="203" y="41"/>
                  </a:lnTo>
                  <a:lnTo>
                    <a:pt x="204" y="46"/>
                  </a:lnTo>
                  <a:lnTo>
                    <a:pt x="204" y="51"/>
                  </a:lnTo>
                  <a:lnTo>
                    <a:pt x="203" y="57"/>
                  </a:lnTo>
                  <a:lnTo>
                    <a:pt x="200" y="59"/>
                  </a:lnTo>
                  <a:lnTo>
                    <a:pt x="193" y="63"/>
                  </a:lnTo>
                  <a:lnTo>
                    <a:pt x="187" y="67"/>
                  </a:lnTo>
                  <a:lnTo>
                    <a:pt x="181" y="72"/>
                  </a:lnTo>
                  <a:lnTo>
                    <a:pt x="177" y="80"/>
                  </a:lnTo>
                  <a:lnTo>
                    <a:pt x="171" y="84"/>
                  </a:lnTo>
                  <a:lnTo>
                    <a:pt x="165" y="88"/>
                  </a:lnTo>
                  <a:lnTo>
                    <a:pt x="164" y="93"/>
                  </a:lnTo>
                  <a:lnTo>
                    <a:pt x="161" y="97"/>
                  </a:lnTo>
                  <a:lnTo>
                    <a:pt x="158" y="103"/>
                  </a:lnTo>
                  <a:close/>
                </a:path>
              </a:pathLst>
            </a:custGeom>
            <a:solidFill>
              <a:srgbClr val="FFFFFF"/>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776" name="Freeform 289"/>
            <p:cNvSpPr>
              <a:spLocks/>
            </p:cNvSpPr>
            <p:nvPr/>
          </p:nvSpPr>
          <p:spPr bwMode="auto">
            <a:xfrm>
              <a:off x="3168" y="3144"/>
              <a:ext cx="2" cy="7"/>
            </a:xfrm>
            <a:custGeom>
              <a:avLst/>
              <a:gdLst>
                <a:gd name="T0" fmla="*/ 0 w 9"/>
                <a:gd name="T1" fmla="*/ 0 h 16"/>
                <a:gd name="T2" fmla="*/ 0 w 9"/>
                <a:gd name="T3" fmla="*/ 0 h 16"/>
                <a:gd name="T4" fmla="*/ 0 w 9"/>
                <a:gd name="T5" fmla="*/ 0 h 16"/>
                <a:gd name="T6" fmla="*/ 0 w 9"/>
                <a:gd name="T7" fmla="*/ 0 h 16"/>
                <a:gd name="T8" fmla="*/ 0 w 9"/>
                <a:gd name="T9" fmla="*/ 0 h 16"/>
                <a:gd name="T10" fmla="*/ 0 60000 65536"/>
                <a:gd name="T11" fmla="*/ 0 60000 65536"/>
                <a:gd name="T12" fmla="*/ 0 60000 65536"/>
                <a:gd name="T13" fmla="*/ 0 60000 65536"/>
                <a:gd name="T14" fmla="*/ 0 60000 65536"/>
                <a:gd name="T15" fmla="*/ 0 w 9"/>
                <a:gd name="T16" fmla="*/ 0 h 16"/>
                <a:gd name="T17" fmla="*/ 9 w 9"/>
                <a:gd name="T18" fmla="*/ 16 h 16"/>
              </a:gdLst>
              <a:ahLst/>
              <a:cxnLst>
                <a:cxn ang="T10">
                  <a:pos x="T0" y="T1"/>
                </a:cxn>
                <a:cxn ang="T11">
                  <a:pos x="T2" y="T3"/>
                </a:cxn>
                <a:cxn ang="T12">
                  <a:pos x="T4" y="T5"/>
                </a:cxn>
                <a:cxn ang="T13">
                  <a:pos x="T6" y="T7"/>
                </a:cxn>
                <a:cxn ang="T14">
                  <a:pos x="T8" y="T9"/>
                </a:cxn>
              </a:cxnLst>
              <a:rect l="T15" t="T16" r="T17" b="T18"/>
              <a:pathLst>
                <a:path w="9" h="16">
                  <a:moveTo>
                    <a:pt x="0" y="16"/>
                  </a:moveTo>
                  <a:lnTo>
                    <a:pt x="3" y="13"/>
                  </a:lnTo>
                  <a:lnTo>
                    <a:pt x="6" y="9"/>
                  </a:lnTo>
                  <a:lnTo>
                    <a:pt x="9" y="5"/>
                  </a:lnTo>
                  <a:lnTo>
                    <a:pt x="9"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800" b="1">
                <a:solidFill>
                  <a:srgbClr val="0079C1"/>
                </a:solidFill>
              </a:endParaRPr>
            </a:p>
          </p:txBody>
        </p:sp>
        <p:sp>
          <p:nvSpPr>
            <p:cNvPr id="116777" name="Freeform 290"/>
            <p:cNvSpPr>
              <a:spLocks/>
            </p:cNvSpPr>
            <p:nvPr/>
          </p:nvSpPr>
          <p:spPr bwMode="auto">
            <a:xfrm>
              <a:off x="3096" y="3011"/>
              <a:ext cx="96" cy="59"/>
            </a:xfrm>
            <a:custGeom>
              <a:avLst/>
              <a:gdLst>
                <a:gd name="T0" fmla="*/ 0 w 303"/>
                <a:gd name="T1" fmla="*/ 0 h 123"/>
                <a:gd name="T2" fmla="*/ 0 w 303"/>
                <a:gd name="T3" fmla="*/ 0 h 123"/>
                <a:gd name="T4" fmla="*/ 0 w 303"/>
                <a:gd name="T5" fmla="*/ 0 h 123"/>
                <a:gd name="T6" fmla="*/ 0 w 303"/>
                <a:gd name="T7" fmla="*/ 0 h 123"/>
                <a:gd name="T8" fmla="*/ 0 w 303"/>
                <a:gd name="T9" fmla="*/ 0 h 123"/>
                <a:gd name="T10" fmla="*/ 0 w 303"/>
                <a:gd name="T11" fmla="*/ 0 h 123"/>
                <a:gd name="T12" fmla="*/ 0 w 303"/>
                <a:gd name="T13" fmla="*/ 0 h 123"/>
                <a:gd name="T14" fmla="*/ 0 w 303"/>
                <a:gd name="T15" fmla="*/ 0 h 123"/>
                <a:gd name="T16" fmla="*/ 0 w 303"/>
                <a:gd name="T17" fmla="*/ 0 h 123"/>
                <a:gd name="T18" fmla="*/ 0 w 303"/>
                <a:gd name="T19" fmla="*/ 0 h 123"/>
                <a:gd name="T20" fmla="*/ 0 w 303"/>
                <a:gd name="T21" fmla="*/ 0 h 123"/>
                <a:gd name="T22" fmla="*/ 0 w 303"/>
                <a:gd name="T23" fmla="*/ 0 h 123"/>
                <a:gd name="T24" fmla="*/ 0 w 303"/>
                <a:gd name="T25" fmla="*/ 0 h 123"/>
                <a:gd name="T26" fmla="*/ 0 w 303"/>
                <a:gd name="T27" fmla="*/ 0 h 123"/>
                <a:gd name="T28" fmla="*/ 0 w 303"/>
                <a:gd name="T29" fmla="*/ 0 h 123"/>
                <a:gd name="T30" fmla="*/ 0 w 303"/>
                <a:gd name="T31" fmla="*/ 0 h 123"/>
                <a:gd name="T32" fmla="*/ 0 w 303"/>
                <a:gd name="T33" fmla="*/ 0 h 123"/>
                <a:gd name="T34" fmla="*/ 0 w 303"/>
                <a:gd name="T35" fmla="*/ 0 h 123"/>
                <a:gd name="T36" fmla="*/ 0 w 303"/>
                <a:gd name="T37" fmla="*/ 0 h 123"/>
                <a:gd name="T38" fmla="*/ 0 w 303"/>
                <a:gd name="T39" fmla="*/ 0 h 123"/>
                <a:gd name="T40" fmla="*/ 0 w 303"/>
                <a:gd name="T41" fmla="*/ 0 h 123"/>
                <a:gd name="T42" fmla="*/ 0 w 303"/>
                <a:gd name="T43" fmla="*/ 0 h 123"/>
                <a:gd name="T44" fmla="*/ 0 w 303"/>
                <a:gd name="T45" fmla="*/ 0 h 123"/>
                <a:gd name="T46" fmla="*/ 0 w 303"/>
                <a:gd name="T47" fmla="*/ 0 h 123"/>
                <a:gd name="T48" fmla="*/ 0 w 303"/>
                <a:gd name="T49" fmla="*/ 0 h 123"/>
                <a:gd name="T50" fmla="*/ 0 w 303"/>
                <a:gd name="T51" fmla="*/ 0 h 123"/>
                <a:gd name="T52" fmla="*/ 0 w 303"/>
                <a:gd name="T53" fmla="*/ 0 h 123"/>
                <a:gd name="T54" fmla="*/ 0 w 303"/>
                <a:gd name="T55" fmla="*/ 0 h 123"/>
                <a:gd name="T56" fmla="*/ 0 w 303"/>
                <a:gd name="T57" fmla="*/ 0 h 123"/>
                <a:gd name="T58" fmla="*/ 0 w 303"/>
                <a:gd name="T59" fmla="*/ 0 h 123"/>
                <a:gd name="T60" fmla="*/ 0 w 303"/>
                <a:gd name="T61" fmla="*/ 0 h 123"/>
                <a:gd name="T62" fmla="*/ 0 w 303"/>
                <a:gd name="T63" fmla="*/ 0 h 123"/>
                <a:gd name="T64" fmla="*/ 0 w 303"/>
                <a:gd name="T65" fmla="*/ 0 h 123"/>
                <a:gd name="T66" fmla="*/ 0 w 303"/>
                <a:gd name="T67" fmla="*/ 0 h 123"/>
                <a:gd name="T68" fmla="*/ 0 w 303"/>
                <a:gd name="T69" fmla="*/ 0 h 123"/>
                <a:gd name="T70" fmla="*/ 0 w 303"/>
                <a:gd name="T71" fmla="*/ 0 h 123"/>
                <a:gd name="T72" fmla="*/ 0 w 303"/>
                <a:gd name="T73" fmla="*/ 0 h 123"/>
                <a:gd name="T74" fmla="*/ 0 w 303"/>
                <a:gd name="T75" fmla="*/ 0 h 123"/>
                <a:gd name="T76" fmla="*/ 0 w 303"/>
                <a:gd name="T77" fmla="*/ 0 h 123"/>
                <a:gd name="T78" fmla="*/ 0 w 303"/>
                <a:gd name="T79" fmla="*/ 0 h 123"/>
                <a:gd name="T80" fmla="*/ 0 w 303"/>
                <a:gd name="T81" fmla="*/ 0 h 123"/>
                <a:gd name="T82" fmla="*/ 0 w 303"/>
                <a:gd name="T83" fmla="*/ 0 h 123"/>
                <a:gd name="T84" fmla="*/ 0 w 303"/>
                <a:gd name="T85" fmla="*/ 0 h 123"/>
                <a:gd name="T86" fmla="*/ 0 w 303"/>
                <a:gd name="T87" fmla="*/ 0 h 123"/>
                <a:gd name="T88" fmla="*/ 0 w 303"/>
                <a:gd name="T89" fmla="*/ 0 h 123"/>
                <a:gd name="T90" fmla="*/ 0 w 303"/>
                <a:gd name="T91" fmla="*/ 0 h 123"/>
                <a:gd name="T92" fmla="*/ 0 w 303"/>
                <a:gd name="T93" fmla="*/ 0 h 123"/>
                <a:gd name="T94" fmla="*/ 0 w 303"/>
                <a:gd name="T95" fmla="*/ 0 h 1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3"/>
                <a:gd name="T145" fmla="*/ 0 h 123"/>
                <a:gd name="T146" fmla="*/ 303 w 303"/>
                <a:gd name="T147" fmla="*/ 123 h 1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3" h="123">
                  <a:moveTo>
                    <a:pt x="116" y="7"/>
                  </a:moveTo>
                  <a:lnTo>
                    <a:pt x="106" y="7"/>
                  </a:lnTo>
                  <a:lnTo>
                    <a:pt x="98" y="3"/>
                  </a:lnTo>
                  <a:lnTo>
                    <a:pt x="94" y="0"/>
                  </a:lnTo>
                  <a:lnTo>
                    <a:pt x="93" y="0"/>
                  </a:lnTo>
                  <a:lnTo>
                    <a:pt x="87" y="0"/>
                  </a:lnTo>
                  <a:lnTo>
                    <a:pt x="81" y="0"/>
                  </a:lnTo>
                  <a:lnTo>
                    <a:pt x="77" y="3"/>
                  </a:lnTo>
                  <a:lnTo>
                    <a:pt x="71" y="8"/>
                  </a:lnTo>
                  <a:lnTo>
                    <a:pt x="68" y="16"/>
                  </a:lnTo>
                  <a:lnTo>
                    <a:pt x="67" y="23"/>
                  </a:lnTo>
                  <a:lnTo>
                    <a:pt x="65" y="28"/>
                  </a:lnTo>
                  <a:lnTo>
                    <a:pt x="58" y="32"/>
                  </a:lnTo>
                  <a:lnTo>
                    <a:pt x="58" y="35"/>
                  </a:lnTo>
                  <a:lnTo>
                    <a:pt x="52" y="37"/>
                  </a:lnTo>
                  <a:lnTo>
                    <a:pt x="42" y="40"/>
                  </a:lnTo>
                  <a:lnTo>
                    <a:pt x="36" y="45"/>
                  </a:lnTo>
                  <a:lnTo>
                    <a:pt x="25" y="47"/>
                  </a:lnTo>
                  <a:lnTo>
                    <a:pt x="17" y="52"/>
                  </a:lnTo>
                  <a:lnTo>
                    <a:pt x="10" y="60"/>
                  </a:lnTo>
                  <a:lnTo>
                    <a:pt x="6" y="67"/>
                  </a:lnTo>
                  <a:lnTo>
                    <a:pt x="0" y="75"/>
                  </a:lnTo>
                  <a:lnTo>
                    <a:pt x="0" y="82"/>
                  </a:lnTo>
                  <a:lnTo>
                    <a:pt x="0" y="90"/>
                  </a:lnTo>
                  <a:lnTo>
                    <a:pt x="3" y="98"/>
                  </a:lnTo>
                  <a:lnTo>
                    <a:pt x="6" y="102"/>
                  </a:lnTo>
                  <a:lnTo>
                    <a:pt x="10" y="107"/>
                  </a:lnTo>
                  <a:lnTo>
                    <a:pt x="14" y="110"/>
                  </a:lnTo>
                  <a:lnTo>
                    <a:pt x="23" y="112"/>
                  </a:lnTo>
                  <a:lnTo>
                    <a:pt x="33" y="113"/>
                  </a:lnTo>
                  <a:lnTo>
                    <a:pt x="36" y="114"/>
                  </a:lnTo>
                  <a:lnTo>
                    <a:pt x="39" y="117"/>
                  </a:lnTo>
                  <a:lnTo>
                    <a:pt x="45" y="121"/>
                  </a:lnTo>
                  <a:lnTo>
                    <a:pt x="51" y="122"/>
                  </a:lnTo>
                  <a:lnTo>
                    <a:pt x="58" y="123"/>
                  </a:lnTo>
                  <a:lnTo>
                    <a:pt x="65" y="123"/>
                  </a:lnTo>
                  <a:lnTo>
                    <a:pt x="71" y="121"/>
                  </a:lnTo>
                  <a:lnTo>
                    <a:pt x="87" y="119"/>
                  </a:lnTo>
                  <a:lnTo>
                    <a:pt x="93" y="117"/>
                  </a:lnTo>
                  <a:lnTo>
                    <a:pt x="97" y="117"/>
                  </a:lnTo>
                  <a:lnTo>
                    <a:pt x="106" y="119"/>
                  </a:lnTo>
                  <a:lnTo>
                    <a:pt x="114" y="117"/>
                  </a:lnTo>
                  <a:lnTo>
                    <a:pt x="120" y="115"/>
                  </a:lnTo>
                  <a:lnTo>
                    <a:pt x="129" y="113"/>
                  </a:lnTo>
                  <a:lnTo>
                    <a:pt x="138" y="112"/>
                  </a:lnTo>
                  <a:lnTo>
                    <a:pt x="146" y="110"/>
                  </a:lnTo>
                  <a:lnTo>
                    <a:pt x="152" y="108"/>
                  </a:lnTo>
                  <a:lnTo>
                    <a:pt x="158" y="107"/>
                  </a:lnTo>
                  <a:lnTo>
                    <a:pt x="165" y="105"/>
                  </a:lnTo>
                  <a:lnTo>
                    <a:pt x="175" y="105"/>
                  </a:lnTo>
                  <a:lnTo>
                    <a:pt x="181" y="106"/>
                  </a:lnTo>
                  <a:lnTo>
                    <a:pt x="188" y="108"/>
                  </a:lnTo>
                  <a:lnTo>
                    <a:pt x="196" y="112"/>
                  </a:lnTo>
                  <a:lnTo>
                    <a:pt x="206" y="114"/>
                  </a:lnTo>
                  <a:lnTo>
                    <a:pt x="210" y="115"/>
                  </a:lnTo>
                  <a:lnTo>
                    <a:pt x="214" y="119"/>
                  </a:lnTo>
                  <a:lnTo>
                    <a:pt x="219" y="120"/>
                  </a:lnTo>
                  <a:lnTo>
                    <a:pt x="229" y="121"/>
                  </a:lnTo>
                  <a:lnTo>
                    <a:pt x="233" y="123"/>
                  </a:lnTo>
                  <a:lnTo>
                    <a:pt x="239" y="123"/>
                  </a:lnTo>
                  <a:lnTo>
                    <a:pt x="245" y="123"/>
                  </a:lnTo>
                  <a:lnTo>
                    <a:pt x="252" y="121"/>
                  </a:lnTo>
                  <a:lnTo>
                    <a:pt x="262" y="120"/>
                  </a:lnTo>
                  <a:lnTo>
                    <a:pt x="268" y="114"/>
                  </a:lnTo>
                  <a:lnTo>
                    <a:pt x="272" y="112"/>
                  </a:lnTo>
                  <a:lnTo>
                    <a:pt x="278" y="105"/>
                  </a:lnTo>
                  <a:lnTo>
                    <a:pt x="284" y="100"/>
                  </a:lnTo>
                  <a:lnTo>
                    <a:pt x="287" y="90"/>
                  </a:lnTo>
                  <a:lnTo>
                    <a:pt x="288" y="82"/>
                  </a:lnTo>
                  <a:lnTo>
                    <a:pt x="293" y="76"/>
                  </a:lnTo>
                  <a:lnTo>
                    <a:pt x="297" y="68"/>
                  </a:lnTo>
                  <a:lnTo>
                    <a:pt x="301" y="64"/>
                  </a:lnTo>
                  <a:lnTo>
                    <a:pt x="303" y="59"/>
                  </a:lnTo>
                  <a:lnTo>
                    <a:pt x="303" y="52"/>
                  </a:lnTo>
                  <a:lnTo>
                    <a:pt x="300" y="47"/>
                  </a:lnTo>
                  <a:lnTo>
                    <a:pt x="297" y="43"/>
                  </a:lnTo>
                  <a:lnTo>
                    <a:pt x="291" y="37"/>
                  </a:lnTo>
                  <a:lnTo>
                    <a:pt x="287" y="31"/>
                  </a:lnTo>
                  <a:lnTo>
                    <a:pt x="280" y="29"/>
                  </a:lnTo>
                  <a:lnTo>
                    <a:pt x="277" y="23"/>
                  </a:lnTo>
                  <a:lnTo>
                    <a:pt x="271" y="22"/>
                  </a:lnTo>
                  <a:lnTo>
                    <a:pt x="268" y="21"/>
                  </a:lnTo>
                  <a:lnTo>
                    <a:pt x="258" y="21"/>
                  </a:lnTo>
                  <a:lnTo>
                    <a:pt x="249" y="20"/>
                  </a:lnTo>
                  <a:lnTo>
                    <a:pt x="238" y="21"/>
                  </a:lnTo>
                  <a:lnTo>
                    <a:pt x="219" y="21"/>
                  </a:lnTo>
                  <a:lnTo>
                    <a:pt x="200" y="22"/>
                  </a:lnTo>
                  <a:lnTo>
                    <a:pt x="188" y="22"/>
                  </a:lnTo>
                  <a:lnTo>
                    <a:pt x="175" y="21"/>
                  </a:lnTo>
                  <a:lnTo>
                    <a:pt x="159" y="21"/>
                  </a:lnTo>
                  <a:lnTo>
                    <a:pt x="151" y="18"/>
                  </a:lnTo>
                  <a:lnTo>
                    <a:pt x="142" y="16"/>
                  </a:lnTo>
                  <a:lnTo>
                    <a:pt x="130" y="11"/>
                  </a:lnTo>
                  <a:lnTo>
                    <a:pt x="123" y="8"/>
                  </a:lnTo>
                  <a:lnTo>
                    <a:pt x="119" y="7"/>
                  </a:lnTo>
                  <a:lnTo>
                    <a:pt x="116" y="7"/>
                  </a:lnTo>
                  <a:close/>
                </a:path>
              </a:pathLst>
            </a:custGeom>
            <a:solidFill>
              <a:srgbClr val="941CAC"/>
            </a:solidFill>
            <a:ln w="0">
              <a:solidFill>
                <a:srgbClr val="941CAC"/>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778" name="Freeform 291"/>
            <p:cNvSpPr>
              <a:spLocks/>
            </p:cNvSpPr>
            <p:nvPr/>
          </p:nvSpPr>
          <p:spPr bwMode="auto">
            <a:xfrm>
              <a:off x="3132" y="2993"/>
              <a:ext cx="126" cy="83"/>
            </a:xfrm>
            <a:custGeom>
              <a:avLst/>
              <a:gdLst>
                <a:gd name="T0" fmla="*/ 0 w 395"/>
                <a:gd name="T1" fmla="*/ 0 h 175"/>
                <a:gd name="T2" fmla="*/ 0 w 395"/>
                <a:gd name="T3" fmla="*/ 0 h 175"/>
                <a:gd name="T4" fmla="*/ 0 w 395"/>
                <a:gd name="T5" fmla="*/ 0 h 175"/>
                <a:gd name="T6" fmla="*/ 0 w 395"/>
                <a:gd name="T7" fmla="*/ 0 h 175"/>
                <a:gd name="T8" fmla="*/ 0 w 395"/>
                <a:gd name="T9" fmla="*/ 0 h 175"/>
                <a:gd name="T10" fmla="*/ 0 w 395"/>
                <a:gd name="T11" fmla="*/ 0 h 175"/>
                <a:gd name="T12" fmla="*/ 0 w 395"/>
                <a:gd name="T13" fmla="*/ 0 h 175"/>
                <a:gd name="T14" fmla="*/ 0 w 395"/>
                <a:gd name="T15" fmla="*/ 0 h 175"/>
                <a:gd name="T16" fmla="*/ 0 w 395"/>
                <a:gd name="T17" fmla="*/ 0 h 175"/>
                <a:gd name="T18" fmla="*/ 0 w 395"/>
                <a:gd name="T19" fmla="*/ 0 h 175"/>
                <a:gd name="T20" fmla="*/ 0 w 395"/>
                <a:gd name="T21" fmla="*/ 0 h 175"/>
                <a:gd name="T22" fmla="*/ 0 w 395"/>
                <a:gd name="T23" fmla="*/ 0 h 175"/>
                <a:gd name="T24" fmla="*/ 0 w 395"/>
                <a:gd name="T25" fmla="*/ 0 h 175"/>
                <a:gd name="T26" fmla="*/ 0 w 395"/>
                <a:gd name="T27" fmla="*/ 0 h 175"/>
                <a:gd name="T28" fmla="*/ 0 w 395"/>
                <a:gd name="T29" fmla="*/ 0 h 175"/>
                <a:gd name="T30" fmla="*/ 0 w 395"/>
                <a:gd name="T31" fmla="*/ 0 h 175"/>
                <a:gd name="T32" fmla="*/ 0 w 395"/>
                <a:gd name="T33" fmla="*/ 0 h 175"/>
                <a:gd name="T34" fmla="*/ 0 w 395"/>
                <a:gd name="T35" fmla="*/ 0 h 175"/>
                <a:gd name="T36" fmla="*/ 0 w 395"/>
                <a:gd name="T37" fmla="*/ 0 h 175"/>
                <a:gd name="T38" fmla="*/ 0 w 395"/>
                <a:gd name="T39" fmla="*/ 0 h 175"/>
                <a:gd name="T40" fmla="*/ 0 w 395"/>
                <a:gd name="T41" fmla="*/ 0 h 175"/>
                <a:gd name="T42" fmla="*/ 0 w 395"/>
                <a:gd name="T43" fmla="*/ 0 h 175"/>
                <a:gd name="T44" fmla="*/ 0 w 395"/>
                <a:gd name="T45" fmla="*/ 0 h 175"/>
                <a:gd name="T46" fmla="*/ 0 w 395"/>
                <a:gd name="T47" fmla="*/ 0 h 175"/>
                <a:gd name="T48" fmla="*/ 0 w 395"/>
                <a:gd name="T49" fmla="*/ 0 h 175"/>
                <a:gd name="T50" fmla="*/ 0 w 395"/>
                <a:gd name="T51" fmla="*/ 0 h 175"/>
                <a:gd name="T52" fmla="*/ 0 w 395"/>
                <a:gd name="T53" fmla="*/ 0 h 175"/>
                <a:gd name="T54" fmla="*/ 0 w 395"/>
                <a:gd name="T55" fmla="*/ 0 h 175"/>
                <a:gd name="T56" fmla="*/ 0 w 395"/>
                <a:gd name="T57" fmla="*/ 0 h 175"/>
                <a:gd name="T58" fmla="*/ 0 w 395"/>
                <a:gd name="T59" fmla="*/ 0 h 175"/>
                <a:gd name="T60" fmla="*/ 0 w 395"/>
                <a:gd name="T61" fmla="*/ 0 h 175"/>
                <a:gd name="T62" fmla="*/ 0 w 395"/>
                <a:gd name="T63" fmla="*/ 0 h 175"/>
                <a:gd name="T64" fmla="*/ 0 w 395"/>
                <a:gd name="T65" fmla="*/ 0 h 175"/>
                <a:gd name="T66" fmla="*/ 0 w 395"/>
                <a:gd name="T67" fmla="*/ 0 h 175"/>
                <a:gd name="T68" fmla="*/ 0 w 395"/>
                <a:gd name="T69" fmla="*/ 0 h 175"/>
                <a:gd name="T70" fmla="*/ 0 w 395"/>
                <a:gd name="T71" fmla="*/ 0 h 175"/>
                <a:gd name="T72" fmla="*/ 0 w 395"/>
                <a:gd name="T73" fmla="*/ 0 h 175"/>
                <a:gd name="T74" fmla="*/ 0 w 395"/>
                <a:gd name="T75" fmla="*/ 0 h 175"/>
                <a:gd name="T76" fmla="*/ 0 w 395"/>
                <a:gd name="T77" fmla="*/ 0 h 175"/>
                <a:gd name="T78" fmla="*/ 0 w 395"/>
                <a:gd name="T79" fmla="*/ 0 h 175"/>
                <a:gd name="T80" fmla="*/ 0 w 395"/>
                <a:gd name="T81" fmla="*/ 0 h 175"/>
                <a:gd name="T82" fmla="*/ 0 w 395"/>
                <a:gd name="T83" fmla="*/ 0 h 175"/>
                <a:gd name="T84" fmla="*/ 0 w 395"/>
                <a:gd name="T85" fmla="*/ 0 h 175"/>
                <a:gd name="T86" fmla="*/ 0 w 395"/>
                <a:gd name="T87" fmla="*/ 0 h 175"/>
                <a:gd name="T88" fmla="*/ 0 w 395"/>
                <a:gd name="T89" fmla="*/ 0 h 175"/>
                <a:gd name="T90" fmla="*/ 0 w 395"/>
                <a:gd name="T91" fmla="*/ 0 h 175"/>
                <a:gd name="T92" fmla="*/ 0 w 395"/>
                <a:gd name="T93" fmla="*/ 0 h 175"/>
                <a:gd name="T94" fmla="*/ 0 w 395"/>
                <a:gd name="T95" fmla="*/ 0 h 175"/>
                <a:gd name="T96" fmla="*/ 0 w 395"/>
                <a:gd name="T97" fmla="*/ 0 h 175"/>
                <a:gd name="T98" fmla="*/ 0 w 395"/>
                <a:gd name="T99" fmla="*/ 0 h 175"/>
                <a:gd name="T100" fmla="*/ 0 w 395"/>
                <a:gd name="T101" fmla="*/ 0 h 175"/>
                <a:gd name="T102" fmla="*/ 0 w 395"/>
                <a:gd name="T103" fmla="*/ 0 h 175"/>
                <a:gd name="T104" fmla="*/ 0 w 395"/>
                <a:gd name="T105" fmla="*/ 0 h 175"/>
                <a:gd name="T106" fmla="*/ 0 w 395"/>
                <a:gd name="T107" fmla="*/ 0 h 175"/>
                <a:gd name="T108" fmla="*/ 0 w 395"/>
                <a:gd name="T109" fmla="*/ 0 h 1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5"/>
                <a:gd name="T166" fmla="*/ 0 h 175"/>
                <a:gd name="T167" fmla="*/ 395 w 395"/>
                <a:gd name="T168" fmla="*/ 175 h 17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5" h="175">
                  <a:moveTo>
                    <a:pt x="129" y="162"/>
                  </a:moveTo>
                  <a:lnTo>
                    <a:pt x="129" y="167"/>
                  </a:lnTo>
                  <a:lnTo>
                    <a:pt x="129" y="175"/>
                  </a:lnTo>
                  <a:lnTo>
                    <a:pt x="140" y="170"/>
                  </a:lnTo>
                  <a:lnTo>
                    <a:pt x="151" y="168"/>
                  </a:lnTo>
                  <a:lnTo>
                    <a:pt x="153" y="167"/>
                  </a:lnTo>
                  <a:lnTo>
                    <a:pt x="158" y="163"/>
                  </a:lnTo>
                  <a:lnTo>
                    <a:pt x="161" y="162"/>
                  </a:lnTo>
                  <a:lnTo>
                    <a:pt x="164" y="160"/>
                  </a:lnTo>
                  <a:lnTo>
                    <a:pt x="172" y="160"/>
                  </a:lnTo>
                  <a:lnTo>
                    <a:pt x="177" y="160"/>
                  </a:lnTo>
                  <a:lnTo>
                    <a:pt x="188" y="160"/>
                  </a:lnTo>
                  <a:lnTo>
                    <a:pt x="197" y="160"/>
                  </a:lnTo>
                  <a:lnTo>
                    <a:pt x="198" y="161"/>
                  </a:lnTo>
                  <a:lnTo>
                    <a:pt x="204" y="162"/>
                  </a:lnTo>
                  <a:lnTo>
                    <a:pt x="211" y="163"/>
                  </a:lnTo>
                  <a:lnTo>
                    <a:pt x="222" y="163"/>
                  </a:lnTo>
                  <a:lnTo>
                    <a:pt x="232" y="162"/>
                  </a:lnTo>
                  <a:lnTo>
                    <a:pt x="246" y="160"/>
                  </a:lnTo>
                  <a:lnTo>
                    <a:pt x="256" y="160"/>
                  </a:lnTo>
                  <a:lnTo>
                    <a:pt x="267" y="158"/>
                  </a:lnTo>
                  <a:lnTo>
                    <a:pt x="272" y="156"/>
                  </a:lnTo>
                  <a:lnTo>
                    <a:pt x="281" y="153"/>
                  </a:lnTo>
                  <a:lnTo>
                    <a:pt x="288" y="151"/>
                  </a:lnTo>
                  <a:lnTo>
                    <a:pt x="297" y="149"/>
                  </a:lnTo>
                  <a:lnTo>
                    <a:pt x="309" y="146"/>
                  </a:lnTo>
                  <a:lnTo>
                    <a:pt x="317" y="144"/>
                  </a:lnTo>
                  <a:lnTo>
                    <a:pt x="323" y="140"/>
                  </a:lnTo>
                  <a:lnTo>
                    <a:pt x="327" y="138"/>
                  </a:lnTo>
                  <a:lnTo>
                    <a:pt x="339" y="130"/>
                  </a:lnTo>
                  <a:lnTo>
                    <a:pt x="346" y="125"/>
                  </a:lnTo>
                  <a:lnTo>
                    <a:pt x="353" y="120"/>
                  </a:lnTo>
                  <a:lnTo>
                    <a:pt x="367" y="117"/>
                  </a:lnTo>
                  <a:lnTo>
                    <a:pt x="377" y="114"/>
                  </a:lnTo>
                  <a:lnTo>
                    <a:pt x="381" y="108"/>
                  </a:lnTo>
                  <a:lnTo>
                    <a:pt x="385" y="106"/>
                  </a:lnTo>
                  <a:lnTo>
                    <a:pt x="394" y="99"/>
                  </a:lnTo>
                  <a:lnTo>
                    <a:pt x="395" y="91"/>
                  </a:lnTo>
                  <a:lnTo>
                    <a:pt x="395" y="83"/>
                  </a:lnTo>
                  <a:lnTo>
                    <a:pt x="395" y="74"/>
                  </a:lnTo>
                  <a:lnTo>
                    <a:pt x="387" y="65"/>
                  </a:lnTo>
                  <a:lnTo>
                    <a:pt x="382" y="60"/>
                  </a:lnTo>
                  <a:lnTo>
                    <a:pt x="378" y="52"/>
                  </a:lnTo>
                  <a:lnTo>
                    <a:pt x="372" y="46"/>
                  </a:lnTo>
                  <a:lnTo>
                    <a:pt x="356" y="40"/>
                  </a:lnTo>
                  <a:lnTo>
                    <a:pt x="348" y="39"/>
                  </a:lnTo>
                  <a:lnTo>
                    <a:pt x="338" y="37"/>
                  </a:lnTo>
                  <a:lnTo>
                    <a:pt x="323" y="33"/>
                  </a:lnTo>
                  <a:lnTo>
                    <a:pt x="310" y="29"/>
                  </a:lnTo>
                  <a:lnTo>
                    <a:pt x="297" y="25"/>
                  </a:lnTo>
                  <a:lnTo>
                    <a:pt x="288" y="19"/>
                  </a:lnTo>
                  <a:lnTo>
                    <a:pt x="277" y="14"/>
                  </a:lnTo>
                  <a:lnTo>
                    <a:pt x="265" y="8"/>
                  </a:lnTo>
                  <a:lnTo>
                    <a:pt x="255" y="6"/>
                  </a:lnTo>
                  <a:lnTo>
                    <a:pt x="240" y="2"/>
                  </a:lnTo>
                  <a:lnTo>
                    <a:pt x="224" y="0"/>
                  </a:lnTo>
                  <a:lnTo>
                    <a:pt x="211" y="0"/>
                  </a:lnTo>
                  <a:lnTo>
                    <a:pt x="197" y="2"/>
                  </a:lnTo>
                  <a:lnTo>
                    <a:pt x="180" y="6"/>
                  </a:lnTo>
                  <a:lnTo>
                    <a:pt x="168" y="6"/>
                  </a:lnTo>
                  <a:lnTo>
                    <a:pt x="155" y="7"/>
                  </a:lnTo>
                  <a:lnTo>
                    <a:pt x="146" y="8"/>
                  </a:lnTo>
                  <a:lnTo>
                    <a:pt x="129" y="13"/>
                  </a:lnTo>
                  <a:lnTo>
                    <a:pt x="113" y="15"/>
                  </a:lnTo>
                  <a:lnTo>
                    <a:pt x="100" y="16"/>
                  </a:lnTo>
                  <a:lnTo>
                    <a:pt x="94" y="16"/>
                  </a:lnTo>
                  <a:lnTo>
                    <a:pt x="78" y="15"/>
                  </a:lnTo>
                  <a:lnTo>
                    <a:pt x="68" y="14"/>
                  </a:lnTo>
                  <a:lnTo>
                    <a:pt x="59" y="14"/>
                  </a:lnTo>
                  <a:lnTo>
                    <a:pt x="48" y="15"/>
                  </a:lnTo>
                  <a:lnTo>
                    <a:pt x="40" y="17"/>
                  </a:lnTo>
                  <a:lnTo>
                    <a:pt x="29" y="23"/>
                  </a:lnTo>
                  <a:lnTo>
                    <a:pt x="9" y="33"/>
                  </a:lnTo>
                  <a:lnTo>
                    <a:pt x="1" y="39"/>
                  </a:lnTo>
                  <a:lnTo>
                    <a:pt x="0" y="40"/>
                  </a:lnTo>
                  <a:lnTo>
                    <a:pt x="0" y="46"/>
                  </a:lnTo>
                  <a:lnTo>
                    <a:pt x="3" y="46"/>
                  </a:lnTo>
                  <a:lnTo>
                    <a:pt x="7" y="47"/>
                  </a:lnTo>
                  <a:lnTo>
                    <a:pt x="14" y="50"/>
                  </a:lnTo>
                  <a:lnTo>
                    <a:pt x="26" y="55"/>
                  </a:lnTo>
                  <a:lnTo>
                    <a:pt x="35" y="57"/>
                  </a:lnTo>
                  <a:lnTo>
                    <a:pt x="43" y="60"/>
                  </a:lnTo>
                  <a:lnTo>
                    <a:pt x="59" y="60"/>
                  </a:lnTo>
                  <a:lnTo>
                    <a:pt x="72" y="61"/>
                  </a:lnTo>
                  <a:lnTo>
                    <a:pt x="84" y="61"/>
                  </a:lnTo>
                  <a:lnTo>
                    <a:pt x="103" y="60"/>
                  </a:lnTo>
                  <a:lnTo>
                    <a:pt x="122" y="60"/>
                  </a:lnTo>
                  <a:lnTo>
                    <a:pt x="133" y="59"/>
                  </a:lnTo>
                  <a:lnTo>
                    <a:pt x="142" y="60"/>
                  </a:lnTo>
                  <a:lnTo>
                    <a:pt x="152" y="60"/>
                  </a:lnTo>
                  <a:lnTo>
                    <a:pt x="155" y="61"/>
                  </a:lnTo>
                  <a:lnTo>
                    <a:pt x="161" y="62"/>
                  </a:lnTo>
                  <a:lnTo>
                    <a:pt x="164" y="68"/>
                  </a:lnTo>
                  <a:lnTo>
                    <a:pt x="171" y="70"/>
                  </a:lnTo>
                  <a:lnTo>
                    <a:pt x="175" y="76"/>
                  </a:lnTo>
                  <a:lnTo>
                    <a:pt x="181" y="82"/>
                  </a:lnTo>
                  <a:lnTo>
                    <a:pt x="184" y="86"/>
                  </a:lnTo>
                  <a:lnTo>
                    <a:pt x="187" y="91"/>
                  </a:lnTo>
                  <a:lnTo>
                    <a:pt x="187" y="98"/>
                  </a:lnTo>
                  <a:lnTo>
                    <a:pt x="185" y="103"/>
                  </a:lnTo>
                  <a:lnTo>
                    <a:pt x="181" y="107"/>
                  </a:lnTo>
                  <a:lnTo>
                    <a:pt x="177" y="115"/>
                  </a:lnTo>
                  <a:lnTo>
                    <a:pt x="172" y="121"/>
                  </a:lnTo>
                  <a:lnTo>
                    <a:pt x="171" y="129"/>
                  </a:lnTo>
                  <a:lnTo>
                    <a:pt x="168" y="139"/>
                  </a:lnTo>
                  <a:lnTo>
                    <a:pt x="162" y="144"/>
                  </a:lnTo>
                  <a:lnTo>
                    <a:pt x="156" y="151"/>
                  </a:lnTo>
                  <a:lnTo>
                    <a:pt x="152" y="153"/>
                  </a:lnTo>
                  <a:lnTo>
                    <a:pt x="146" y="159"/>
                  </a:lnTo>
                  <a:lnTo>
                    <a:pt x="136" y="160"/>
                  </a:lnTo>
                  <a:lnTo>
                    <a:pt x="129" y="162"/>
                  </a:lnTo>
                  <a:close/>
                </a:path>
              </a:pathLst>
            </a:custGeom>
            <a:solidFill>
              <a:srgbClr val="941CAC"/>
            </a:solidFill>
            <a:ln w="0">
              <a:solidFill>
                <a:srgbClr val="941CAC"/>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779" name="Freeform 292"/>
            <p:cNvSpPr>
              <a:spLocks/>
            </p:cNvSpPr>
            <p:nvPr/>
          </p:nvSpPr>
          <p:spPr bwMode="auto">
            <a:xfrm>
              <a:off x="3234" y="3021"/>
              <a:ext cx="69" cy="55"/>
            </a:xfrm>
            <a:custGeom>
              <a:avLst/>
              <a:gdLst>
                <a:gd name="T0" fmla="*/ 0 w 218"/>
                <a:gd name="T1" fmla="*/ 0 h 115"/>
                <a:gd name="T2" fmla="*/ 0 w 218"/>
                <a:gd name="T3" fmla="*/ 0 h 115"/>
                <a:gd name="T4" fmla="*/ 0 w 218"/>
                <a:gd name="T5" fmla="*/ 0 h 115"/>
                <a:gd name="T6" fmla="*/ 0 w 218"/>
                <a:gd name="T7" fmla="*/ 0 h 115"/>
                <a:gd name="T8" fmla="*/ 0 w 218"/>
                <a:gd name="T9" fmla="*/ 0 h 115"/>
                <a:gd name="T10" fmla="*/ 0 w 218"/>
                <a:gd name="T11" fmla="*/ 0 h 115"/>
                <a:gd name="T12" fmla="*/ 0 w 218"/>
                <a:gd name="T13" fmla="*/ 0 h 115"/>
                <a:gd name="T14" fmla="*/ 0 w 218"/>
                <a:gd name="T15" fmla="*/ 0 h 115"/>
                <a:gd name="T16" fmla="*/ 0 w 218"/>
                <a:gd name="T17" fmla="*/ 0 h 115"/>
                <a:gd name="T18" fmla="*/ 0 w 218"/>
                <a:gd name="T19" fmla="*/ 0 h 115"/>
                <a:gd name="T20" fmla="*/ 0 w 218"/>
                <a:gd name="T21" fmla="*/ 0 h 115"/>
                <a:gd name="T22" fmla="*/ 0 w 218"/>
                <a:gd name="T23" fmla="*/ 0 h 115"/>
                <a:gd name="T24" fmla="*/ 0 w 218"/>
                <a:gd name="T25" fmla="*/ 0 h 115"/>
                <a:gd name="T26" fmla="*/ 0 w 218"/>
                <a:gd name="T27" fmla="*/ 0 h 115"/>
                <a:gd name="T28" fmla="*/ 0 w 218"/>
                <a:gd name="T29" fmla="*/ 0 h 115"/>
                <a:gd name="T30" fmla="*/ 0 w 218"/>
                <a:gd name="T31" fmla="*/ 0 h 115"/>
                <a:gd name="T32" fmla="*/ 0 w 218"/>
                <a:gd name="T33" fmla="*/ 0 h 115"/>
                <a:gd name="T34" fmla="*/ 0 w 218"/>
                <a:gd name="T35" fmla="*/ 0 h 115"/>
                <a:gd name="T36" fmla="*/ 0 w 218"/>
                <a:gd name="T37" fmla="*/ 0 h 115"/>
                <a:gd name="T38" fmla="*/ 0 w 218"/>
                <a:gd name="T39" fmla="*/ 0 h 115"/>
                <a:gd name="T40" fmla="*/ 0 w 218"/>
                <a:gd name="T41" fmla="*/ 0 h 115"/>
                <a:gd name="T42" fmla="*/ 0 w 218"/>
                <a:gd name="T43" fmla="*/ 0 h 115"/>
                <a:gd name="T44" fmla="*/ 0 w 218"/>
                <a:gd name="T45" fmla="*/ 0 h 115"/>
                <a:gd name="T46" fmla="*/ 0 w 218"/>
                <a:gd name="T47" fmla="*/ 0 h 115"/>
                <a:gd name="T48" fmla="*/ 0 w 218"/>
                <a:gd name="T49" fmla="*/ 0 h 115"/>
                <a:gd name="T50" fmla="*/ 0 w 218"/>
                <a:gd name="T51" fmla="*/ 0 h 115"/>
                <a:gd name="T52" fmla="*/ 0 w 218"/>
                <a:gd name="T53" fmla="*/ 0 h 115"/>
                <a:gd name="T54" fmla="*/ 0 w 218"/>
                <a:gd name="T55" fmla="*/ 0 h 115"/>
                <a:gd name="T56" fmla="*/ 0 w 218"/>
                <a:gd name="T57" fmla="*/ 0 h 115"/>
                <a:gd name="T58" fmla="*/ 0 w 218"/>
                <a:gd name="T59" fmla="*/ 0 h 115"/>
                <a:gd name="T60" fmla="*/ 0 w 218"/>
                <a:gd name="T61" fmla="*/ 0 h 115"/>
                <a:gd name="T62" fmla="*/ 0 w 218"/>
                <a:gd name="T63" fmla="*/ 0 h 115"/>
                <a:gd name="T64" fmla="*/ 0 w 218"/>
                <a:gd name="T65" fmla="*/ 0 h 115"/>
                <a:gd name="T66" fmla="*/ 0 w 218"/>
                <a:gd name="T67" fmla="*/ 0 h 115"/>
                <a:gd name="T68" fmla="*/ 0 w 218"/>
                <a:gd name="T69" fmla="*/ 0 h 115"/>
                <a:gd name="T70" fmla="*/ 0 w 218"/>
                <a:gd name="T71" fmla="*/ 0 h 115"/>
                <a:gd name="T72" fmla="*/ 0 w 218"/>
                <a:gd name="T73" fmla="*/ 0 h 115"/>
                <a:gd name="T74" fmla="*/ 0 w 218"/>
                <a:gd name="T75" fmla="*/ 0 h 115"/>
                <a:gd name="T76" fmla="*/ 0 w 218"/>
                <a:gd name="T77" fmla="*/ 0 h 115"/>
                <a:gd name="T78" fmla="*/ 0 w 218"/>
                <a:gd name="T79" fmla="*/ 0 h 115"/>
                <a:gd name="T80" fmla="*/ 0 w 218"/>
                <a:gd name="T81" fmla="*/ 0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8"/>
                <a:gd name="T124" fmla="*/ 0 h 115"/>
                <a:gd name="T125" fmla="*/ 218 w 218"/>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8" h="115">
                  <a:moveTo>
                    <a:pt x="70" y="5"/>
                  </a:moveTo>
                  <a:lnTo>
                    <a:pt x="80" y="2"/>
                  </a:lnTo>
                  <a:lnTo>
                    <a:pt x="86" y="1"/>
                  </a:lnTo>
                  <a:lnTo>
                    <a:pt x="90" y="0"/>
                  </a:lnTo>
                  <a:lnTo>
                    <a:pt x="97" y="0"/>
                  </a:lnTo>
                  <a:lnTo>
                    <a:pt x="107" y="0"/>
                  </a:lnTo>
                  <a:lnTo>
                    <a:pt x="113" y="1"/>
                  </a:lnTo>
                  <a:lnTo>
                    <a:pt x="119" y="2"/>
                  </a:lnTo>
                  <a:lnTo>
                    <a:pt x="126" y="5"/>
                  </a:lnTo>
                  <a:lnTo>
                    <a:pt x="134" y="8"/>
                  </a:lnTo>
                  <a:lnTo>
                    <a:pt x="141" y="12"/>
                  </a:lnTo>
                  <a:lnTo>
                    <a:pt x="147" y="18"/>
                  </a:lnTo>
                  <a:lnTo>
                    <a:pt x="151" y="24"/>
                  </a:lnTo>
                  <a:lnTo>
                    <a:pt x="154" y="25"/>
                  </a:lnTo>
                  <a:lnTo>
                    <a:pt x="160" y="26"/>
                  </a:lnTo>
                  <a:lnTo>
                    <a:pt x="173" y="27"/>
                  </a:lnTo>
                  <a:lnTo>
                    <a:pt x="192" y="30"/>
                  </a:lnTo>
                  <a:lnTo>
                    <a:pt x="196" y="31"/>
                  </a:lnTo>
                  <a:lnTo>
                    <a:pt x="202" y="31"/>
                  </a:lnTo>
                  <a:lnTo>
                    <a:pt x="205" y="34"/>
                  </a:lnTo>
                  <a:lnTo>
                    <a:pt x="207" y="37"/>
                  </a:lnTo>
                  <a:lnTo>
                    <a:pt x="209" y="41"/>
                  </a:lnTo>
                  <a:lnTo>
                    <a:pt x="210" y="46"/>
                  </a:lnTo>
                  <a:lnTo>
                    <a:pt x="210" y="48"/>
                  </a:lnTo>
                  <a:lnTo>
                    <a:pt x="212" y="54"/>
                  </a:lnTo>
                  <a:lnTo>
                    <a:pt x="216" y="60"/>
                  </a:lnTo>
                  <a:lnTo>
                    <a:pt x="218" y="65"/>
                  </a:lnTo>
                  <a:lnTo>
                    <a:pt x="218" y="69"/>
                  </a:lnTo>
                  <a:lnTo>
                    <a:pt x="218" y="74"/>
                  </a:lnTo>
                  <a:lnTo>
                    <a:pt x="216" y="78"/>
                  </a:lnTo>
                  <a:lnTo>
                    <a:pt x="212" y="79"/>
                  </a:lnTo>
                  <a:lnTo>
                    <a:pt x="205" y="83"/>
                  </a:lnTo>
                  <a:lnTo>
                    <a:pt x="196" y="86"/>
                  </a:lnTo>
                  <a:lnTo>
                    <a:pt x="189" y="89"/>
                  </a:lnTo>
                  <a:lnTo>
                    <a:pt x="183" y="93"/>
                  </a:lnTo>
                  <a:lnTo>
                    <a:pt x="180" y="98"/>
                  </a:lnTo>
                  <a:lnTo>
                    <a:pt x="178" y="104"/>
                  </a:lnTo>
                  <a:lnTo>
                    <a:pt x="174" y="108"/>
                  </a:lnTo>
                  <a:lnTo>
                    <a:pt x="171" y="110"/>
                  </a:lnTo>
                  <a:lnTo>
                    <a:pt x="165" y="115"/>
                  </a:lnTo>
                  <a:lnTo>
                    <a:pt x="154" y="115"/>
                  </a:lnTo>
                  <a:lnTo>
                    <a:pt x="147" y="115"/>
                  </a:lnTo>
                  <a:lnTo>
                    <a:pt x="139" y="110"/>
                  </a:lnTo>
                  <a:lnTo>
                    <a:pt x="126" y="107"/>
                  </a:lnTo>
                  <a:lnTo>
                    <a:pt x="122" y="107"/>
                  </a:lnTo>
                  <a:lnTo>
                    <a:pt x="118" y="106"/>
                  </a:lnTo>
                  <a:lnTo>
                    <a:pt x="113" y="103"/>
                  </a:lnTo>
                  <a:lnTo>
                    <a:pt x="107" y="102"/>
                  </a:lnTo>
                  <a:lnTo>
                    <a:pt x="94" y="99"/>
                  </a:lnTo>
                  <a:lnTo>
                    <a:pt x="90" y="98"/>
                  </a:lnTo>
                  <a:lnTo>
                    <a:pt x="86" y="96"/>
                  </a:lnTo>
                  <a:lnTo>
                    <a:pt x="83" y="96"/>
                  </a:lnTo>
                  <a:lnTo>
                    <a:pt x="71" y="96"/>
                  </a:lnTo>
                  <a:lnTo>
                    <a:pt x="64" y="98"/>
                  </a:lnTo>
                  <a:lnTo>
                    <a:pt x="63" y="98"/>
                  </a:lnTo>
                  <a:lnTo>
                    <a:pt x="54" y="99"/>
                  </a:lnTo>
                  <a:lnTo>
                    <a:pt x="38" y="99"/>
                  </a:lnTo>
                  <a:lnTo>
                    <a:pt x="32" y="98"/>
                  </a:lnTo>
                  <a:lnTo>
                    <a:pt x="29" y="94"/>
                  </a:lnTo>
                  <a:lnTo>
                    <a:pt x="25" y="92"/>
                  </a:lnTo>
                  <a:lnTo>
                    <a:pt x="21" y="91"/>
                  </a:lnTo>
                  <a:lnTo>
                    <a:pt x="15" y="91"/>
                  </a:lnTo>
                  <a:lnTo>
                    <a:pt x="10" y="89"/>
                  </a:lnTo>
                  <a:lnTo>
                    <a:pt x="7" y="89"/>
                  </a:lnTo>
                  <a:lnTo>
                    <a:pt x="6" y="87"/>
                  </a:lnTo>
                  <a:lnTo>
                    <a:pt x="5" y="87"/>
                  </a:lnTo>
                  <a:lnTo>
                    <a:pt x="2" y="86"/>
                  </a:lnTo>
                  <a:lnTo>
                    <a:pt x="0" y="84"/>
                  </a:lnTo>
                  <a:lnTo>
                    <a:pt x="6" y="80"/>
                  </a:lnTo>
                  <a:lnTo>
                    <a:pt x="10" y="78"/>
                  </a:lnTo>
                  <a:lnTo>
                    <a:pt x="22" y="70"/>
                  </a:lnTo>
                  <a:lnTo>
                    <a:pt x="29" y="65"/>
                  </a:lnTo>
                  <a:lnTo>
                    <a:pt x="36" y="60"/>
                  </a:lnTo>
                  <a:lnTo>
                    <a:pt x="50" y="57"/>
                  </a:lnTo>
                  <a:lnTo>
                    <a:pt x="60" y="54"/>
                  </a:lnTo>
                  <a:lnTo>
                    <a:pt x="64" y="48"/>
                  </a:lnTo>
                  <a:lnTo>
                    <a:pt x="68" y="46"/>
                  </a:lnTo>
                  <a:lnTo>
                    <a:pt x="77" y="39"/>
                  </a:lnTo>
                  <a:lnTo>
                    <a:pt x="78" y="31"/>
                  </a:lnTo>
                  <a:lnTo>
                    <a:pt x="78" y="23"/>
                  </a:lnTo>
                  <a:lnTo>
                    <a:pt x="78" y="14"/>
                  </a:lnTo>
                  <a:lnTo>
                    <a:pt x="70" y="5"/>
                  </a:lnTo>
                  <a:close/>
                </a:path>
              </a:pathLst>
            </a:custGeom>
            <a:solidFill>
              <a:srgbClr val="941CAC"/>
            </a:solidFill>
            <a:ln w="0">
              <a:solidFill>
                <a:srgbClr val="941CAC"/>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780" name="Freeform 293"/>
            <p:cNvSpPr>
              <a:spLocks/>
            </p:cNvSpPr>
            <p:nvPr/>
          </p:nvSpPr>
          <p:spPr bwMode="auto">
            <a:xfrm>
              <a:off x="3142" y="3061"/>
              <a:ext cx="25" cy="19"/>
            </a:xfrm>
            <a:custGeom>
              <a:avLst/>
              <a:gdLst>
                <a:gd name="T0" fmla="*/ 0 w 76"/>
                <a:gd name="T1" fmla="*/ 0 h 39"/>
                <a:gd name="T2" fmla="*/ 0 w 76"/>
                <a:gd name="T3" fmla="*/ 0 h 39"/>
                <a:gd name="T4" fmla="*/ 0 w 76"/>
                <a:gd name="T5" fmla="*/ 0 h 39"/>
                <a:gd name="T6" fmla="*/ 0 w 76"/>
                <a:gd name="T7" fmla="*/ 0 h 39"/>
                <a:gd name="T8" fmla="*/ 0 w 76"/>
                <a:gd name="T9" fmla="*/ 0 h 39"/>
                <a:gd name="T10" fmla="*/ 0 w 76"/>
                <a:gd name="T11" fmla="*/ 0 h 39"/>
                <a:gd name="T12" fmla="*/ 0 w 76"/>
                <a:gd name="T13" fmla="*/ 0 h 39"/>
                <a:gd name="T14" fmla="*/ 0 w 76"/>
                <a:gd name="T15" fmla="*/ 0 h 39"/>
                <a:gd name="T16" fmla="*/ 0 w 76"/>
                <a:gd name="T17" fmla="*/ 0 h 39"/>
                <a:gd name="T18" fmla="*/ 0 w 76"/>
                <a:gd name="T19" fmla="*/ 0 h 39"/>
                <a:gd name="T20" fmla="*/ 0 w 76"/>
                <a:gd name="T21" fmla="*/ 0 h 39"/>
                <a:gd name="T22" fmla="*/ 0 w 76"/>
                <a:gd name="T23" fmla="*/ 0 h 39"/>
                <a:gd name="T24" fmla="*/ 0 w 76"/>
                <a:gd name="T25" fmla="*/ 0 h 39"/>
                <a:gd name="T26" fmla="*/ 0 w 76"/>
                <a:gd name="T27" fmla="*/ 0 h 39"/>
                <a:gd name="T28" fmla="*/ 0 w 76"/>
                <a:gd name="T29" fmla="*/ 0 h 39"/>
                <a:gd name="T30" fmla="*/ 0 w 76"/>
                <a:gd name="T31" fmla="*/ 0 h 39"/>
                <a:gd name="T32" fmla="*/ 0 w 76"/>
                <a:gd name="T33" fmla="*/ 0 h 39"/>
                <a:gd name="T34" fmla="*/ 0 w 76"/>
                <a:gd name="T35" fmla="*/ 0 h 39"/>
                <a:gd name="T36" fmla="*/ 0 w 76"/>
                <a:gd name="T37" fmla="*/ 0 h 39"/>
                <a:gd name="T38" fmla="*/ 0 w 76"/>
                <a:gd name="T39" fmla="*/ 0 h 39"/>
                <a:gd name="T40" fmla="*/ 0 w 76"/>
                <a:gd name="T41" fmla="*/ 0 h 39"/>
                <a:gd name="T42" fmla="*/ 0 w 76"/>
                <a:gd name="T43" fmla="*/ 0 h 39"/>
                <a:gd name="T44" fmla="*/ 0 w 76"/>
                <a:gd name="T45" fmla="*/ 0 h 39"/>
                <a:gd name="T46" fmla="*/ 0 w 76"/>
                <a:gd name="T47" fmla="*/ 0 h 39"/>
                <a:gd name="T48" fmla="*/ 0 w 76"/>
                <a:gd name="T49" fmla="*/ 0 h 39"/>
                <a:gd name="T50" fmla="*/ 0 w 76"/>
                <a:gd name="T51" fmla="*/ 0 h 39"/>
                <a:gd name="T52" fmla="*/ 0 w 76"/>
                <a:gd name="T53" fmla="*/ 0 h 39"/>
                <a:gd name="T54" fmla="*/ 0 w 76"/>
                <a:gd name="T55" fmla="*/ 0 h 39"/>
                <a:gd name="T56" fmla="*/ 0 w 76"/>
                <a:gd name="T57" fmla="*/ 0 h 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6"/>
                <a:gd name="T88" fmla="*/ 0 h 39"/>
                <a:gd name="T89" fmla="*/ 76 w 76"/>
                <a:gd name="T90" fmla="*/ 39 h 3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6" h="39">
                  <a:moveTo>
                    <a:pt x="0" y="5"/>
                  </a:moveTo>
                  <a:lnTo>
                    <a:pt x="3" y="5"/>
                  </a:lnTo>
                  <a:lnTo>
                    <a:pt x="8" y="7"/>
                  </a:lnTo>
                  <a:lnTo>
                    <a:pt x="12" y="9"/>
                  </a:lnTo>
                  <a:lnTo>
                    <a:pt x="21" y="15"/>
                  </a:lnTo>
                  <a:lnTo>
                    <a:pt x="32" y="20"/>
                  </a:lnTo>
                  <a:lnTo>
                    <a:pt x="42" y="28"/>
                  </a:lnTo>
                  <a:lnTo>
                    <a:pt x="50" y="35"/>
                  </a:lnTo>
                  <a:lnTo>
                    <a:pt x="60" y="38"/>
                  </a:lnTo>
                  <a:lnTo>
                    <a:pt x="64" y="39"/>
                  </a:lnTo>
                  <a:lnTo>
                    <a:pt x="67" y="39"/>
                  </a:lnTo>
                  <a:lnTo>
                    <a:pt x="68" y="38"/>
                  </a:lnTo>
                  <a:lnTo>
                    <a:pt x="73" y="38"/>
                  </a:lnTo>
                  <a:lnTo>
                    <a:pt x="76" y="35"/>
                  </a:lnTo>
                  <a:lnTo>
                    <a:pt x="74" y="32"/>
                  </a:lnTo>
                  <a:lnTo>
                    <a:pt x="74" y="23"/>
                  </a:lnTo>
                  <a:lnTo>
                    <a:pt x="73" y="19"/>
                  </a:lnTo>
                  <a:lnTo>
                    <a:pt x="73" y="16"/>
                  </a:lnTo>
                  <a:lnTo>
                    <a:pt x="68" y="14"/>
                  </a:lnTo>
                  <a:lnTo>
                    <a:pt x="64" y="10"/>
                  </a:lnTo>
                  <a:lnTo>
                    <a:pt x="60" y="9"/>
                  </a:lnTo>
                  <a:lnTo>
                    <a:pt x="50" y="7"/>
                  </a:lnTo>
                  <a:lnTo>
                    <a:pt x="42" y="3"/>
                  </a:lnTo>
                  <a:lnTo>
                    <a:pt x="35" y="1"/>
                  </a:lnTo>
                  <a:lnTo>
                    <a:pt x="29" y="0"/>
                  </a:lnTo>
                  <a:lnTo>
                    <a:pt x="19" y="0"/>
                  </a:lnTo>
                  <a:lnTo>
                    <a:pt x="12" y="2"/>
                  </a:lnTo>
                  <a:lnTo>
                    <a:pt x="6" y="3"/>
                  </a:lnTo>
                  <a:lnTo>
                    <a:pt x="0" y="5"/>
                  </a:lnTo>
                  <a:close/>
                </a:path>
              </a:pathLst>
            </a:custGeom>
            <a:solidFill>
              <a:srgbClr val="008000"/>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781" name="Freeform 294"/>
            <p:cNvSpPr>
              <a:spLocks/>
            </p:cNvSpPr>
            <p:nvPr/>
          </p:nvSpPr>
          <p:spPr bwMode="auto">
            <a:xfrm>
              <a:off x="3234" y="3024"/>
              <a:ext cx="24" cy="37"/>
            </a:xfrm>
            <a:custGeom>
              <a:avLst/>
              <a:gdLst>
                <a:gd name="T0" fmla="*/ 0 w 78"/>
                <a:gd name="T1" fmla="*/ 0 h 79"/>
                <a:gd name="T2" fmla="*/ 0 w 78"/>
                <a:gd name="T3" fmla="*/ 0 h 79"/>
                <a:gd name="T4" fmla="*/ 0 w 78"/>
                <a:gd name="T5" fmla="*/ 0 h 79"/>
                <a:gd name="T6" fmla="*/ 0 w 78"/>
                <a:gd name="T7" fmla="*/ 0 h 79"/>
                <a:gd name="T8" fmla="*/ 0 w 78"/>
                <a:gd name="T9" fmla="*/ 0 h 79"/>
                <a:gd name="T10" fmla="*/ 0 w 78"/>
                <a:gd name="T11" fmla="*/ 0 h 79"/>
                <a:gd name="T12" fmla="*/ 0 w 78"/>
                <a:gd name="T13" fmla="*/ 0 h 79"/>
                <a:gd name="T14" fmla="*/ 0 w 78"/>
                <a:gd name="T15" fmla="*/ 0 h 79"/>
                <a:gd name="T16" fmla="*/ 0 w 78"/>
                <a:gd name="T17" fmla="*/ 0 h 79"/>
                <a:gd name="T18" fmla="*/ 0 w 78"/>
                <a:gd name="T19" fmla="*/ 0 h 79"/>
                <a:gd name="T20" fmla="*/ 0 w 78"/>
                <a:gd name="T21" fmla="*/ 0 h 79"/>
                <a:gd name="T22" fmla="*/ 0 w 78"/>
                <a:gd name="T23" fmla="*/ 0 h 79"/>
                <a:gd name="T24" fmla="*/ 0 w 78"/>
                <a:gd name="T25" fmla="*/ 0 h 79"/>
                <a:gd name="T26" fmla="*/ 0 w 78"/>
                <a:gd name="T27" fmla="*/ 0 h 79"/>
                <a:gd name="T28" fmla="*/ 0 w 78"/>
                <a:gd name="T29" fmla="*/ 0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8"/>
                <a:gd name="T46" fmla="*/ 0 h 79"/>
                <a:gd name="T47" fmla="*/ 78 w 78"/>
                <a:gd name="T48" fmla="*/ 79 h 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8" h="79">
                  <a:moveTo>
                    <a:pt x="0" y="79"/>
                  </a:moveTo>
                  <a:lnTo>
                    <a:pt x="6" y="75"/>
                  </a:lnTo>
                  <a:lnTo>
                    <a:pt x="10" y="73"/>
                  </a:lnTo>
                  <a:lnTo>
                    <a:pt x="22" y="65"/>
                  </a:lnTo>
                  <a:lnTo>
                    <a:pt x="29" y="60"/>
                  </a:lnTo>
                  <a:lnTo>
                    <a:pt x="36" y="55"/>
                  </a:lnTo>
                  <a:lnTo>
                    <a:pt x="50" y="52"/>
                  </a:lnTo>
                  <a:lnTo>
                    <a:pt x="60" y="49"/>
                  </a:lnTo>
                  <a:lnTo>
                    <a:pt x="64" y="43"/>
                  </a:lnTo>
                  <a:lnTo>
                    <a:pt x="68" y="41"/>
                  </a:lnTo>
                  <a:lnTo>
                    <a:pt x="77" y="34"/>
                  </a:lnTo>
                  <a:lnTo>
                    <a:pt x="78" y="26"/>
                  </a:lnTo>
                  <a:lnTo>
                    <a:pt x="78" y="18"/>
                  </a:lnTo>
                  <a:lnTo>
                    <a:pt x="78" y="9"/>
                  </a:lnTo>
                  <a:lnTo>
                    <a:pt x="7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800" b="1">
                <a:solidFill>
                  <a:srgbClr val="0079C1"/>
                </a:solidFill>
              </a:endParaRPr>
            </a:p>
          </p:txBody>
        </p:sp>
        <p:sp>
          <p:nvSpPr>
            <p:cNvPr id="116782" name="Line 310"/>
            <p:cNvSpPr>
              <a:spLocks noChangeShapeType="1"/>
            </p:cNvSpPr>
            <p:nvPr/>
          </p:nvSpPr>
          <p:spPr bwMode="auto">
            <a:xfrm flipV="1">
              <a:off x="2883" y="3513"/>
              <a:ext cx="76" cy="77"/>
            </a:xfrm>
            <a:prstGeom prst="line">
              <a:avLst/>
            </a:prstGeom>
            <a:noFill/>
            <a:ln w="17463">
              <a:solidFill>
                <a:srgbClr val="808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783" name="Line 313"/>
            <p:cNvSpPr>
              <a:spLocks noChangeShapeType="1"/>
            </p:cNvSpPr>
            <p:nvPr/>
          </p:nvSpPr>
          <p:spPr bwMode="auto">
            <a:xfrm flipV="1">
              <a:off x="3293" y="3281"/>
              <a:ext cx="293" cy="166"/>
            </a:xfrm>
            <a:prstGeom prst="line">
              <a:avLst/>
            </a:prstGeom>
            <a:noFill/>
            <a:ln w="25400">
              <a:solidFill>
                <a:schemeClr val="folHlink"/>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784" name="Freeform 314"/>
            <p:cNvSpPr>
              <a:spLocks/>
            </p:cNvSpPr>
            <p:nvPr/>
          </p:nvSpPr>
          <p:spPr bwMode="auto">
            <a:xfrm>
              <a:off x="2642" y="2905"/>
              <a:ext cx="1696" cy="605"/>
            </a:xfrm>
            <a:custGeom>
              <a:avLst/>
              <a:gdLst>
                <a:gd name="T0" fmla="*/ 0 w 5317"/>
                <a:gd name="T1" fmla="*/ 0 h 1266"/>
                <a:gd name="T2" fmla="*/ 0 w 5317"/>
                <a:gd name="T3" fmla="*/ 0 h 1266"/>
                <a:gd name="T4" fmla="*/ 0 w 5317"/>
                <a:gd name="T5" fmla="*/ 1 h 1266"/>
                <a:gd name="T6" fmla="*/ 0 60000 65536"/>
                <a:gd name="T7" fmla="*/ 0 60000 65536"/>
                <a:gd name="T8" fmla="*/ 0 60000 65536"/>
                <a:gd name="T9" fmla="*/ 0 w 5317"/>
                <a:gd name="T10" fmla="*/ 0 h 1266"/>
                <a:gd name="T11" fmla="*/ 5317 w 5317"/>
                <a:gd name="T12" fmla="*/ 1266 h 1266"/>
              </a:gdLst>
              <a:ahLst/>
              <a:cxnLst>
                <a:cxn ang="T6">
                  <a:pos x="T0" y="T1"/>
                </a:cxn>
                <a:cxn ang="T7">
                  <a:pos x="T2" y="T3"/>
                </a:cxn>
                <a:cxn ang="T8">
                  <a:pos x="T4" y="T5"/>
                </a:cxn>
              </a:cxnLst>
              <a:rect l="T9" t="T10" r="T11" b="T12"/>
              <a:pathLst>
                <a:path w="5317" h="1266">
                  <a:moveTo>
                    <a:pt x="1032" y="0"/>
                  </a:moveTo>
                  <a:lnTo>
                    <a:pt x="0" y="612"/>
                  </a:lnTo>
                  <a:lnTo>
                    <a:pt x="5317" y="1266"/>
                  </a:lnTo>
                </a:path>
              </a:pathLst>
            </a:custGeom>
            <a:noFill/>
            <a:ln w="254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800" b="1">
                <a:solidFill>
                  <a:srgbClr val="0079C1"/>
                </a:solidFill>
              </a:endParaRPr>
            </a:p>
          </p:txBody>
        </p:sp>
        <p:sp>
          <p:nvSpPr>
            <p:cNvPr id="116785" name="Line 315"/>
            <p:cNvSpPr>
              <a:spLocks noChangeShapeType="1"/>
            </p:cNvSpPr>
            <p:nvPr/>
          </p:nvSpPr>
          <p:spPr bwMode="auto">
            <a:xfrm flipV="1">
              <a:off x="3609" y="3348"/>
              <a:ext cx="280" cy="200"/>
            </a:xfrm>
            <a:prstGeom prst="line">
              <a:avLst/>
            </a:prstGeom>
            <a:noFill/>
            <a:ln w="25400">
              <a:solidFill>
                <a:schemeClr val="folHlink"/>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786" name="Freeform 316"/>
            <p:cNvSpPr>
              <a:spLocks/>
            </p:cNvSpPr>
            <p:nvPr/>
          </p:nvSpPr>
          <p:spPr bwMode="auto">
            <a:xfrm>
              <a:off x="2586" y="3226"/>
              <a:ext cx="1751" cy="500"/>
            </a:xfrm>
            <a:custGeom>
              <a:avLst/>
              <a:gdLst>
                <a:gd name="T0" fmla="*/ 0 w 5493"/>
                <a:gd name="T1" fmla="*/ 0 h 1045"/>
                <a:gd name="T2" fmla="*/ 0 w 5493"/>
                <a:gd name="T3" fmla="*/ 0 h 1045"/>
                <a:gd name="T4" fmla="*/ 0 w 5493"/>
                <a:gd name="T5" fmla="*/ 1 h 1045"/>
                <a:gd name="T6" fmla="*/ 0 w 5493"/>
                <a:gd name="T7" fmla="*/ 0 h 1045"/>
                <a:gd name="T8" fmla="*/ 0 60000 65536"/>
                <a:gd name="T9" fmla="*/ 0 60000 65536"/>
                <a:gd name="T10" fmla="*/ 0 60000 65536"/>
                <a:gd name="T11" fmla="*/ 0 60000 65536"/>
                <a:gd name="T12" fmla="*/ 0 w 5493"/>
                <a:gd name="T13" fmla="*/ 0 h 1045"/>
                <a:gd name="T14" fmla="*/ 5493 w 5493"/>
                <a:gd name="T15" fmla="*/ 1045 h 1045"/>
              </a:gdLst>
              <a:ahLst/>
              <a:cxnLst>
                <a:cxn ang="T8">
                  <a:pos x="T0" y="T1"/>
                </a:cxn>
                <a:cxn ang="T9">
                  <a:pos x="T2" y="T3"/>
                </a:cxn>
                <a:cxn ang="T10">
                  <a:pos x="T4" y="T5"/>
                </a:cxn>
                <a:cxn ang="T11">
                  <a:pos x="T6" y="T7"/>
                </a:cxn>
              </a:cxnLst>
              <a:rect l="T12" t="T13" r="T14" b="T15"/>
              <a:pathLst>
                <a:path w="5493" h="1045">
                  <a:moveTo>
                    <a:pt x="558" y="0"/>
                  </a:moveTo>
                  <a:lnTo>
                    <a:pt x="0" y="375"/>
                  </a:lnTo>
                  <a:lnTo>
                    <a:pt x="4690" y="1045"/>
                  </a:lnTo>
                  <a:lnTo>
                    <a:pt x="5493" y="583"/>
                  </a:lnTo>
                </a:path>
              </a:pathLst>
            </a:custGeom>
            <a:noFill/>
            <a:ln w="254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800" b="1">
                <a:solidFill>
                  <a:srgbClr val="0079C1"/>
                </a:solidFill>
              </a:endParaRPr>
            </a:p>
          </p:txBody>
        </p:sp>
        <p:sp>
          <p:nvSpPr>
            <p:cNvPr id="116787" name="Line 317"/>
            <p:cNvSpPr>
              <a:spLocks noChangeShapeType="1"/>
            </p:cNvSpPr>
            <p:nvPr/>
          </p:nvSpPr>
          <p:spPr bwMode="auto">
            <a:xfrm flipV="1">
              <a:off x="3532" y="3627"/>
              <a:ext cx="74" cy="75"/>
            </a:xfrm>
            <a:prstGeom prst="line">
              <a:avLst/>
            </a:prstGeom>
            <a:noFill/>
            <a:ln w="25400">
              <a:solidFill>
                <a:schemeClr val="folHlink"/>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788" name="Line 318"/>
            <p:cNvSpPr>
              <a:spLocks noChangeShapeType="1"/>
            </p:cNvSpPr>
            <p:nvPr/>
          </p:nvSpPr>
          <p:spPr bwMode="auto">
            <a:xfrm flipV="1">
              <a:off x="3786" y="3682"/>
              <a:ext cx="74" cy="75"/>
            </a:xfrm>
            <a:prstGeom prst="line">
              <a:avLst/>
            </a:prstGeom>
            <a:noFill/>
            <a:ln w="25400">
              <a:solidFill>
                <a:schemeClr val="folHlink"/>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789" name="Line 319"/>
            <p:cNvSpPr>
              <a:spLocks noChangeShapeType="1"/>
            </p:cNvSpPr>
            <p:nvPr/>
          </p:nvSpPr>
          <p:spPr bwMode="auto">
            <a:xfrm flipV="1">
              <a:off x="2768" y="3352"/>
              <a:ext cx="95" cy="90"/>
            </a:xfrm>
            <a:prstGeom prst="line">
              <a:avLst/>
            </a:prstGeom>
            <a:noFill/>
            <a:ln w="25400">
              <a:solidFill>
                <a:schemeClr val="folHlink"/>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790" name="Line 320"/>
            <p:cNvSpPr>
              <a:spLocks noChangeShapeType="1"/>
            </p:cNvSpPr>
            <p:nvPr/>
          </p:nvSpPr>
          <p:spPr bwMode="auto">
            <a:xfrm flipV="1">
              <a:off x="3298" y="3574"/>
              <a:ext cx="73" cy="76"/>
            </a:xfrm>
            <a:prstGeom prst="line">
              <a:avLst/>
            </a:prstGeom>
            <a:noFill/>
            <a:ln w="25400">
              <a:solidFill>
                <a:schemeClr val="folHlink"/>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791" name="Freeform 321"/>
            <p:cNvSpPr>
              <a:spLocks/>
            </p:cNvSpPr>
            <p:nvPr/>
          </p:nvSpPr>
          <p:spPr bwMode="auto">
            <a:xfrm>
              <a:off x="3187" y="3649"/>
              <a:ext cx="168" cy="148"/>
            </a:xfrm>
            <a:custGeom>
              <a:avLst/>
              <a:gdLst>
                <a:gd name="T0" fmla="*/ 0 w 529"/>
                <a:gd name="T1" fmla="*/ 0 h 310"/>
                <a:gd name="T2" fmla="*/ 0 w 529"/>
                <a:gd name="T3" fmla="*/ 0 h 310"/>
                <a:gd name="T4" fmla="*/ 0 w 529"/>
                <a:gd name="T5" fmla="*/ 0 h 310"/>
                <a:gd name="T6" fmla="*/ 0 w 529"/>
                <a:gd name="T7" fmla="*/ 0 h 310"/>
                <a:gd name="T8" fmla="*/ 0 w 529"/>
                <a:gd name="T9" fmla="*/ 0 h 310"/>
                <a:gd name="T10" fmla="*/ 0 w 529"/>
                <a:gd name="T11" fmla="*/ 0 h 310"/>
                <a:gd name="T12" fmla="*/ 0 w 529"/>
                <a:gd name="T13" fmla="*/ 0 h 310"/>
                <a:gd name="T14" fmla="*/ 0 60000 65536"/>
                <a:gd name="T15" fmla="*/ 0 60000 65536"/>
                <a:gd name="T16" fmla="*/ 0 60000 65536"/>
                <a:gd name="T17" fmla="*/ 0 60000 65536"/>
                <a:gd name="T18" fmla="*/ 0 60000 65536"/>
                <a:gd name="T19" fmla="*/ 0 60000 65536"/>
                <a:gd name="T20" fmla="*/ 0 60000 65536"/>
                <a:gd name="T21" fmla="*/ 0 w 529"/>
                <a:gd name="T22" fmla="*/ 0 h 310"/>
                <a:gd name="T23" fmla="*/ 529 w 529"/>
                <a:gd name="T24" fmla="*/ 310 h 3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9" h="310">
                  <a:moveTo>
                    <a:pt x="0" y="267"/>
                  </a:moveTo>
                  <a:lnTo>
                    <a:pt x="424" y="310"/>
                  </a:lnTo>
                  <a:lnTo>
                    <a:pt x="529" y="164"/>
                  </a:lnTo>
                  <a:lnTo>
                    <a:pt x="529" y="56"/>
                  </a:lnTo>
                  <a:lnTo>
                    <a:pt x="499" y="0"/>
                  </a:lnTo>
                  <a:lnTo>
                    <a:pt x="0" y="117"/>
                  </a:lnTo>
                  <a:lnTo>
                    <a:pt x="0" y="267"/>
                  </a:lnTo>
                  <a:close/>
                </a:path>
              </a:pathLst>
            </a:custGeom>
            <a:solidFill>
              <a:srgbClr val="A6698E"/>
            </a:solidFill>
            <a:ln w="793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792" name="Freeform 322"/>
            <p:cNvSpPr>
              <a:spLocks/>
            </p:cNvSpPr>
            <p:nvPr/>
          </p:nvSpPr>
          <p:spPr bwMode="auto">
            <a:xfrm>
              <a:off x="3183" y="3632"/>
              <a:ext cx="162" cy="98"/>
            </a:xfrm>
            <a:custGeom>
              <a:avLst/>
              <a:gdLst>
                <a:gd name="T0" fmla="*/ 0 w 510"/>
                <a:gd name="T1" fmla="*/ 0 h 206"/>
                <a:gd name="T2" fmla="*/ 0 w 510"/>
                <a:gd name="T3" fmla="*/ 0 h 206"/>
                <a:gd name="T4" fmla="*/ 0 w 510"/>
                <a:gd name="T5" fmla="*/ 0 h 206"/>
                <a:gd name="T6" fmla="*/ 0 w 510"/>
                <a:gd name="T7" fmla="*/ 0 h 206"/>
                <a:gd name="T8" fmla="*/ 0 w 510"/>
                <a:gd name="T9" fmla="*/ 0 h 206"/>
                <a:gd name="T10" fmla="*/ 0 w 510"/>
                <a:gd name="T11" fmla="*/ 0 h 206"/>
                <a:gd name="T12" fmla="*/ 0 w 510"/>
                <a:gd name="T13" fmla="*/ 0 h 206"/>
                <a:gd name="T14" fmla="*/ 0 60000 65536"/>
                <a:gd name="T15" fmla="*/ 0 60000 65536"/>
                <a:gd name="T16" fmla="*/ 0 60000 65536"/>
                <a:gd name="T17" fmla="*/ 0 60000 65536"/>
                <a:gd name="T18" fmla="*/ 0 60000 65536"/>
                <a:gd name="T19" fmla="*/ 0 60000 65536"/>
                <a:gd name="T20" fmla="*/ 0 60000 65536"/>
                <a:gd name="T21" fmla="*/ 0 w 510"/>
                <a:gd name="T22" fmla="*/ 0 h 206"/>
                <a:gd name="T23" fmla="*/ 510 w 510"/>
                <a:gd name="T24" fmla="*/ 206 h 2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0" h="206">
                  <a:moveTo>
                    <a:pt x="0" y="174"/>
                  </a:moveTo>
                  <a:lnTo>
                    <a:pt x="0" y="168"/>
                  </a:lnTo>
                  <a:lnTo>
                    <a:pt x="84" y="0"/>
                  </a:lnTo>
                  <a:lnTo>
                    <a:pt x="510" y="35"/>
                  </a:lnTo>
                  <a:lnTo>
                    <a:pt x="433" y="206"/>
                  </a:lnTo>
                  <a:lnTo>
                    <a:pt x="4" y="168"/>
                  </a:lnTo>
                  <a:lnTo>
                    <a:pt x="0" y="174"/>
                  </a:lnTo>
                  <a:close/>
                </a:path>
              </a:pathLst>
            </a:custGeom>
            <a:solidFill>
              <a:srgbClr val="C0C0C0"/>
            </a:solidFill>
            <a:ln w="793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793" name="Line 323"/>
            <p:cNvSpPr>
              <a:spLocks noChangeShapeType="1"/>
            </p:cNvSpPr>
            <p:nvPr/>
          </p:nvSpPr>
          <p:spPr bwMode="auto">
            <a:xfrm>
              <a:off x="3239" y="3733"/>
              <a:ext cx="1" cy="39"/>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794" name="Line 324"/>
            <p:cNvSpPr>
              <a:spLocks noChangeShapeType="1"/>
            </p:cNvSpPr>
            <p:nvPr/>
          </p:nvSpPr>
          <p:spPr bwMode="auto">
            <a:xfrm>
              <a:off x="3270" y="3737"/>
              <a:ext cx="1" cy="39"/>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795" name="Line 325"/>
            <p:cNvSpPr>
              <a:spLocks noChangeShapeType="1"/>
            </p:cNvSpPr>
            <p:nvPr/>
          </p:nvSpPr>
          <p:spPr bwMode="auto">
            <a:xfrm>
              <a:off x="3322" y="3730"/>
              <a:ext cx="0" cy="61"/>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796" name="Line 326"/>
            <p:cNvSpPr>
              <a:spLocks noChangeShapeType="1"/>
            </p:cNvSpPr>
            <p:nvPr/>
          </p:nvSpPr>
          <p:spPr bwMode="auto">
            <a:xfrm>
              <a:off x="3344" y="3699"/>
              <a:ext cx="0" cy="40"/>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797" name="Line 327"/>
            <p:cNvSpPr>
              <a:spLocks noChangeShapeType="1"/>
            </p:cNvSpPr>
            <p:nvPr/>
          </p:nvSpPr>
          <p:spPr bwMode="auto">
            <a:xfrm>
              <a:off x="4048" y="3039"/>
              <a:ext cx="331" cy="341"/>
            </a:xfrm>
            <a:prstGeom prst="line">
              <a:avLst/>
            </a:prstGeom>
            <a:noFill/>
            <a:ln w="25400">
              <a:solidFill>
                <a:schemeClr val="folHlink"/>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798" name="Freeform 332"/>
            <p:cNvSpPr>
              <a:spLocks/>
            </p:cNvSpPr>
            <p:nvPr/>
          </p:nvSpPr>
          <p:spPr bwMode="auto">
            <a:xfrm>
              <a:off x="3929" y="3513"/>
              <a:ext cx="152" cy="134"/>
            </a:xfrm>
            <a:custGeom>
              <a:avLst/>
              <a:gdLst>
                <a:gd name="T0" fmla="*/ 0 w 476"/>
                <a:gd name="T1" fmla="*/ 0 h 280"/>
                <a:gd name="T2" fmla="*/ 0 w 476"/>
                <a:gd name="T3" fmla="*/ 0 h 280"/>
                <a:gd name="T4" fmla="*/ 0 w 476"/>
                <a:gd name="T5" fmla="*/ 0 h 280"/>
                <a:gd name="T6" fmla="*/ 0 w 476"/>
                <a:gd name="T7" fmla="*/ 0 h 280"/>
                <a:gd name="T8" fmla="*/ 0 w 476"/>
                <a:gd name="T9" fmla="*/ 0 h 280"/>
                <a:gd name="T10" fmla="*/ 0 w 476"/>
                <a:gd name="T11" fmla="*/ 0 h 280"/>
                <a:gd name="T12" fmla="*/ 0 w 476"/>
                <a:gd name="T13" fmla="*/ 0 h 280"/>
                <a:gd name="T14" fmla="*/ 0 w 476"/>
                <a:gd name="T15" fmla="*/ 0 h 280"/>
                <a:gd name="T16" fmla="*/ 0 w 476"/>
                <a:gd name="T17" fmla="*/ 0 h 280"/>
                <a:gd name="T18" fmla="*/ 0 w 476"/>
                <a:gd name="T19" fmla="*/ 0 h 280"/>
                <a:gd name="T20" fmla="*/ 0 w 476"/>
                <a:gd name="T21" fmla="*/ 0 h 280"/>
                <a:gd name="T22" fmla="*/ 0 w 476"/>
                <a:gd name="T23" fmla="*/ 0 h 280"/>
                <a:gd name="T24" fmla="*/ 0 w 476"/>
                <a:gd name="T25" fmla="*/ 0 h 280"/>
                <a:gd name="T26" fmla="*/ 0 w 476"/>
                <a:gd name="T27" fmla="*/ 0 h 280"/>
                <a:gd name="T28" fmla="*/ 0 w 476"/>
                <a:gd name="T29" fmla="*/ 0 h 280"/>
                <a:gd name="T30" fmla="*/ 0 w 476"/>
                <a:gd name="T31" fmla="*/ 0 h 280"/>
                <a:gd name="T32" fmla="*/ 0 w 476"/>
                <a:gd name="T33" fmla="*/ 0 h 280"/>
                <a:gd name="T34" fmla="*/ 0 w 476"/>
                <a:gd name="T35" fmla="*/ 0 h 280"/>
                <a:gd name="T36" fmla="*/ 0 w 476"/>
                <a:gd name="T37" fmla="*/ 0 h 280"/>
                <a:gd name="T38" fmla="*/ 0 w 476"/>
                <a:gd name="T39" fmla="*/ 0 h 280"/>
                <a:gd name="T40" fmla="*/ 0 w 476"/>
                <a:gd name="T41" fmla="*/ 0 h 280"/>
                <a:gd name="T42" fmla="*/ 0 w 476"/>
                <a:gd name="T43" fmla="*/ 0 h 280"/>
                <a:gd name="T44" fmla="*/ 0 w 476"/>
                <a:gd name="T45" fmla="*/ 0 h 280"/>
                <a:gd name="T46" fmla="*/ 0 w 476"/>
                <a:gd name="T47" fmla="*/ 0 h 280"/>
                <a:gd name="T48" fmla="*/ 0 w 476"/>
                <a:gd name="T49" fmla="*/ 0 h 280"/>
                <a:gd name="T50" fmla="*/ 0 w 476"/>
                <a:gd name="T51" fmla="*/ 0 h 280"/>
                <a:gd name="T52" fmla="*/ 0 w 476"/>
                <a:gd name="T53" fmla="*/ 0 h 280"/>
                <a:gd name="T54" fmla="*/ 0 w 476"/>
                <a:gd name="T55" fmla="*/ 0 h 280"/>
                <a:gd name="T56" fmla="*/ 0 w 476"/>
                <a:gd name="T57" fmla="*/ 0 h 280"/>
                <a:gd name="T58" fmla="*/ 0 w 476"/>
                <a:gd name="T59" fmla="*/ 0 h 280"/>
                <a:gd name="T60" fmla="*/ 0 w 476"/>
                <a:gd name="T61" fmla="*/ 0 h 280"/>
                <a:gd name="T62" fmla="*/ 0 w 476"/>
                <a:gd name="T63" fmla="*/ 0 h 280"/>
                <a:gd name="T64" fmla="*/ 0 w 476"/>
                <a:gd name="T65" fmla="*/ 0 h 280"/>
                <a:gd name="T66" fmla="*/ 0 w 476"/>
                <a:gd name="T67" fmla="*/ 0 h 280"/>
                <a:gd name="T68" fmla="*/ 0 w 476"/>
                <a:gd name="T69" fmla="*/ 0 h 280"/>
                <a:gd name="T70" fmla="*/ 0 w 476"/>
                <a:gd name="T71" fmla="*/ 0 h 280"/>
                <a:gd name="T72" fmla="*/ 0 w 476"/>
                <a:gd name="T73" fmla="*/ 0 h 280"/>
                <a:gd name="T74" fmla="*/ 0 w 476"/>
                <a:gd name="T75" fmla="*/ 0 h 280"/>
                <a:gd name="T76" fmla="*/ 0 w 476"/>
                <a:gd name="T77" fmla="*/ 0 h 280"/>
                <a:gd name="T78" fmla="*/ 0 w 476"/>
                <a:gd name="T79" fmla="*/ 0 h 280"/>
                <a:gd name="T80" fmla="*/ 0 w 476"/>
                <a:gd name="T81" fmla="*/ 0 h 280"/>
                <a:gd name="T82" fmla="*/ 0 w 476"/>
                <a:gd name="T83" fmla="*/ 0 h 280"/>
                <a:gd name="T84" fmla="*/ 0 w 476"/>
                <a:gd name="T85" fmla="*/ 0 h 280"/>
                <a:gd name="T86" fmla="*/ 0 w 476"/>
                <a:gd name="T87" fmla="*/ 0 h 280"/>
                <a:gd name="T88" fmla="*/ 0 w 476"/>
                <a:gd name="T89" fmla="*/ 0 h 280"/>
                <a:gd name="T90" fmla="*/ 0 w 476"/>
                <a:gd name="T91" fmla="*/ 0 h 280"/>
                <a:gd name="T92" fmla="*/ 0 w 476"/>
                <a:gd name="T93" fmla="*/ 0 h 280"/>
                <a:gd name="T94" fmla="*/ 0 w 476"/>
                <a:gd name="T95" fmla="*/ 0 h 280"/>
                <a:gd name="T96" fmla="*/ 0 w 476"/>
                <a:gd name="T97" fmla="*/ 0 h 280"/>
                <a:gd name="T98" fmla="*/ 0 w 476"/>
                <a:gd name="T99" fmla="*/ 0 h 280"/>
                <a:gd name="T100" fmla="*/ 0 w 476"/>
                <a:gd name="T101" fmla="*/ 0 h 280"/>
                <a:gd name="T102" fmla="*/ 0 w 476"/>
                <a:gd name="T103" fmla="*/ 0 h 280"/>
                <a:gd name="T104" fmla="*/ 0 w 476"/>
                <a:gd name="T105" fmla="*/ 0 h 280"/>
                <a:gd name="T106" fmla="*/ 0 w 476"/>
                <a:gd name="T107" fmla="*/ 0 h 280"/>
                <a:gd name="T108" fmla="*/ 0 w 476"/>
                <a:gd name="T109" fmla="*/ 0 h 280"/>
                <a:gd name="T110" fmla="*/ 0 w 476"/>
                <a:gd name="T111" fmla="*/ 0 h 2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6"/>
                <a:gd name="T169" fmla="*/ 0 h 280"/>
                <a:gd name="T170" fmla="*/ 476 w 476"/>
                <a:gd name="T171" fmla="*/ 280 h 2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6" h="280">
                  <a:moveTo>
                    <a:pt x="313" y="103"/>
                  </a:moveTo>
                  <a:lnTo>
                    <a:pt x="318" y="99"/>
                  </a:lnTo>
                  <a:lnTo>
                    <a:pt x="322" y="92"/>
                  </a:lnTo>
                  <a:lnTo>
                    <a:pt x="323" y="87"/>
                  </a:lnTo>
                  <a:lnTo>
                    <a:pt x="325" y="78"/>
                  </a:lnTo>
                  <a:lnTo>
                    <a:pt x="323" y="71"/>
                  </a:lnTo>
                  <a:lnTo>
                    <a:pt x="322" y="65"/>
                  </a:lnTo>
                  <a:lnTo>
                    <a:pt x="321" y="60"/>
                  </a:lnTo>
                  <a:lnTo>
                    <a:pt x="315" y="51"/>
                  </a:lnTo>
                  <a:lnTo>
                    <a:pt x="313" y="44"/>
                  </a:lnTo>
                  <a:lnTo>
                    <a:pt x="313" y="38"/>
                  </a:lnTo>
                  <a:lnTo>
                    <a:pt x="313" y="30"/>
                  </a:lnTo>
                  <a:lnTo>
                    <a:pt x="313" y="26"/>
                  </a:lnTo>
                  <a:lnTo>
                    <a:pt x="313" y="19"/>
                  </a:lnTo>
                  <a:lnTo>
                    <a:pt x="313" y="17"/>
                  </a:lnTo>
                  <a:lnTo>
                    <a:pt x="322" y="17"/>
                  </a:lnTo>
                  <a:lnTo>
                    <a:pt x="322" y="19"/>
                  </a:lnTo>
                  <a:lnTo>
                    <a:pt x="321" y="22"/>
                  </a:lnTo>
                  <a:lnTo>
                    <a:pt x="321" y="27"/>
                  </a:lnTo>
                  <a:lnTo>
                    <a:pt x="321" y="30"/>
                  </a:lnTo>
                  <a:lnTo>
                    <a:pt x="321" y="36"/>
                  </a:lnTo>
                  <a:lnTo>
                    <a:pt x="322" y="42"/>
                  </a:lnTo>
                  <a:lnTo>
                    <a:pt x="323" y="45"/>
                  </a:lnTo>
                  <a:lnTo>
                    <a:pt x="325" y="50"/>
                  </a:lnTo>
                  <a:lnTo>
                    <a:pt x="329" y="54"/>
                  </a:lnTo>
                  <a:lnTo>
                    <a:pt x="331" y="49"/>
                  </a:lnTo>
                  <a:lnTo>
                    <a:pt x="331" y="44"/>
                  </a:lnTo>
                  <a:lnTo>
                    <a:pt x="331" y="40"/>
                  </a:lnTo>
                  <a:lnTo>
                    <a:pt x="334" y="31"/>
                  </a:lnTo>
                  <a:lnTo>
                    <a:pt x="334" y="28"/>
                  </a:lnTo>
                  <a:lnTo>
                    <a:pt x="335" y="22"/>
                  </a:lnTo>
                  <a:lnTo>
                    <a:pt x="337" y="18"/>
                  </a:lnTo>
                  <a:lnTo>
                    <a:pt x="338" y="14"/>
                  </a:lnTo>
                  <a:lnTo>
                    <a:pt x="341" y="11"/>
                  </a:lnTo>
                  <a:lnTo>
                    <a:pt x="345" y="10"/>
                  </a:lnTo>
                  <a:lnTo>
                    <a:pt x="342" y="12"/>
                  </a:lnTo>
                  <a:lnTo>
                    <a:pt x="341" y="18"/>
                  </a:lnTo>
                  <a:lnTo>
                    <a:pt x="339" y="19"/>
                  </a:lnTo>
                  <a:lnTo>
                    <a:pt x="339" y="28"/>
                  </a:lnTo>
                  <a:lnTo>
                    <a:pt x="338" y="29"/>
                  </a:lnTo>
                  <a:lnTo>
                    <a:pt x="338" y="36"/>
                  </a:lnTo>
                  <a:lnTo>
                    <a:pt x="338" y="43"/>
                  </a:lnTo>
                  <a:lnTo>
                    <a:pt x="341" y="49"/>
                  </a:lnTo>
                  <a:lnTo>
                    <a:pt x="344" y="56"/>
                  </a:lnTo>
                  <a:lnTo>
                    <a:pt x="347" y="61"/>
                  </a:lnTo>
                  <a:lnTo>
                    <a:pt x="347" y="63"/>
                  </a:lnTo>
                  <a:lnTo>
                    <a:pt x="348" y="64"/>
                  </a:lnTo>
                  <a:lnTo>
                    <a:pt x="348" y="73"/>
                  </a:lnTo>
                  <a:lnTo>
                    <a:pt x="351" y="66"/>
                  </a:lnTo>
                  <a:lnTo>
                    <a:pt x="352" y="64"/>
                  </a:lnTo>
                  <a:lnTo>
                    <a:pt x="355" y="63"/>
                  </a:lnTo>
                  <a:lnTo>
                    <a:pt x="360" y="61"/>
                  </a:lnTo>
                  <a:lnTo>
                    <a:pt x="364" y="59"/>
                  </a:lnTo>
                  <a:lnTo>
                    <a:pt x="371" y="58"/>
                  </a:lnTo>
                  <a:lnTo>
                    <a:pt x="377" y="58"/>
                  </a:lnTo>
                  <a:lnTo>
                    <a:pt x="377" y="56"/>
                  </a:lnTo>
                  <a:lnTo>
                    <a:pt x="377" y="54"/>
                  </a:lnTo>
                  <a:lnTo>
                    <a:pt x="373" y="51"/>
                  </a:lnTo>
                  <a:lnTo>
                    <a:pt x="371" y="49"/>
                  </a:lnTo>
                  <a:lnTo>
                    <a:pt x="364" y="48"/>
                  </a:lnTo>
                  <a:lnTo>
                    <a:pt x="361" y="43"/>
                  </a:lnTo>
                  <a:lnTo>
                    <a:pt x="358" y="42"/>
                  </a:lnTo>
                  <a:lnTo>
                    <a:pt x="354" y="36"/>
                  </a:lnTo>
                  <a:lnTo>
                    <a:pt x="352" y="31"/>
                  </a:lnTo>
                  <a:lnTo>
                    <a:pt x="357" y="30"/>
                  </a:lnTo>
                  <a:lnTo>
                    <a:pt x="358" y="36"/>
                  </a:lnTo>
                  <a:lnTo>
                    <a:pt x="361" y="41"/>
                  </a:lnTo>
                  <a:lnTo>
                    <a:pt x="364" y="42"/>
                  </a:lnTo>
                  <a:lnTo>
                    <a:pt x="370" y="44"/>
                  </a:lnTo>
                  <a:lnTo>
                    <a:pt x="371" y="44"/>
                  </a:lnTo>
                  <a:lnTo>
                    <a:pt x="379" y="48"/>
                  </a:lnTo>
                  <a:lnTo>
                    <a:pt x="381" y="49"/>
                  </a:lnTo>
                  <a:lnTo>
                    <a:pt x="383" y="52"/>
                  </a:lnTo>
                  <a:lnTo>
                    <a:pt x="383" y="56"/>
                  </a:lnTo>
                  <a:lnTo>
                    <a:pt x="390" y="52"/>
                  </a:lnTo>
                  <a:lnTo>
                    <a:pt x="396" y="50"/>
                  </a:lnTo>
                  <a:lnTo>
                    <a:pt x="400" y="49"/>
                  </a:lnTo>
                  <a:lnTo>
                    <a:pt x="403" y="45"/>
                  </a:lnTo>
                  <a:lnTo>
                    <a:pt x="408" y="44"/>
                  </a:lnTo>
                  <a:lnTo>
                    <a:pt x="415" y="44"/>
                  </a:lnTo>
                  <a:lnTo>
                    <a:pt x="419" y="44"/>
                  </a:lnTo>
                  <a:lnTo>
                    <a:pt x="423" y="44"/>
                  </a:lnTo>
                  <a:lnTo>
                    <a:pt x="428" y="43"/>
                  </a:lnTo>
                  <a:lnTo>
                    <a:pt x="428" y="42"/>
                  </a:lnTo>
                  <a:lnTo>
                    <a:pt x="426" y="36"/>
                  </a:lnTo>
                  <a:lnTo>
                    <a:pt x="422" y="30"/>
                  </a:lnTo>
                  <a:lnTo>
                    <a:pt x="421" y="27"/>
                  </a:lnTo>
                  <a:lnTo>
                    <a:pt x="419" y="21"/>
                  </a:lnTo>
                  <a:lnTo>
                    <a:pt x="418" y="17"/>
                  </a:lnTo>
                  <a:lnTo>
                    <a:pt x="418" y="11"/>
                  </a:lnTo>
                  <a:lnTo>
                    <a:pt x="418" y="7"/>
                  </a:lnTo>
                  <a:lnTo>
                    <a:pt x="418" y="6"/>
                  </a:lnTo>
                  <a:lnTo>
                    <a:pt x="419" y="2"/>
                  </a:lnTo>
                  <a:lnTo>
                    <a:pt x="422" y="2"/>
                  </a:lnTo>
                  <a:lnTo>
                    <a:pt x="421" y="6"/>
                  </a:lnTo>
                  <a:lnTo>
                    <a:pt x="421" y="7"/>
                  </a:lnTo>
                  <a:lnTo>
                    <a:pt x="421" y="11"/>
                  </a:lnTo>
                  <a:lnTo>
                    <a:pt x="422" y="17"/>
                  </a:lnTo>
                  <a:lnTo>
                    <a:pt x="422" y="19"/>
                  </a:lnTo>
                  <a:lnTo>
                    <a:pt x="425" y="26"/>
                  </a:lnTo>
                  <a:lnTo>
                    <a:pt x="428" y="29"/>
                  </a:lnTo>
                  <a:lnTo>
                    <a:pt x="434" y="35"/>
                  </a:lnTo>
                  <a:lnTo>
                    <a:pt x="437" y="41"/>
                  </a:lnTo>
                  <a:lnTo>
                    <a:pt x="437" y="44"/>
                  </a:lnTo>
                  <a:lnTo>
                    <a:pt x="439" y="42"/>
                  </a:lnTo>
                  <a:lnTo>
                    <a:pt x="445" y="40"/>
                  </a:lnTo>
                  <a:lnTo>
                    <a:pt x="450" y="31"/>
                  </a:lnTo>
                  <a:lnTo>
                    <a:pt x="454" y="27"/>
                  </a:lnTo>
                  <a:lnTo>
                    <a:pt x="457" y="19"/>
                  </a:lnTo>
                  <a:lnTo>
                    <a:pt x="460" y="17"/>
                  </a:lnTo>
                  <a:lnTo>
                    <a:pt x="466" y="11"/>
                  </a:lnTo>
                  <a:lnTo>
                    <a:pt x="468" y="8"/>
                  </a:lnTo>
                  <a:lnTo>
                    <a:pt x="476" y="10"/>
                  </a:lnTo>
                  <a:lnTo>
                    <a:pt x="471" y="11"/>
                  </a:lnTo>
                  <a:lnTo>
                    <a:pt x="467" y="15"/>
                  </a:lnTo>
                  <a:lnTo>
                    <a:pt x="464" y="19"/>
                  </a:lnTo>
                  <a:lnTo>
                    <a:pt x="460" y="22"/>
                  </a:lnTo>
                  <a:lnTo>
                    <a:pt x="455" y="30"/>
                  </a:lnTo>
                  <a:lnTo>
                    <a:pt x="451" y="41"/>
                  </a:lnTo>
                  <a:lnTo>
                    <a:pt x="448" y="44"/>
                  </a:lnTo>
                  <a:lnTo>
                    <a:pt x="442" y="49"/>
                  </a:lnTo>
                  <a:lnTo>
                    <a:pt x="434" y="51"/>
                  </a:lnTo>
                  <a:lnTo>
                    <a:pt x="423" y="54"/>
                  </a:lnTo>
                  <a:lnTo>
                    <a:pt x="415" y="58"/>
                  </a:lnTo>
                  <a:lnTo>
                    <a:pt x="409" y="63"/>
                  </a:lnTo>
                  <a:lnTo>
                    <a:pt x="400" y="65"/>
                  </a:lnTo>
                  <a:lnTo>
                    <a:pt x="396" y="68"/>
                  </a:lnTo>
                  <a:lnTo>
                    <a:pt x="395" y="72"/>
                  </a:lnTo>
                  <a:lnTo>
                    <a:pt x="395" y="75"/>
                  </a:lnTo>
                  <a:lnTo>
                    <a:pt x="393" y="83"/>
                  </a:lnTo>
                  <a:lnTo>
                    <a:pt x="392" y="88"/>
                  </a:lnTo>
                  <a:lnTo>
                    <a:pt x="389" y="89"/>
                  </a:lnTo>
                  <a:lnTo>
                    <a:pt x="381" y="95"/>
                  </a:lnTo>
                  <a:lnTo>
                    <a:pt x="371" y="98"/>
                  </a:lnTo>
                  <a:lnTo>
                    <a:pt x="366" y="101"/>
                  </a:lnTo>
                  <a:lnTo>
                    <a:pt x="360" y="105"/>
                  </a:lnTo>
                  <a:lnTo>
                    <a:pt x="354" y="118"/>
                  </a:lnTo>
                  <a:lnTo>
                    <a:pt x="348" y="136"/>
                  </a:lnTo>
                  <a:lnTo>
                    <a:pt x="347" y="140"/>
                  </a:lnTo>
                  <a:lnTo>
                    <a:pt x="344" y="143"/>
                  </a:lnTo>
                  <a:lnTo>
                    <a:pt x="339" y="149"/>
                  </a:lnTo>
                  <a:lnTo>
                    <a:pt x="337" y="155"/>
                  </a:lnTo>
                  <a:lnTo>
                    <a:pt x="334" y="163"/>
                  </a:lnTo>
                  <a:lnTo>
                    <a:pt x="331" y="166"/>
                  </a:lnTo>
                  <a:lnTo>
                    <a:pt x="331" y="174"/>
                  </a:lnTo>
                  <a:lnTo>
                    <a:pt x="334" y="185"/>
                  </a:lnTo>
                  <a:lnTo>
                    <a:pt x="342" y="196"/>
                  </a:lnTo>
                  <a:lnTo>
                    <a:pt x="351" y="205"/>
                  </a:lnTo>
                  <a:lnTo>
                    <a:pt x="358" y="213"/>
                  </a:lnTo>
                  <a:lnTo>
                    <a:pt x="364" y="222"/>
                  </a:lnTo>
                  <a:lnTo>
                    <a:pt x="366" y="231"/>
                  </a:lnTo>
                  <a:lnTo>
                    <a:pt x="370" y="239"/>
                  </a:lnTo>
                  <a:lnTo>
                    <a:pt x="371" y="246"/>
                  </a:lnTo>
                  <a:lnTo>
                    <a:pt x="379" y="255"/>
                  </a:lnTo>
                  <a:lnTo>
                    <a:pt x="381" y="258"/>
                  </a:lnTo>
                  <a:lnTo>
                    <a:pt x="384" y="260"/>
                  </a:lnTo>
                  <a:lnTo>
                    <a:pt x="392" y="264"/>
                  </a:lnTo>
                  <a:lnTo>
                    <a:pt x="400" y="266"/>
                  </a:lnTo>
                  <a:lnTo>
                    <a:pt x="392" y="265"/>
                  </a:lnTo>
                  <a:lnTo>
                    <a:pt x="381" y="264"/>
                  </a:lnTo>
                  <a:lnTo>
                    <a:pt x="371" y="264"/>
                  </a:lnTo>
                  <a:lnTo>
                    <a:pt x="364" y="264"/>
                  </a:lnTo>
                  <a:lnTo>
                    <a:pt x="357" y="264"/>
                  </a:lnTo>
                  <a:lnTo>
                    <a:pt x="347" y="264"/>
                  </a:lnTo>
                  <a:lnTo>
                    <a:pt x="342" y="264"/>
                  </a:lnTo>
                  <a:lnTo>
                    <a:pt x="337" y="269"/>
                  </a:lnTo>
                  <a:lnTo>
                    <a:pt x="329" y="273"/>
                  </a:lnTo>
                  <a:lnTo>
                    <a:pt x="325" y="278"/>
                  </a:lnTo>
                  <a:lnTo>
                    <a:pt x="322" y="280"/>
                  </a:lnTo>
                  <a:lnTo>
                    <a:pt x="322" y="279"/>
                  </a:lnTo>
                  <a:lnTo>
                    <a:pt x="323" y="273"/>
                  </a:lnTo>
                  <a:lnTo>
                    <a:pt x="323" y="266"/>
                  </a:lnTo>
                  <a:lnTo>
                    <a:pt x="325" y="260"/>
                  </a:lnTo>
                  <a:lnTo>
                    <a:pt x="322" y="266"/>
                  </a:lnTo>
                  <a:lnTo>
                    <a:pt x="318" y="272"/>
                  </a:lnTo>
                  <a:lnTo>
                    <a:pt x="313" y="273"/>
                  </a:lnTo>
                  <a:lnTo>
                    <a:pt x="310" y="274"/>
                  </a:lnTo>
                  <a:lnTo>
                    <a:pt x="303" y="273"/>
                  </a:lnTo>
                  <a:lnTo>
                    <a:pt x="295" y="272"/>
                  </a:lnTo>
                  <a:lnTo>
                    <a:pt x="287" y="270"/>
                  </a:lnTo>
                  <a:lnTo>
                    <a:pt x="279" y="269"/>
                  </a:lnTo>
                  <a:lnTo>
                    <a:pt x="267" y="270"/>
                  </a:lnTo>
                  <a:lnTo>
                    <a:pt x="258" y="272"/>
                  </a:lnTo>
                  <a:lnTo>
                    <a:pt x="274" y="264"/>
                  </a:lnTo>
                  <a:lnTo>
                    <a:pt x="283" y="260"/>
                  </a:lnTo>
                  <a:lnTo>
                    <a:pt x="287" y="256"/>
                  </a:lnTo>
                  <a:lnTo>
                    <a:pt x="289" y="250"/>
                  </a:lnTo>
                  <a:lnTo>
                    <a:pt x="292" y="243"/>
                  </a:lnTo>
                  <a:lnTo>
                    <a:pt x="293" y="232"/>
                  </a:lnTo>
                  <a:lnTo>
                    <a:pt x="292" y="224"/>
                  </a:lnTo>
                  <a:lnTo>
                    <a:pt x="289" y="218"/>
                  </a:lnTo>
                  <a:lnTo>
                    <a:pt x="287" y="211"/>
                  </a:lnTo>
                  <a:lnTo>
                    <a:pt x="287" y="204"/>
                  </a:lnTo>
                  <a:lnTo>
                    <a:pt x="287" y="197"/>
                  </a:lnTo>
                  <a:lnTo>
                    <a:pt x="287" y="187"/>
                  </a:lnTo>
                  <a:lnTo>
                    <a:pt x="287" y="182"/>
                  </a:lnTo>
                  <a:lnTo>
                    <a:pt x="289" y="175"/>
                  </a:lnTo>
                  <a:lnTo>
                    <a:pt x="295" y="168"/>
                  </a:lnTo>
                  <a:lnTo>
                    <a:pt x="295" y="165"/>
                  </a:lnTo>
                  <a:lnTo>
                    <a:pt x="293" y="163"/>
                  </a:lnTo>
                  <a:lnTo>
                    <a:pt x="289" y="155"/>
                  </a:lnTo>
                  <a:lnTo>
                    <a:pt x="289" y="150"/>
                  </a:lnTo>
                  <a:lnTo>
                    <a:pt x="289" y="143"/>
                  </a:lnTo>
                  <a:lnTo>
                    <a:pt x="295" y="138"/>
                  </a:lnTo>
                  <a:lnTo>
                    <a:pt x="303" y="114"/>
                  </a:lnTo>
                  <a:lnTo>
                    <a:pt x="299" y="107"/>
                  </a:lnTo>
                  <a:lnTo>
                    <a:pt x="292" y="105"/>
                  </a:lnTo>
                  <a:lnTo>
                    <a:pt x="284" y="103"/>
                  </a:lnTo>
                  <a:lnTo>
                    <a:pt x="273" y="98"/>
                  </a:lnTo>
                  <a:lnTo>
                    <a:pt x="261" y="94"/>
                  </a:lnTo>
                  <a:lnTo>
                    <a:pt x="251" y="89"/>
                  </a:lnTo>
                  <a:lnTo>
                    <a:pt x="241" y="89"/>
                  </a:lnTo>
                  <a:lnTo>
                    <a:pt x="232" y="88"/>
                  </a:lnTo>
                  <a:lnTo>
                    <a:pt x="225" y="84"/>
                  </a:lnTo>
                  <a:lnTo>
                    <a:pt x="215" y="82"/>
                  </a:lnTo>
                  <a:lnTo>
                    <a:pt x="210" y="78"/>
                  </a:lnTo>
                  <a:lnTo>
                    <a:pt x="202" y="73"/>
                  </a:lnTo>
                  <a:lnTo>
                    <a:pt x="195" y="66"/>
                  </a:lnTo>
                  <a:lnTo>
                    <a:pt x="187" y="63"/>
                  </a:lnTo>
                  <a:lnTo>
                    <a:pt x="181" y="58"/>
                  </a:lnTo>
                  <a:lnTo>
                    <a:pt x="174" y="54"/>
                  </a:lnTo>
                  <a:lnTo>
                    <a:pt x="166" y="52"/>
                  </a:lnTo>
                  <a:lnTo>
                    <a:pt x="157" y="51"/>
                  </a:lnTo>
                  <a:lnTo>
                    <a:pt x="145" y="51"/>
                  </a:lnTo>
                  <a:lnTo>
                    <a:pt x="135" y="51"/>
                  </a:lnTo>
                  <a:lnTo>
                    <a:pt x="125" y="51"/>
                  </a:lnTo>
                  <a:lnTo>
                    <a:pt x="113" y="52"/>
                  </a:lnTo>
                  <a:lnTo>
                    <a:pt x="102" y="54"/>
                  </a:lnTo>
                  <a:lnTo>
                    <a:pt x="92" y="56"/>
                  </a:lnTo>
                  <a:lnTo>
                    <a:pt x="81" y="56"/>
                  </a:lnTo>
                  <a:lnTo>
                    <a:pt x="73" y="54"/>
                  </a:lnTo>
                  <a:lnTo>
                    <a:pt x="67" y="52"/>
                  </a:lnTo>
                  <a:lnTo>
                    <a:pt x="58" y="49"/>
                  </a:lnTo>
                  <a:lnTo>
                    <a:pt x="50" y="44"/>
                  </a:lnTo>
                  <a:lnTo>
                    <a:pt x="44" y="42"/>
                  </a:lnTo>
                  <a:lnTo>
                    <a:pt x="38" y="38"/>
                  </a:lnTo>
                  <a:lnTo>
                    <a:pt x="29" y="35"/>
                  </a:lnTo>
                  <a:lnTo>
                    <a:pt x="21" y="31"/>
                  </a:lnTo>
                  <a:lnTo>
                    <a:pt x="12" y="30"/>
                  </a:lnTo>
                  <a:lnTo>
                    <a:pt x="9" y="28"/>
                  </a:lnTo>
                  <a:lnTo>
                    <a:pt x="8" y="27"/>
                  </a:lnTo>
                  <a:lnTo>
                    <a:pt x="5" y="26"/>
                  </a:lnTo>
                  <a:lnTo>
                    <a:pt x="0" y="20"/>
                  </a:lnTo>
                  <a:lnTo>
                    <a:pt x="6" y="19"/>
                  </a:lnTo>
                  <a:lnTo>
                    <a:pt x="8" y="22"/>
                  </a:lnTo>
                  <a:lnTo>
                    <a:pt x="9" y="26"/>
                  </a:lnTo>
                  <a:lnTo>
                    <a:pt x="10" y="27"/>
                  </a:lnTo>
                  <a:lnTo>
                    <a:pt x="21" y="29"/>
                  </a:lnTo>
                  <a:lnTo>
                    <a:pt x="32" y="30"/>
                  </a:lnTo>
                  <a:lnTo>
                    <a:pt x="39" y="34"/>
                  </a:lnTo>
                  <a:lnTo>
                    <a:pt x="42" y="35"/>
                  </a:lnTo>
                  <a:lnTo>
                    <a:pt x="42" y="29"/>
                  </a:lnTo>
                  <a:lnTo>
                    <a:pt x="42" y="26"/>
                  </a:lnTo>
                  <a:lnTo>
                    <a:pt x="42" y="19"/>
                  </a:lnTo>
                  <a:lnTo>
                    <a:pt x="42" y="14"/>
                  </a:lnTo>
                  <a:lnTo>
                    <a:pt x="42" y="8"/>
                  </a:lnTo>
                  <a:lnTo>
                    <a:pt x="45" y="8"/>
                  </a:lnTo>
                  <a:lnTo>
                    <a:pt x="45" y="14"/>
                  </a:lnTo>
                  <a:lnTo>
                    <a:pt x="45" y="19"/>
                  </a:lnTo>
                  <a:lnTo>
                    <a:pt x="45" y="26"/>
                  </a:lnTo>
                  <a:lnTo>
                    <a:pt x="48" y="30"/>
                  </a:lnTo>
                  <a:lnTo>
                    <a:pt x="51" y="35"/>
                  </a:lnTo>
                  <a:lnTo>
                    <a:pt x="54" y="38"/>
                  </a:lnTo>
                  <a:lnTo>
                    <a:pt x="60" y="41"/>
                  </a:lnTo>
                  <a:lnTo>
                    <a:pt x="67" y="42"/>
                  </a:lnTo>
                  <a:lnTo>
                    <a:pt x="73" y="43"/>
                  </a:lnTo>
                  <a:lnTo>
                    <a:pt x="79" y="44"/>
                  </a:lnTo>
                  <a:lnTo>
                    <a:pt x="86" y="44"/>
                  </a:lnTo>
                  <a:lnTo>
                    <a:pt x="79" y="42"/>
                  </a:lnTo>
                  <a:lnTo>
                    <a:pt x="74" y="36"/>
                  </a:lnTo>
                  <a:lnTo>
                    <a:pt x="70" y="31"/>
                  </a:lnTo>
                  <a:lnTo>
                    <a:pt x="67" y="27"/>
                  </a:lnTo>
                  <a:lnTo>
                    <a:pt x="66" y="22"/>
                  </a:lnTo>
                  <a:lnTo>
                    <a:pt x="63" y="18"/>
                  </a:lnTo>
                  <a:lnTo>
                    <a:pt x="63" y="14"/>
                  </a:lnTo>
                  <a:lnTo>
                    <a:pt x="63" y="10"/>
                  </a:lnTo>
                  <a:lnTo>
                    <a:pt x="67" y="10"/>
                  </a:lnTo>
                  <a:lnTo>
                    <a:pt x="67" y="12"/>
                  </a:lnTo>
                  <a:lnTo>
                    <a:pt x="67" y="18"/>
                  </a:lnTo>
                  <a:lnTo>
                    <a:pt x="70" y="22"/>
                  </a:lnTo>
                  <a:lnTo>
                    <a:pt x="71" y="27"/>
                  </a:lnTo>
                  <a:lnTo>
                    <a:pt x="74" y="30"/>
                  </a:lnTo>
                  <a:lnTo>
                    <a:pt x="79" y="36"/>
                  </a:lnTo>
                  <a:lnTo>
                    <a:pt x="86" y="41"/>
                  </a:lnTo>
                  <a:lnTo>
                    <a:pt x="97" y="42"/>
                  </a:lnTo>
                  <a:lnTo>
                    <a:pt x="100" y="43"/>
                  </a:lnTo>
                  <a:lnTo>
                    <a:pt x="108" y="42"/>
                  </a:lnTo>
                  <a:lnTo>
                    <a:pt x="119" y="40"/>
                  </a:lnTo>
                  <a:lnTo>
                    <a:pt x="129" y="36"/>
                  </a:lnTo>
                  <a:lnTo>
                    <a:pt x="137" y="35"/>
                  </a:lnTo>
                  <a:lnTo>
                    <a:pt x="144" y="35"/>
                  </a:lnTo>
                  <a:lnTo>
                    <a:pt x="151" y="35"/>
                  </a:lnTo>
                  <a:lnTo>
                    <a:pt x="161" y="36"/>
                  </a:lnTo>
                  <a:lnTo>
                    <a:pt x="151" y="29"/>
                  </a:lnTo>
                  <a:lnTo>
                    <a:pt x="145" y="27"/>
                  </a:lnTo>
                  <a:lnTo>
                    <a:pt x="138" y="22"/>
                  </a:lnTo>
                  <a:lnTo>
                    <a:pt x="132" y="21"/>
                  </a:lnTo>
                  <a:lnTo>
                    <a:pt x="129" y="19"/>
                  </a:lnTo>
                  <a:lnTo>
                    <a:pt x="128" y="19"/>
                  </a:lnTo>
                  <a:lnTo>
                    <a:pt x="126" y="18"/>
                  </a:lnTo>
                  <a:lnTo>
                    <a:pt x="123" y="14"/>
                  </a:lnTo>
                  <a:lnTo>
                    <a:pt x="122" y="10"/>
                  </a:lnTo>
                  <a:lnTo>
                    <a:pt x="119" y="6"/>
                  </a:lnTo>
                  <a:lnTo>
                    <a:pt x="115" y="0"/>
                  </a:lnTo>
                  <a:lnTo>
                    <a:pt x="119" y="0"/>
                  </a:lnTo>
                  <a:lnTo>
                    <a:pt x="123" y="4"/>
                  </a:lnTo>
                  <a:lnTo>
                    <a:pt x="125" y="7"/>
                  </a:lnTo>
                  <a:lnTo>
                    <a:pt x="126" y="11"/>
                  </a:lnTo>
                  <a:lnTo>
                    <a:pt x="129" y="17"/>
                  </a:lnTo>
                  <a:lnTo>
                    <a:pt x="131" y="18"/>
                  </a:lnTo>
                  <a:lnTo>
                    <a:pt x="134" y="19"/>
                  </a:lnTo>
                  <a:lnTo>
                    <a:pt x="141" y="22"/>
                  </a:lnTo>
                  <a:lnTo>
                    <a:pt x="150" y="25"/>
                  </a:lnTo>
                  <a:lnTo>
                    <a:pt x="160" y="28"/>
                  </a:lnTo>
                  <a:lnTo>
                    <a:pt x="163" y="30"/>
                  </a:lnTo>
                  <a:lnTo>
                    <a:pt x="173" y="36"/>
                  </a:lnTo>
                  <a:lnTo>
                    <a:pt x="171" y="29"/>
                  </a:lnTo>
                  <a:lnTo>
                    <a:pt x="168" y="25"/>
                  </a:lnTo>
                  <a:lnTo>
                    <a:pt x="171" y="20"/>
                  </a:lnTo>
                  <a:lnTo>
                    <a:pt x="173" y="18"/>
                  </a:lnTo>
                  <a:lnTo>
                    <a:pt x="173" y="12"/>
                  </a:lnTo>
                  <a:lnTo>
                    <a:pt x="173" y="8"/>
                  </a:lnTo>
                  <a:lnTo>
                    <a:pt x="179" y="10"/>
                  </a:lnTo>
                  <a:lnTo>
                    <a:pt x="179" y="12"/>
                  </a:lnTo>
                  <a:lnTo>
                    <a:pt x="177" y="18"/>
                  </a:lnTo>
                  <a:lnTo>
                    <a:pt x="174" y="22"/>
                  </a:lnTo>
                  <a:lnTo>
                    <a:pt x="174" y="27"/>
                  </a:lnTo>
                  <a:lnTo>
                    <a:pt x="179" y="31"/>
                  </a:lnTo>
                  <a:lnTo>
                    <a:pt x="181" y="40"/>
                  </a:lnTo>
                  <a:lnTo>
                    <a:pt x="184" y="43"/>
                  </a:lnTo>
                  <a:lnTo>
                    <a:pt x="189" y="44"/>
                  </a:lnTo>
                  <a:lnTo>
                    <a:pt x="197" y="49"/>
                  </a:lnTo>
                  <a:lnTo>
                    <a:pt x="212" y="51"/>
                  </a:lnTo>
                  <a:lnTo>
                    <a:pt x="222" y="54"/>
                  </a:lnTo>
                  <a:lnTo>
                    <a:pt x="225" y="58"/>
                  </a:lnTo>
                  <a:lnTo>
                    <a:pt x="229" y="61"/>
                  </a:lnTo>
                  <a:lnTo>
                    <a:pt x="232" y="63"/>
                  </a:lnTo>
                  <a:lnTo>
                    <a:pt x="237" y="63"/>
                  </a:lnTo>
                  <a:lnTo>
                    <a:pt x="250" y="65"/>
                  </a:lnTo>
                  <a:lnTo>
                    <a:pt x="260" y="68"/>
                  </a:lnTo>
                  <a:lnTo>
                    <a:pt x="268" y="72"/>
                  </a:lnTo>
                  <a:lnTo>
                    <a:pt x="281" y="78"/>
                  </a:lnTo>
                  <a:lnTo>
                    <a:pt x="286" y="82"/>
                  </a:lnTo>
                  <a:lnTo>
                    <a:pt x="286" y="79"/>
                  </a:lnTo>
                  <a:lnTo>
                    <a:pt x="284" y="75"/>
                  </a:lnTo>
                  <a:lnTo>
                    <a:pt x="281" y="71"/>
                  </a:lnTo>
                  <a:lnTo>
                    <a:pt x="273" y="66"/>
                  </a:lnTo>
                  <a:lnTo>
                    <a:pt x="268" y="63"/>
                  </a:lnTo>
                  <a:lnTo>
                    <a:pt x="264" y="61"/>
                  </a:lnTo>
                  <a:lnTo>
                    <a:pt x="261" y="56"/>
                  </a:lnTo>
                  <a:lnTo>
                    <a:pt x="257" y="51"/>
                  </a:lnTo>
                  <a:lnTo>
                    <a:pt x="257" y="44"/>
                  </a:lnTo>
                  <a:lnTo>
                    <a:pt x="257" y="41"/>
                  </a:lnTo>
                  <a:lnTo>
                    <a:pt x="260" y="35"/>
                  </a:lnTo>
                  <a:lnTo>
                    <a:pt x="261" y="30"/>
                  </a:lnTo>
                  <a:lnTo>
                    <a:pt x="261" y="28"/>
                  </a:lnTo>
                  <a:lnTo>
                    <a:pt x="260" y="26"/>
                  </a:lnTo>
                  <a:lnTo>
                    <a:pt x="257" y="22"/>
                  </a:lnTo>
                  <a:lnTo>
                    <a:pt x="251" y="19"/>
                  </a:lnTo>
                  <a:lnTo>
                    <a:pt x="245" y="15"/>
                  </a:lnTo>
                  <a:lnTo>
                    <a:pt x="250" y="14"/>
                  </a:lnTo>
                  <a:lnTo>
                    <a:pt x="252" y="18"/>
                  </a:lnTo>
                  <a:lnTo>
                    <a:pt x="257" y="19"/>
                  </a:lnTo>
                  <a:lnTo>
                    <a:pt x="261" y="22"/>
                  </a:lnTo>
                  <a:lnTo>
                    <a:pt x="266" y="26"/>
                  </a:lnTo>
                  <a:lnTo>
                    <a:pt x="267" y="29"/>
                  </a:lnTo>
                  <a:lnTo>
                    <a:pt x="267" y="36"/>
                  </a:lnTo>
                  <a:lnTo>
                    <a:pt x="268" y="30"/>
                  </a:lnTo>
                  <a:lnTo>
                    <a:pt x="273" y="26"/>
                  </a:lnTo>
                  <a:lnTo>
                    <a:pt x="274" y="20"/>
                  </a:lnTo>
                  <a:lnTo>
                    <a:pt x="279" y="18"/>
                  </a:lnTo>
                  <a:lnTo>
                    <a:pt x="281" y="14"/>
                  </a:lnTo>
                  <a:lnTo>
                    <a:pt x="283" y="17"/>
                  </a:lnTo>
                  <a:lnTo>
                    <a:pt x="286" y="18"/>
                  </a:lnTo>
                  <a:lnTo>
                    <a:pt x="283" y="19"/>
                  </a:lnTo>
                  <a:lnTo>
                    <a:pt x="281" y="25"/>
                  </a:lnTo>
                  <a:lnTo>
                    <a:pt x="279" y="30"/>
                  </a:lnTo>
                  <a:lnTo>
                    <a:pt x="273" y="38"/>
                  </a:lnTo>
                  <a:lnTo>
                    <a:pt x="270" y="42"/>
                  </a:lnTo>
                  <a:lnTo>
                    <a:pt x="268" y="48"/>
                  </a:lnTo>
                  <a:lnTo>
                    <a:pt x="268" y="51"/>
                  </a:lnTo>
                  <a:lnTo>
                    <a:pt x="270" y="56"/>
                  </a:lnTo>
                  <a:lnTo>
                    <a:pt x="273" y="61"/>
                  </a:lnTo>
                  <a:lnTo>
                    <a:pt x="281" y="64"/>
                  </a:lnTo>
                  <a:lnTo>
                    <a:pt x="286" y="68"/>
                  </a:lnTo>
                  <a:lnTo>
                    <a:pt x="293" y="73"/>
                  </a:lnTo>
                  <a:lnTo>
                    <a:pt x="299" y="79"/>
                  </a:lnTo>
                  <a:lnTo>
                    <a:pt x="303" y="84"/>
                  </a:lnTo>
                  <a:lnTo>
                    <a:pt x="309" y="89"/>
                  </a:lnTo>
                  <a:lnTo>
                    <a:pt x="310" y="94"/>
                  </a:lnTo>
                  <a:lnTo>
                    <a:pt x="313" y="98"/>
                  </a:lnTo>
                  <a:lnTo>
                    <a:pt x="313" y="103"/>
                  </a:lnTo>
                  <a:close/>
                </a:path>
              </a:pathLst>
            </a:custGeom>
            <a:solidFill>
              <a:srgbClr val="FFFFFF"/>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799" name="Freeform 333"/>
            <p:cNvSpPr>
              <a:spLocks/>
            </p:cNvSpPr>
            <p:nvPr/>
          </p:nvSpPr>
          <p:spPr bwMode="auto">
            <a:xfrm>
              <a:off x="4032" y="3593"/>
              <a:ext cx="3" cy="8"/>
            </a:xfrm>
            <a:custGeom>
              <a:avLst/>
              <a:gdLst>
                <a:gd name="T0" fmla="*/ 0 w 9"/>
                <a:gd name="T1" fmla="*/ 0 h 19"/>
                <a:gd name="T2" fmla="*/ 0 w 9"/>
                <a:gd name="T3" fmla="*/ 0 h 19"/>
                <a:gd name="T4" fmla="*/ 0 w 9"/>
                <a:gd name="T5" fmla="*/ 0 h 19"/>
                <a:gd name="T6" fmla="*/ 0 w 9"/>
                <a:gd name="T7" fmla="*/ 0 h 19"/>
                <a:gd name="T8" fmla="*/ 0 w 9"/>
                <a:gd name="T9" fmla="*/ 0 h 19"/>
                <a:gd name="T10" fmla="*/ 0 60000 65536"/>
                <a:gd name="T11" fmla="*/ 0 60000 65536"/>
                <a:gd name="T12" fmla="*/ 0 60000 65536"/>
                <a:gd name="T13" fmla="*/ 0 60000 65536"/>
                <a:gd name="T14" fmla="*/ 0 60000 65536"/>
                <a:gd name="T15" fmla="*/ 0 w 9"/>
                <a:gd name="T16" fmla="*/ 0 h 19"/>
                <a:gd name="T17" fmla="*/ 9 w 9"/>
                <a:gd name="T18" fmla="*/ 19 h 19"/>
              </a:gdLst>
              <a:ahLst/>
              <a:cxnLst>
                <a:cxn ang="T10">
                  <a:pos x="T0" y="T1"/>
                </a:cxn>
                <a:cxn ang="T11">
                  <a:pos x="T2" y="T3"/>
                </a:cxn>
                <a:cxn ang="T12">
                  <a:pos x="T4" y="T5"/>
                </a:cxn>
                <a:cxn ang="T13">
                  <a:pos x="T6" y="T7"/>
                </a:cxn>
                <a:cxn ang="T14">
                  <a:pos x="T8" y="T9"/>
                </a:cxn>
              </a:cxnLst>
              <a:rect l="T15" t="T16" r="T17" b="T18"/>
              <a:pathLst>
                <a:path w="9" h="19">
                  <a:moveTo>
                    <a:pt x="9" y="19"/>
                  </a:moveTo>
                  <a:lnTo>
                    <a:pt x="4" y="12"/>
                  </a:lnTo>
                  <a:lnTo>
                    <a:pt x="1" y="8"/>
                  </a:lnTo>
                  <a:lnTo>
                    <a:pt x="0" y="5"/>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800" b="1">
                <a:solidFill>
                  <a:srgbClr val="0079C1"/>
                </a:solidFill>
              </a:endParaRPr>
            </a:p>
          </p:txBody>
        </p:sp>
        <p:sp>
          <p:nvSpPr>
            <p:cNvPr id="116800" name="Freeform 334"/>
            <p:cNvSpPr>
              <a:spLocks/>
            </p:cNvSpPr>
            <p:nvPr/>
          </p:nvSpPr>
          <p:spPr bwMode="auto">
            <a:xfrm>
              <a:off x="4011" y="3462"/>
              <a:ext cx="97" cy="59"/>
            </a:xfrm>
            <a:custGeom>
              <a:avLst/>
              <a:gdLst>
                <a:gd name="T0" fmla="*/ 0 w 304"/>
                <a:gd name="T1" fmla="*/ 0 h 126"/>
                <a:gd name="T2" fmla="*/ 0 w 304"/>
                <a:gd name="T3" fmla="*/ 0 h 126"/>
                <a:gd name="T4" fmla="*/ 0 w 304"/>
                <a:gd name="T5" fmla="*/ 0 h 126"/>
                <a:gd name="T6" fmla="*/ 0 w 304"/>
                <a:gd name="T7" fmla="*/ 0 h 126"/>
                <a:gd name="T8" fmla="*/ 0 w 304"/>
                <a:gd name="T9" fmla="*/ 0 h 126"/>
                <a:gd name="T10" fmla="*/ 0 w 304"/>
                <a:gd name="T11" fmla="*/ 0 h 126"/>
                <a:gd name="T12" fmla="*/ 0 w 304"/>
                <a:gd name="T13" fmla="*/ 0 h 126"/>
                <a:gd name="T14" fmla="*/ 0 w 304"/>
                <a:gd name="T15" fmla="*/ 0 h 126"/>
                <a:gd name="T16" fmla="*/ 0 w 304"/>
                <a:gd name="T17" fmla="*/ 0 h 126"/>
                <a:gd name="T18" fmla="*/ 0 w 304"/>
                <a:gd name="T19" fmla="*/ 0 h 126"/>
                <a:gd name="T20" fmla="*/ 0 w 304"/>
                <a:gd name="T21" fmla="*/ 0 h 126"/>
                <a:gd name="T22" fmla="*/ 0 w 304"/>
                <a:gd name="T23" fmla="*/ 0 h 126"/>
                <a:gd name="T24" fmla="*/ 0 w 304"/>
                <a:gd name="T25" fmla="*/ 0 h 126"/>
                <a:gd name="T26" fmla="*/ 0 w 304"/>
                <a:gd name="T27" fmla="*/ 0 h 126"/>
                <a:gd name="T28" fmla="*/ 0 w 304"/>
                <a:gd name="T29" fmla="*/ 0 h 126"/>
                <a:gd name="T30" fmla="*/ 0 w 304"/>
                <a:gd name="T31" fmla="*/ 0 h 126"/>
                <a:gd name="T32" fmla="*/ 0 w 304"/>
                <a:gd name="T33" fmla="*/ 0 h 126"/>
                <a:gd name="T34" fmla="*/ 0 w 304"/>
                <a:gd name="T35" fmla="*/ 0 h 126"/>
                <a:gd name="T36" fmla="*/ 0 w 304"/>
                <a:gd name="T37" fmla="*/ 0 h 126"/>
                <a:gd name="T38" fmla="*/ 0 w 304"/>
                <a:gd name="T39" fmla="*/ 0 h 126"/>
                <a:gd name="T40" fmla="*/ 0 w 304"/>
                <a:gd name="T41" fmla="*/ 0 h 126"/>
                <a:gd name="T42" fmla="*/ 0 w 304"/>
                <a:gd name="T43" fmla="*/ 0 h 126"/>
                <a:gd name="T44" fmla="*/ 0 w 304"/>
                <a:gd name="T45" fmla="*/ 0 h 126"/>
                <a:gd name="T46" fmla="*/ 0 w 304"/>
                <a:gd name="T47" fmla="*/ 0 h 126"/>
                <a:gd name="T48" fmla="*/ 0 w 304"/>
                <a:gd name="T49" fmla="*/ 0 h 126"/>
                <a:gd name="T50" fmla="*/ 0 w 304"/>
                <a:gd name="T51" fmla="*/ 0 h 126"/>
                <a:gd name="T52" fmla="*/ 0 w 304"/>
                <a:gd name="T53" fmla="*/ 0 h 126"/>
                <a:gd name="T54" fmla="*/ 0 w 304"/>
                <a:gd name="T55" fmla="*/ 0 h 126"/>
                <a:gd name="T56" fmla="*/ 0 w 304"/>
                <a:gd name="T57" fmla="*/ 0 h 126"/>
                <a:gd name="T58" fmla="*/ 0 w 304"/>
                <a:gd name="T59" fmla="*/ 0 h 126"/>
                <a:gd name="T60" fmla="*/ 0 w 304"/>
                <a:gd name="T61" fmla="*/ 0 h 126"/>
                <a:gd name="T62" fmla="*/ 0 w 304"/>
                <a:gd name="T63" fmla="*/ 0 h 126"/>
                <a:gd name="T64" fmla="*/ 0 w 304"/>
                <a:gd name="T65" fmla="*/ 0 h 126"/>
                <a:gd name="T66" fmla="*/ 0 w 304"/>
                <a:gd name="T67" fmla="*/ 0 h 126"/>
                <a:gd name="T68" fmla="*/ 0 w 304"/>
                <a:gd name="T69" fmla="*/ 0 h 126"/>
                <a:gd name="T70" fmla="*/ 0 w 304"/>
                <a:gd name="T71" fmla="*/ 0 h 126"/>
                <a:gd name="T72" fmla="*/ 0 w 304"/>
                <a:gd name="T73" fmla="*/ 0 h 126"/>
                <a:gd name="T74" fmla="*/ 0 w 304"/>
                <a:gd name="T75" fmla="*/ 0 h 126"/>
                <a:gd name="T76" fmla="*/ 0 w 304"/>
                <a:gd name="T77" fmla="*/ 0 h 126"/>
                <a:gd name="T78" fmla="*/ 0 w 304"/>
                <a:gd name="T79" fmla="*/ 0 h 126"/>
                <a:gd name="T80" fmla="*/ 0 w 304"/>
                <a:gd name="T81" fmla="*/ 0 h 126"/>
                <a:gd name="T82" fmla="*/ 0 w 304"/>
                <a:gd name="T83" fmla="*/ 0 h 126"/>
                <a:gd name="T84" fmla="*/ 0 w 304"/>
                <a:gd name="T85" fmla="*/ 0 h 126"/>
                <a:gd name="T86" fmla="*/ 0 w 304"/>
                <a:gd name="T87" fmla="*/ 0 h 126"/>
                <a:gd name="T88" fmla="*/ 0 w 304"/>
                <a:gd name="T89" fmla="*/ 0 h 126"/>
                <a:gd name="T90" fmla="*/ 0 w 304"/>
                <a:gd name="T91" fmla="*/ 0 h 126"/>
                <a:gd name="T92" fmla="*/ 0 w 304"/>
                <a:gd name="T93" fmla="*/ 0 h 126"/>
                <a:gd name="T94" fmla="*/ 0 w 304"/>
                <a:gd name="T95" fmla="*/ 0 h 1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4"/>
                <a:gd name="T145" fmla="*/ 0 h 126"/>
                <a:gd name="T146" fmla="*/ 304 w 304"/>
                <a:gd name="T147" fmla="*/ 126 h 1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4" h="126">
                  <a:moveTo>
                    <a:pt x="188" y="6"/>
                  </a:moveTo>
                  <a:lnTo>
                    <a:pt x="197" y="6"/>
                  </a:lnTo>
                  <a:lnTo>
                    <a:pt x="203" y="2"/>
                  </a:lnTo>
                  <a:lnTo>
                    <a:pt x="209" y="0"/>
                  </a:lnTo>
                  <a:lnTo>
                    <a:pt x="214" y="0"/>
                  </a:lnTo>
                  <a:lnTo>
                    <a:pt x="219" y="0"/>
                  </a:lnTo>
                  <a:lnTo>
                    <a:pt x="223" y="0"/>
                  </a:lnTo>
                  <a:lnTo>
                    <a:pt x="226" y="2"/>
                  </a:lnTo>
                  <a:lnTo>
                    <a:pt x="230" y="7"/>
                  </a:lnTo>
                  <a:lnTo>
                    <a:pt x="233" y="13"/>
                  </a:lnTo>
                  <a:lnTo>
                    <a:pt x="238" y="22"/>
                  </a:lnTo>
                  <a:lnTo>
                    <a:pt x="239" y="28"/>
                  </a:lnTo>
                  <a:lnTo>
                    <a:pt x="246" y="31"/>
                  </a:lnTo>
                  <a:lnTo>
                    <a:pt x="246" y="33"/>
                  </a:lnTo>
                  <a:lnTo>
                    <a:pt x="252" y="36"/>
                  </a:lnTo>
                  <a:lnTo>
                    <a:pt x="259" y="38"/>
                  </a:lnTo>
                  <a:lnTo>
                    <a:pt x="269" y="42"/>
                  </a:lnTo>
                  <a:lnTo>
                    <a:pt x="280" y="48"/>
                  </a:lnTo>
                  <a:lnTo>
                    <a:pt x="285" y="52"/>
                  </a:lnTo>
                  <a:lnTo>
                    <a:pt x="291" y="59"/>
                  </a:lnTo>
                  <a:lnTo>
                    <a:pt x="298" y="65"/>
                  </a:lnTo>
                  <a:lnTo>
                    <a:pt x="304" y="76"/>
                  </a:lnTo>
                  <a:lnTo>
                    <a:pt x="304" y="82"/>
                  </a:lnTo>
                  <a:lnTo>
                    <a:pt x="304" y="90"/>
                  </a:lnTo>
                  <a:lnTo>
                    <a:pt x="303" y="98"/>
                  </a:lnTo>
                  <a:lnTo>
                    <a:pt x="298" y="101"/>
                  </a:lnTo>
                  <a:lnTo>
                    <a:pt x="291" y="106"/>
                  </a:lnTo>
                  <a:lnTo>
                    <a:pt x="287" y="109"/>
                  </a:lnTo>
                  <a:lnTo>
                    <a:pt x="281" y="112"/>
                  </a:lnTo>
                  <a:lnTo>
                    <a:pt x="274" y="113"/>
                  </a:lnTo>
                  <a:lnTo>
                    <a:pt x="268" y="115"/>
                  </a:lnTo>
                  <a:lnTo>
                    <a:pt x="264" y="117"/>
                  </a:lnTo>
                  <a:lnTo>
                    <a:pt x="258" y="121"/>
                  </a:lnTo>
                  <a:lnTo>
                    <a:pt x="253" y="124"/>
                  </a:lnTo>
                  <a:lnTo>
                    <a:pt x="246" y="126"/>
                  </a:lnTo>
                  <a:lnTo>
                    <a:pt x="239" y="126"/>
                  </a:lnTo>
                  <a:lnTo>
                    <a:pt x="230" y="121"/>
                  </a:lnTo>
                  <a:lnTo>
                    <a:pt x="219" y="119"/>
                  </a:lnTo>
                  <a:lnTo>
                    <a:pt x="211" y="117"/>
                  </a:lnTo>
                  <a:lnTo>
                    <a:pt x="206" y="117"/>
                  </a:lnTo>
                  <a:lnTo>
                    <a:pt x="197" y="119"/>
                  </a:lnTo>
                  <a:lnTo>
                    <a:pt x="190" y="117"/>
                  </a:lnTo>
                  <a:lnTo>
                    <a:pt x="182" y="116"/>
                  </a:lnTo>
                  <a:lnTo>
                    <a:pt x="174" y="113"/>
                  </a:lnTo>
                  <a:lnTo>
                    <a:pt x="165" y="111"/>
                  </a:lnTo>
                  <a:lnTo>
                    <a:pt x="158" y="109"/>
                  </a:lnTo>
                  <a:lnTo>
                    <a:pt x="153" y="107"/>
                  </a:lnTo>
                  <a:lnTo>
                    <a:pt x="143" y="106"/>
                  </a:lnTo>
                  <a:lnTo>
                    <a:pt x="138" y="104"/>
                  </a:lnTo>
                  <a:lnTo>
                    <a:pt x="127" y="104"/>
                  </a:lnTo>
                  <a:lnTo>
                    <a:pt x="122" y="105"/>
                  </a:lnTo>
                  <a:lnTo>
                    <a:pt x="114" y="107"/>
                  </a:lnTo>
                  <a:lnTo>
                    <a:pt x="107" y="111"/>
                  </a:lnTo>
                  <a:lnTo>
                    <a:pt x="100" y="115"/>
                  </a:lnTo>
                  <a:lnTo>
                    <a:pt x="94" y="116"/>
                  </a:lnTo>
                  <a:lnTo>
                    <a:pt x="88" y="119"/>
                  </a:lnTo>
                  <a:lnTo>
                    <a:pt x="84" y="120"/>
                  </a:lnTo>
                  <a:lnTo>
                    <a:pt x="74" y="123"/>
                  </a:lnTo>
                  <a:lnTo>
                    <a:pt x="69" y="126"/>
                  </a:lnTo>
                  <a:lnTo>
                    <a:pt x="65" y="126"/>
                  </a:lnTo>
                  <a:lnTo>
                    <a:pt x="56" y="126"/>
                  </a:lnTo>
                  <a:lnTo>
                    <a:pt x="52" y="123"/>
                  </a:lnTo>
                  <a:lnTo>
                    <a:pt x="42" y="120"/>
                  </a:lnTo>
                  <a:lnTo>
                    <a:pt x="36" y="115"/>
                  </a:lnTo>
                  <a:lnTo>
                    <a:pt x="30" y="111"/>
                  </a:lnTo>
                  <a:lnTo>
                    <a:pt x="26" y="104"/>
                  </a:lnTo>
                  <a:lnTo>
                    <a:pt x="22" y="100"/>
                  </a:lnTo>
                  <a:lnTo>
                    <a:pt x="16" y="90"/>
                  </a:lnTo>
                  <a:lnTo>
                    <a:pt x="16" y="82"/>
                  </a:lnTo>
                  <a:lnTo>
                    <a:pt x="10" y="77"/>
                  </a:lnTo>
                  <a:lnTo>
                    <a:pt x="6" y="69"/>
                  </a:lnTo>
                  <a:lnTo>
                    <a:pt x="1" y="62"/>
                  </a:lnTo>
                  <a:lnTo>
                    <a:pt x="0" y="58"/>
                  </a:lnTo>
                  <a:lnTo>
                    <a:pt x="0" y="52"/>
                  </a:lnTo>
                  <a:lnTo>
                    <a:pt x="3" y="48"/>
                  </a:lnTo>
                  <a:lnTo>
                    <a:pt x="6" y="39"/>
                  </a:lnTo>
                  <a:lnTo>
                    <a:pt x="11" y="36"/>
                  </a:lnTo>
                  <a:lnTo>
                    <a:pt x="16" y="31"/>
                  </a:lnTo>
                  <a:lnTo>
                    <a:pt x="24" y="30"/>
                  </a:lnTo>
                  <a:lnTo>
                    <a:pt x="26" y="24"/>
                  </a:lnTo>
                  <a:lnTo>
                    <a:pt x="30" y="21"/>
                  </a:lnTo>
                  <a:lnTo>
                    <a:pt x="38" y="17"/>
                  </a:lnTo>
                  <a:lnTo>
                    <a:pt x="46" y="17"/>
                  </a:lnTo>
                  <a:lnTo>
                    <a:pt x="55" y="16"/>
                  </a:lnTo>
                  <a:lnTo>
                    <a:pt x="66" y="17"/>
                  </a:lnTo>
                  <a:lnTo>
                    <a:pt x="85" y="19"/>
                  </a:lnTo>
                  <a:lnTo>
                    <a:pt x="104" y="21"/>
                  </a:lnTo>
                  <a:lnTo>
                    <a:pt x="114" y="21"/>
                  </a:lnTo>
                  <a:lnTo>
                    <a:pt x="127" y="19"/>
                  </a:lnTo>
                  <a:lnTo>
                    <a:pt x="142" y="17"/>
                  </a:lnTo>
                  <a:lnTo>
                    <a:pt x="155" y="15"/>
                  </a:lnTo>
                  <a:lnTo>
                    <a:pt x="162" y="13"/>
                  </a:lnTo>
                  <a:lnTo>
                    <a:pt x="171" y="10"/>
                  </a:lnTo>
                  <a:lnTo>
                    <a:pt x="181" y="7"/>
                  </a:lnTo>
                  <a:lnTo>
                    <a:pt x="184" y="6"/>
                  </a:lnTo>
                  <a:lnTo>
                    <a:pt x="188" y="6"/>
                  </a:lnTo>
                  <a:close/>
                </a:path>
              </a:pathLst>
            </a:custGeom>
            <a:solidFill>
              <a:srgbClr val="941CAC"/>
            </a:solidFill>
            <a:ln w="0">
              <a:solidFill>
                <a:srgbClr val="941CAC"/>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801" name="Freeform 335"/>
            <p:cNvSpPr>
              <a:spLocks/>
            </p:cNvSpPr>
            <p:nvPr/>
          </p:nvSpPr>
          <p:spPr bwMode="auto">
            <a:xfrm>
              <a:off x="3945" y="3442"/>
              <a:ext cx="125" cy="84"/>
            </a:xfrm>
            <a:custGeom>
              <a:avLst/>
              <a:gdLst>
                <a:gd name="T0" fmla="*/ 0 w 395"/>
                <a:gd name="T1" fmla="*/ 0 h 174"/>
                <a:gd name="T2" fmla="*/ 0 w 395"/>
                <a:gd name="T3" fmla="*/ 0 h 174"/>
                <a:gd name="T4" fmla="*/ 0 w 395"/>
                <a:gd name="T5" fmla="*/ 0 h 174"/>
                <a:gd name="T6" fmla="*/ 0 w 395"/>
                <a:gd name="T7" fmla="*/ 0 h 174"/>
                <a:gd name="T8" fmla="*/ 0 w 395"/>
                <a:gd name="T9" fmla="*/ 0 h 174"/>
                <a:gd name="T10" fmla="*/ 0 w 395"/>
                <a:gd name="T11" fmla="*/ 0 h 174"/>
                <a:gd name="T12" fmla="*/ 0 w 395"/>
                <a:gd name="T13" fmla="*/ 0 h 174"/>
                <a:gd name="T14" fmla="*/ 0 w 395"/>
                <a:gd name="T15" fmla="*/ 0 h 174"/>
                <a:gd name="T16" fmla="*/ 0 w 395"/>
                <a:gd name="T17" fmla="*/ 0 h 174"/>
                <a:gd name="T18" fmla="*/ 0 w 395"/>
                <a:gd name="T19" fmla="*/ 0 h 174"/>
                <a:gd name="T20" fmla="*/ 0 w 395"/>
                <a:gd name="T21" fmla="*/ 0 h 174"/>
                <a:gd name="T22" fmla="*/ 0 w 395"/>
                <a:gd name="T23" fmla="*/ 0 h 174"/>
                <a:gd name="T24" fmla="*/ 0 w 395"/>
                <a:gd name="T25" fmla="*/ 0 h 174"/>
                <a:gd name="T26" fmla="*/ 0 w 395"/>
                <a:gd name="T27" fmla="*/ 0 h 174"/>
                <a:gd name="T28" fmla="*/ 0 w 395"/>
                <a:gd name="T29" fmla="*/ 0 h 174"/>
                <a:gd name="T30" fmla="*/ 0 w 395"/>
                <a:gd name="T31" fmla="*/ 0 h 174"/>
                <a:gd name="T32" fmla="*/ 0 w 395"/>
                <a:gd name="T33" fmla="*/ 0 h 174"/>
                <a:gd name="T34" fmla="*/ 0 w 395"/>
                <a:gd name="T35" fmla="*/ 0 h 174"/>
                <a:gd name="T36" fmla="*/ 0 w 395"/>
                <a:gd name="T37" fmla="*/ 0 h 174"/>
                <a:gd name="T38" fmla="*/ 0 w 395"/>
                <a:gd name="T39" fmla="*/ 0 h 174"/>
                <a:gd name="T40" fmla="*/ 0 w 395"/>
                <a:gd name="T41" fmla="*/ 0 h 174"/>
                <a:gd name="T42" fmla="*/ 0 w 395"/>
                <a:gd name="T43" fmla="*/ 0 h 174"/>
                <a:gd name="T44" fmla="*/ 0 w 395"/>
                <a:gd name="T45" fmla="*/ 0 h 174"/>
                <a:gd name="T46" fmla="*/ 0 w 395"/>
                <a:gd name="T47" fmla="*/ 0 h 174"/>
                <a:gd name="T48" fmla="*/ 0 w 395"/>
                <a:gd name="T49" fmla="*/ 0 h 174"/>
                <a:gd name="T50" fmla="*/ 0 w 395"/>
                <a:gd name="T51" fmla="*/ 0 h 174"/>
                <a:gd name="T52" fmla="*/ 0 w 395"/>
                <a:gd name="T53" fmla="*/ 0 h 174"/>
                <a:gd name="T54" fmla="*/ 0 w 395"/>
                <a:gd name="T55" fmla="*/ 0 h 174"/>
                <a:gd name="T56" fmla="*/ 0 w 395"/>
                <a:gd name="T57" fmla="*/ 0 h 174"/>
                <a:gd name="T58" fmla="*/ 0 w 395"/>
                <a:gd name="T59" fmla="*/ 0 h 174"/>
                <a:gd name="T60" fmla="*/ 0 w 395"/>
                <a:gd name="T61" fmla="*/ 0 h 174"/>
                <a:gd name="T62" fmla="*/ 0 w 395"/>
                <a:gd name="T63" fmla="*/ 0 h 174"/>
                <a:gd name="T64" fmla="*/ 0 w 395"/>
                <a:gd name="T65" fmla="*/ 0 h 174"/>
                <a:gd name="T66" fmla="*/ 0 w 395"/>
                <a:gd name="T67" fmla="*/ 0 h 174"/>
                <a:gd name="T68" fmla="*/ 0 w 395"/>
                <a:gd name="T69" fmla="*/ 0 h 174"/>
                <a:gd name="T70" fmla="*/ 0 w 395"/>
                <a:gd name="T71" fmla="*/ 0 h 174"/>
                <a:gd name="T72" fmla="*/ 0 w 395"/>
                <a:gd name="T73" fmla="*/ 0 h 174"/>
                <a:gd name="T74" fmla="*/ 0 w 395"/>
                <a:gd name="T75" fmla="*/ 0 h 174"/>
                <a:gd name="T76" fmla="*/ 0 w 395"/>
                <a:gd name="T77" fmla="*/ 0 h 174"/>
                <a:gd name="T78" fmla="*/ 0 w 395"/>
                <a:gd name="T79" fmla="*/ 0 h 174"/>
                <a:gd name="T80" fmla="*/ 0 w 395"/>
                <a:gd name="T81" fmla="*/ 0 h 174"/>
                <a:gd name="T82" fmla="*/ 0 w 395"/>
                <a:gd name="T83" fmla="*/ 0 h 174"/>
                <a:gd name="T84" fmla="*/ 0 w 395"/>
                <a:gd name="T85" fmla="*/ 0 h 174"/>
                <a:gd name="T86" fmla="*/ 0 w 395"/>
                <a:gd name="T87" fmla="*/ 0 h 174"/>
                <a:gd name="T88" fmla="*/ 0 w 395"/>
                <a:gd name="T89" fmla="*/ 0 h 174"/>
                <a:gd name="T90" fmla="*/ 0 w 395"/>
                <a:gd name="T91" fmla="*/ 0 h 174"/>
                <a:gd name="T92" fmla="*/ 0 w 395"/>
                <a:gd name="T93" fmla="*/ 0 h 174"/>
                <a:gd name="T94" fmla="*/ 0 w 395"/>
                <a:gd name="T95" fmla="*/ 0 h 174"/>
                <a:gd name="T96" fmla="*/ 0 w 395"/>
                <a:gd name="T97" fmla="*/ 0 h 174"/>
                <a:gd name="T98" fmla="*/ 0 w 395"/>
                <a:gd name="T99" fmla="*/ 0 h 174"/>
                <a:gd name="T100" fmla="*/ 0 w 395"/>
                <a:gd name="T101" fmla="*/ 0 h 174"/>
                <a:gd name="T102" fmla="*/ 0 w 395"/>
                <a:gd name="T103" fmla="*/ 0 h 174"/>
                <a:gd name="T104" fmla="*/ 0 w 395"/>
                <a:gd name="T105" fmla="*/ 0 h 174"/>
                <a:gd name="T106" fmla="*/ 0 w 395"/>
                <a:gd name="T107" fmla="*/ 0 h 174"/>
                <a:gd name="T108" fmla="*/ 0 w 395"/>
                <a:gd name="T109" fmla="*/ 0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5"/>
                <a:gd name="T166" fmla="*/ 0 h 174"/>
                <a:gd name="T167" fmla="*/ 395 w 395"/>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5" h="174">
                  <a:moveTo>
                    <a:pt x="263" y="165"/>
                  </a:moveTo>
                  <a:lnTo>
                    <a:pt x="263" y="167"/>
                  </a:lnTo>
                  <a:lnTo>
                    <a:pt x="263" y="174"/>
                  </a:lnTo>
                  <a:lnTo>
                    <a:pt x="255" y="170"/>
                  </a:lnTo>
                  <a:lnTo>
                    <a:pt x="246" y="169"/>
                  </a:lnTo>
                  <a:lnTo>
                    <a:pt x="239" y="167"/>
                  </a:lnTo>
                  <a:lnTo>
                    <a:pt x="236" y="166"/>
                  </a:lnTo>
                  <a:lnTo>
                    <a:pt x="233" y="165"/>
                  </a:lnTo>
                  <a:lnTo>
                    <a:pt x="231" y="162"/>
                  </a:lnTo>
                  <a:lnTo>
                    <a:pt x="223" y="162"/>
                  </a:lnTo>
                  <a:lnTo>
                    <a:pt x="217" y="162"/>
                  </a:lnTo>
                  <a:lnTo>
                    <a:pt x="205" y="162"/>
                  </a:lnTo>
                  <a:lnTo>
                    <a:pt x="200" y="162"/>
                  </a:lnTo>
                  <a:lnTo>
                    <a:pt x="195" y="163"/>
                  </a:lnTo>
                  <a:lnTo>
                    <a:pt x="188" y="165"/>
                  </a:lnTo>
                  <a:lnTo>
                    <a:pt x="182" y="166"/>
                  </a:lnTo>
                  <a:lnTo>
                    <a:pt x="173" y="166"/>
                  </a:lnTo>
                  <a:lnTo>
                    <a:pt x="162" y="165"/>
                  </a:lnTo>
                  <a:lnTo>
                    <a:pt x="149" y="162"/>
                  </a:lnTo>
                  <a:lnTo>
                    <a:pt x="137" y="160"/>
                  </a:lnTo>
                  <a:lnTo>
                    <a:pt x="129" y="158"/>
                  </a:lnTo>
                  <a:lnTo>
                    <a:pt x="123" y="156"/>
                  </a:lnTo>
                  <a:lnTo>
                    <a:pt x="113" y="154"/>
                  </a:lnTo>
                  <a:lnTo>
                    <a:pt x="105" y="150"/>
                  </a:lnTo>
                  <a:lnTo>
                    <a:pt x="95" y="148"/>
                  </a:lnTo>
                  <a:lnTo>
                    <a:pt x="85" y="145"/>
                  </a:lnTo>
                  <a:lnTo>
                    <a:pt x="79" y="143"/>
                  </a:lnTo>
                  <a:lnTo>
                    <a:pt x="72" y="140"/>
                  </a:lnTo>
                  <a:lnTo>
                    <a:pt x="65" y="137"/>
                  </a:lnTo>
                  <a:lnTo>
                    <a:pt x="56" y="130"/>
                  </a:lnTo>
                  <a:lnTo>
                    <a:pt x="50" y="123"/>
                  </a:lnTo>
                  <a:lnTo>
                    <a:pt x="40" y="120"/>
                  </a:lnTo>
                  <a:lnTo>
                    <a:pt x="29" y="117"/>
                  </a:lnTo>
                  <a:lnTo>
                    <a:pt x="20" y="115"/>
                  </a:lnTo>
                  <a:lnTo>
                    <a:pt x="13" y="109"/>
                  </a:lnTo>
                  <a:lnTo>
                    <a:pt x="7" y="104"/>
                  </a:lnTo>
                  <a:lnTo>
                    <a:pt x="1" y="98"/>
                  </a:lnTo>
                  <a:lnTo>
                    <a:pt x="0" y="91"/>
                  </a:lnTo>
                  <a:lnTo>
                    <a:pt x="0" y="79"/>
                  </a:lnTo>
                  <a:lnTo>
                    <a:pt x="1" y="72"/>
                  </a:lnTo>
                  <a:lnTo>
                    <a:pt x="5" y="66"/>
                  </a:lnTo>
                  <a:lnTo>
                    <a:pt x="10" y="56"/>
                  </a:lnTo>
                  <a:lnTo>
                    <a:pt x="18" y="51"/>
                  </a:lnTo>
                  <a:lnTo>
                    <a:pt x="24" y="45"/>
                  </a:lnTo>
                  <a:lnTo>
                    <a:pt x="36" y="40"/>
                  </a:lnTo>
                  <a:lnTo>
                    <a:pt x="47" y="36"/>
                  </a:lnTo>
                  <a:lnTo>
                    <a:pt x="58" y="33"/>
                  </a:lnTo>
                  <a:lnTo>
                    <a:pt x="73" y="30"/>
                  </a:lnTo>
                  <a:lnTo>
                    <a:pt x="84" y="28"/>
                  </a:lnTo>
                  <a:lnTo>
                    <a:pt x="95" y="24"/>
                  </a:lnTo>
                  <a:lnTo>
                    <a:pt x="105" y="21"/>
                  </a:lnTo>
                  <a:lnTo>
                    <a:pt x="117" y="10"/>
                  </a:lnTo>
                  <a:lnTo>
                    <a:pt x="130" y="7"/>
                  </a:lnTo>
                  <a:lnTo>
                    <a:pt x="140" y="3"/>
                  </a:lnTo>
                  <a:lnTo>
                    <a:pt x="155" y="1"/>
                  </a:lnTo>
                  <a:lnTo>
                    <a:pt x="172" y="0"/>
                  </a:lnTo>
                  <a:lnTo>
                    <a:pt x="182" y="0"/>
                  </a:lnTo>
                  <a:lnTo>
                    <a:pt x="200" y="1"/>
                  </a:lnTo>
                  <a:lnTo>
                    <a:pt x="214" y="3"/>
                  </a:lnTo>
                  <a:lnTo>
                    <a:pt x="229" y="3"/>
                  </a:lnTo>
                  <a:lnTo>
                    <a:pt x="237" y="5"/>
                  </a:lnTo>
                  <a:lnTo>
                    <a:pt x="249" y="7"/>
                  </a:lnTo>
                  <a:lnTo>
                    <a:pt x="263" y="10"/>
                  </a:lnTo>
                  <a:lnTo>
                    <a:pt x="281" y="15"/>
                  </a:lnTo>
                  <a:lnTo>
                    <a:pt x="294" y="17"/>
                  </a:lnTo>
                  <a:lnTo>
                    <a:pt x="302" y="17"/>
                  </a:lnTo>
                  <a:lnTo>
                    <a:pt x="314" y="15"/>
                  </a:lnTo>
                  <a:lnTo>
                    <a:pt x="324" y="14"/>
                  </a:lnTo>
                  <a:lnTo>
                    <a:pt x="334" y="14"/>
                  </a:lnTo>
                  <a:lnTo>
                    <a:pt x="346" y="15"/>
                  </a:lnTo>
                  <a:lnTo>
                    <a:pt x="353" y="18"/>
                  </a:lnTo>
                  <a:lnTo>
                    <a:pt x="366" y="22"/>
                  </a:lnTo>
                  <a:lnTo>
                    <a:pt x="387" y="30"/>
                  </a:lnTo>
                  <a:lnTo>
                    <a:pt x="394" y="36"/>
                  </a:lnTo>
                  <a:lnTo>
                    <a:pt x="395" y="40"/>
                  </a:lnTo>
                  <a:lnTo>
                    <a:pt x="395" y="45"/>
                  </a:lnTo>
                  <a:lnTo>
                    <a:pt x="391" y="45"/>
                  </a:lnTo>
                  <a:lnTo>
                    <a:pt x="388" y="46"/>
                  </a:lnTo>
                  <a:lnTo>
                    <a:pt x="378" y="49"/>
                  </a:lnTo>
                  <a:lnTo>
                    <a:pt x="369" y="52"/>
                  </a:lnTo>
                  <a:lnTo>
                    <a:pt x="362" y="54"/>
                  </a:lnTo>
                  <a:lnTo>
                    <a:pt x="349" y="56"/>
                  </a:lnTo>
                  <a:lnTo>
                    <a:pt x="334" y="58"/>
                  </a:lnTo>
                  <a:lnTo>
                    <a:pt x="321" y="60"/>
                  </a:lnTo>
                  <a:lnTo>
                    <a:pt x="311" y="60"/>
                  </a:lnTo>
                  <a:lnTo>
                    <a:pt x="292" y="58"/>
                  </a:lnTo>
                  <a:lnTo>
                    <a:pt x="273" y="56"/>
                  </a:lnTo>
                  <a:lnTo>
                    <a:pt x="262" y="55"/>
                  </a:lnTo>
                  <a:lnTo>
                    <a:pt x="253" y="56"/>
                  </a:lnTo>
                  <a:lnTo>
                    <a:pt x="245" y="56"/>
                  </a:lnTo>
                  <a:lnTo>
                    <a:pt x="237" y="60"/>
                  </a:lnTo>
                  <a:lnTo>
                    <a:pt x="233" y="63"/>
                  </a:lnTo>
                  <a:lnTo>
                    <a:pt x="231" y="69"/>
                  </a:lnTo>
                  <a:lnTo>
                    <a:pt x="223" y="70"/>
                  </a:lnTo>
                  <a:lnTo>
                    <a:pt x="218" y="75"/>
                  </a:lnTo>
                  <a:lnTo>
                    <a:pt x="213" y="78"/>
                  </a:lnTo>
                  <a:lnTo>
                    <a:pt x="210" y="87"/>
                  </a:lnTo>
                  <a:lnTo>
                    <a:pt x="207" y="91"/>
                  </a:lnTo>
                  <a:lnTo>
                    <a:pt x="207" y="97"/>
                  </a:lnTo>
                  <a:lnTo>
                    <a:pt x="208" y="101"/>
                  </a:lnTo>
                  <a:lnTo>
                    <a:pt x="213" y="108"/>
                  </a:lnTo>
                  <a:lnTo>
                    <a:pt x="217" y="116"/>
                  </a:lnTo>
                  <a:lnTo>
                    <a:pt x="223" y="121"/>
                  </a:lnTo>
                  <a:lnTo>
                    <a:pt x="223" y="129"/>
                  </a:lnTo>
                  <a:lnTo>
                    <a:pt x="229" y="139"/>
                  </a:lnTo>
                  <a:lnTo>
                    <a:pt x="233" y="143"/>
                  </a:lnTo>
                  <a:lnTo>
                    <a:pt x="237" y="150"/>
                  </a:lnTo>
                  <a:lnTo>
                    <a:pt x="243" y="154"/>
                  </a:lnTo>
                  <a:lnTo>
                    <a:pt x="249" y="159"/>
                  </a:lnTo>
                  <a:lnTo>
                    <a:pt x="259" y="162"/>
                  </a:lnTo>
                  <a:lnTo>
                    <a:pt x="263" y="165"/>
                  </a:lnTo>
                  <a:close/>
                </a:path>
              </a:pathLst>
            </a:custGeom>
            <a:solidFill>
              <a:srgbClr val="941CAC"/>
            </a:solidFill>
            <a:ln w="0">
              <a:solidFill>
                <a:srgbClr val="941CAC"/>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802" name="Freeform 336"/>
            <p:cNvSpPr>
              <a:spLocks/>
            </p:cNvSpPr>
            <p:nvPr/>
          </p:nvSpPr>
          <p:spPr bwMode="auto">
            <a:xfrm>
              <a:off x="3899" y="3470"/>
              <a:ext cx="71" cy="56"/>
            </a:xfrm>
            <a:custGeom>
              <a:avLst/>
              <a:gdLst>
                <a:gd name="T0" fmla="*/ 0 w 223"/>
                <a:gd name="T1" fmla="*/ 0 h 116"/>
                <a:gd name="T2" fmla="*/ 0 w 223"/>
                <a:gd name="T3" fmla="*/ 0 h 116"/>
                <a:gd name="T4" fmla="*/ 0 w 223"/>
                <a:gd name="T5" fmla="*/ 0 h 116"/>
                <a:gd name="T6" fmla="*/ 0 w 223"/>
                <a:gd name="T7" fmla="*/ 0 h 116"/>
                <a:gd name="T8" fmla="*/ 0 w 223"/>
                <a:gd name="T9" fmla="*/ 0 h 116"/>
                <a:gd name="T10" fmla="*/ 0 w 223"/>
                <a:gd name="T11" fmla="*/ 0 h 116"/>
                <a:gd name="T12" fmla="*/ 0 w 223"/>
                <a:gd name="T13" fmla="*/ 0 h 116"/>
                <a:gd name="T14" fmla="*/ 0 w 223"/>
                <a:gd name="T15" fmla="*/ 0 h 116"/>
                <a:gd name="T16" fmla="*/ 0 w 223"/>
                <a:gd name="T17" fmla="*/ 0 h 116"/>
                <a:gd name="T18" fmla="*/ 0 w 223"/>
                <a:gd name="T19" fmla="*/ 0 h 116"/>
                <a:gd name="T20" fmla="*/ 0 w 223"/>
                <a:gd name="T21" fmla="*/ 0 h 116"/>
                <a:gd name="T22" fmla="*/ 0 w 223"/>
                <a:gd name="T23" fmla="*/ 0 h 116"/>
                <a:gd name="T24" fmla="*/ 0 w 223"/>
                <a:gd name="T25" fmla="*/ 0 h 116"/>
                <a:gd name="T26" fmla="*/ 0 w 223"/>
                <a:gd name="T27" fmla="*/ 0 h 116"/>
                <a:gd name="T28" fmla="*/ 0 w 223"/>
                <a:gd name="T29" fmla="*/ 0 h 116"/>
                <a:gd name="T30" fmla="*/ 0 w 223"/>
                <a:gd name="T31" fmla="*/ 0 h 116"/>
                <a:gd name="T32" fmla="*/ 0 w 223"/>
                <a:gd name="T33" fmla="*/ 0 h 116"/>
                <a:gd name="T34" fmla="*/ 0 w 223"/>
                <a:gd name="T35" fmla="*/ 0 h 116"/>
                <a:gd name="T36" fmla="*/ 0 w 223"/>
                <a:gd name="T37" fmla="*/ 0 h 116"/>
                <a:gd name="T38" fmla="*/ 0 w 223"/>
                <a:gd name="T39" fmla="*/ 0 h 116"/>
                <a:gd name="T40" fmla="*/ 0 w 223"/>
                <a:gd name="T41" fmla="*/ 0 h 116"/>
                <a:gd name="T42" fmla="*/ 0 w 223"/>
                <a:gd name="T43" fmla="*/ 0 h 116"/>
                <a:gd name="T44" fmla="*/ 0 w 223"/>
                <a:gd name="T45" fmla="*/ 0 h 116"/>
                <a:gd name="T46" fmla="*/ 0 w 223"/>
                <a:gd name="T47" fmla="*/ 0 h 116"/>
                <a:gd name="T48" fmla="*/ 0 w 223"/>
                <a:gd name="T49" fmla="*/ 0 h 116"/>
                <a:gd name="T50" fmla="*/ 0 w 223"/>
                <a:gd name="T51" fmla="*/ 0 h 116"/>
                <a:gd name="T52" fmla="*/ 0 w 223"/>
                <a:gd name="T53" fmla="*/ 0 h 116"/>
                <a:gd name="T54" fmla="*/ 0 w 223"/>
                <a:gd name="T55" fmla="*/ 0 h 116"/>
                <a:gd name="T56" fmla="*/ 0 w 223"/>
                <a:gd name="T57" fmla="*/ 0 h 116"/>
                <a:gd name="T58" fmla="*/ 0 w 223"/>
                <a:gd name="T59" fmla="*/ 0 h 116"/>
                <a:gd name="T60" fmla="*/ 0 w 223"/>
                <a:gd name="T61" fmla="*/ 0 h 116"/>
                <a:gd name="T62" fmla="*/ 0 w 223"/>
                <a:gd name="T63" fmla="*/ 0 h 116"/>
                <a:gd name="T64" fmla="*/ 0 w 223"/>
                <a:gd name="T65" fmla="*/ 0 h 116"/>
                <a:gd name="T66" fmla="*/ 0 w 223"/>
                <a:gd name="T67" fmla="*/ 0 h 116"/>
                <a:gd name="T68" fmla="*/ 0 w 223"/>
                <a:gd name="T69" fmla="*/ 0 h 116"/>
                <a:gd name="T70" fmla="*/ 0 w 223"/>
                <a:gd name="T71" fmla="*/ 0 h 116"/>
                <a:gd name="T72" fmla="*/ 0 w 223"/>
                <a:gd name="T73" fmla="*/ 0 h 116"/>
                <a:gd name="T74" fmla="*/ 0 w 223"/>
                <a:gd name="T75" fmla="*/ 0 h 116"/>
                <a:gd name="T76" fmla="*/ 0 w 223"/>
                <a:gd name="T77" fmla="*/ 0 h 116"/>
                <a:gd name="T78" fmla="*/ 0 w 223"/>
                <a:gd name="T79" fmla="*/ 0 h 116"/>
                <a:gd name="T80" fmla="*/ 0 w 223"/>
                <a:gd name="T81" fmla="*/ 0 h 1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3"/>
                <a:gd name="T124" fmla="*/ 0 h 116"/>
                <a:gd name="T125" fmla="*/ 223 w 223"/>
                <a:gd name="T126" fmla="*/ 116 h 1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3" h="116">
                  <a:moveTo>
                    <a:pt x="149" y="8"/>
                  </a:moveTo>
                  <a:lnTo>
                    <a:pt x="142" y="3"/>
                  </a:lnTo>
                  <a:lnTo>
                    <a:pt x="136" y="2"/>
                  </a:lnTo>
                  <a:lnTo>
                    <a:pt x="131" y="1"/>
                  </a:lnTo>
                  <a:lnTo>
                    <a:pt x="122" y="0"/>
                  </a:lnTo>
                  <a:lnTo>
                    <a:pt x="115" y="1"/>
                  </a:lnTo>
                  <a:lnTo>
                    <a:pt x="109" y="2"/>
                  </a:lnTo>
                  <a:lnTo>
                    <a:pt x="103" y="3"/>
                  </a:lnTo>
                  <a:lnTo>
                    <a:pt x="94" y="8"/>
                  </a:lnTo>
                  <a:lnTo>
                    <a:pt x="87" y="11"/>
                  </a:lnTo>
                  <a:lnTo>
                    <a:pt x="80" y="13"/>
                  </a:lnTo>
                  <a:lnTo>
                    <a:pt x="75" y="17"/>
                  </a:lnTo>
                  <a:lnTo>
                    <a:pt x="71" y="23"/>
                  </a:lnTo>
                  <a:lnTo>
                    <a:pt x="70" y="26"/>
                  </a:lnTo>
                  <a:lnTo>
                    <a:pt x="60" y="29"/>
                  </a:lnTo>
                  <a:lnTo>
                    <a:pt x="51" y="31"/>
                  </a:lnTo>
                  <a:lnTo>
                    <a:pt x="29" y="33"/>
                  </a:lnTo>
                  <a:lnTo>
                    <a:pt x="23" y="33"/>
                  </a:lnTo>
                  <a:lnTo>
                    <a:pt x="19" y="33"/>
                  </a:lnTo>
                  <a:lnTo>
                    <a:pt x="16" y="35"/>
                  </a:lnTo>
                  <a:lnTo>
                    <a:pt x="13" y="37"/>
                  </a:lnTo>
                  <a:lnTo>
                    <a:pt x="12" y="41"/>
                  </a:lnTo>
                  <a:lnTo>
                    <a:pt x="10" y="46"/>
                  </a:lnTo>
                  <a:lnTo>
                    <a:pt x="10" y="51"/>
                  </a:lnTo>
                  <a:lnTo>
                    <a:pt x="7" y="57"/>
                  </a:lnTo>
                  <a:lnTo>
                    <a:pt x="2" y="62"/>
                  </a:lnTo>
                  <a:lnTo>
                    <a:pt x="0" y="65"/>
                  </a:lnTo>
                  <a:lnTo>
                    <a:pt x="0" y="71"/>
                  </a:lnTo>
                  <a:lnTo>
                    <a:pt x="0" y="74"/>
                  </a:lnTo>
                  <a:lnTo>
                    <a:pt x="3" y="79"/>
                  </a:lnTo>
                  <a:lnTo>
                    <a:pt x="7" y="81"/>
                  </a:lnTo>
                  <a:lnTo>
                    <a:pt x="16" y="84"/>
                  </a:lnTo>
                  <a:lnTo>
                    <a:pt x="23" y="87"/>
                  </a:lnTo>
                  <a:lnTo>
                    <a:pt x="31" y="90"/>
                  </a:lnTo>
                  <a:lnTo>
                    <a:pt x="38" y="96"/>
                  </a:lnTo>
                  <a:lnTo>
                    <a:pt x="42" y="100"/>
                  </a:lnTo>
                  <a:lnTo>
                    <a:pt x="46" y="108"/>
                  </a:lnTo>
                  <a:lnTo>
                    <a:pt x="49" y="111"/>
                  </a:lnTo>
                  <a:lnTo>
                    <a:pt x="52" y="112"/>
                  </a:lnTo>
                  <a:lnTo>
                    <a:pt x="55" y="116"/>
                  </a:lnTo>
                  <a:lnTo>
                    <a:pt x="67" y="116"/>
                  </a:lnTo>
                  <a:lnTo>
                    <a:pt x="75" y="116"/>
                  </a:lnTo>
                  <a:lnTo>
                    <a:pt x="83" y="112"/>
                  </a:lnTo>
                  <a:lnTo>
                    <a:pt x="94" y="110"/>
                  </a:lnTo>
                  <a:lnTo>
                    <a:pt x="100" y="109"/>
                  </a:lnTo>
                  <a:lnTo>
                    <a:pt x="104" y="109"/>
                  </a:lnTo>
                  <a:lnTo>
                    <a:pt x="109" y="108"/>
                  </a:lnTo>
                  <a:lnTo>
                    <a:pt x="115" y="107"/>
                  </a:lnTo>
                  <a:lnTo>
                    <a:pt x="126" y="101"/>
                  </a:lnTo>
                  <a:lnTo>
                    <a:pt x="131" y="100"/>
                  </a:lnTo>
                  <a:lnTo>
                    <a:pt x="136" y="98"/>
                  </a:lnTo>
                  <a:lnTo>
                    <a:pt x="139" y="98"/>
                  </a:lnTo>
                  <a:lnTo>
                    <a:pt x="148" y="98"/>
                  </a:lnTo>
                  <a:lnTo>
                    <a:pt x="157" y="100"/>
                  </a:lnTo>
                  <a:lnTo>
                    <a:pt x="161" y="100"/>
                  </a:lnTo>
                  <a:lnTo>
                    <a:pt x="168" y="101"/>
                  </a:lnTo>
                  <a:lnTo>
                    <a:pt x="181" y="101"/>
                  </a:lnTo>
                  <a:lnTo>
                    <a:pt x="190" y="100"/>
                  </a:lnTo>
                  <a:lnTo>
                    <a:pt x="194" y="97"/>
                  </a:lnTo>
                  <a:lnTo>
                    <a:pt x="197" y="94"/>
                  </a:lnTo>
                  <a:lnTo>
                    <a:pt x="202" y="92"/>
                  </a:lnTo>
                  <a:lnTo>
                    <a:pt x="206" y="92"/>
                  </a:lnTo>
                  <a:lnTo>
                    <a:pt x="209" y="90"/>
                  </a:lnTo>
                  <a:lnTo>
                    <a:pt x="213" y="90"/>
                  </a:lnTo>
                  <a:lnTo>
                    <a:pt x="216" y="89"/>
                  </a:lnTo>
                  <a:lnTo>
                    <a:pt x="219" y="88"/>
                  </a:lnTo>
                  <a:lnTo>
                    <a:pt x="222" y="87"/>
                  </a:lnTo>
                  <a:lnTo>
                    <a:pt x="223" y="85"/>
                  </a:lnTo>
                  <a:lnTo>
                    <a:pt x="216" y="82"/>
                  </a:lnTo>
                  <a:lnTo>
                    <a:pt x="209" y="79"/>
                  </a:lnTo>
                  <a:lnTo>
                    <a:pt x="200" y="72"/>
                  </a:lnTo>
                  <a:lnTo>
                    <a:pt x="194" y="65"/>
                  </a:lnTo>
                  <a:lnTo>
                    <a:pt x="184" y="62"/>
                  </a:lnTo>
                  <a:lnTo>
                    <a:pt x="173" y="59"/>
                  </a:lnTo>
                  <a:lnTo>
                    <a:pt x="164" y="57"/>
                  </a:lnTo>
                  <a:lnTo>
                    <a:pt x="157" y="51"/>
                  </a:lnTo>
                  <a:lnTo>
                    <a:pt x="151" y="46"/>
                  </a:lnTo>
                  <a:lnTo>
                    <a:pt x="145" y="40"/>
                  </a:lnTo>
                  <a:lnTo>
                    <a:pt x="144" y="33"/>
                  </a:lnTo>
                  <a:lnTo>
                    <a:pt x="144" y="21"/>
                  </a:lnTo>
                  <a:lnTo>
                    <a:pt x="145" y="14"/>
                  </a:lnTo>
                  <a:lnTo>
                    <a:pt x="149" y="8"/>
                  </a:lnTo>
                  <a:close/>
                </a:path>
              </a:pathLst>
            </a:custGeom>
            <a:solidFill>
              <a:srgbClr val="941CAC"/>
            </a:solidFill>
            <a:ln w="0">
              <a:solidFill>
                <a:srgbClr val="941CAC"/>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803" name="Freeform 337"/>
            <p:cNvSpPr>
              <a:spLocks/>
            </p:cNvSpPr>
            <p:nvPr/>
          </p:nvSpPr>
          <p:spPr bwMode="auto">
            <a:xfrm>
              <a:off x="4037" y="3510"/>
              <a:ext cx="24" cy="19"/>
            </a:xfrm>
            <a:custGeom>
              <a:avLst/>
              <a:gdLst>
                <a:gd name="T0" fmla="*/ 0 w 77"/>
                <a:gd name="T1" fmla="*/ 1 h 36"/>
                <a:gd name="T2" fmla="*/ 0 w 77"/>
                <a:gd name="T3" fmla="*/ 1 h 36"/>
                <a:gd name="T4" fmla="*/ 0 w 77"/>
                <a:gd name="T5" fmla="*/ 1 h 36"/>
                <a:gd name="T6" fmla="*/ 0 w 77"/>
                <a:gd name="T7" fmla="*/ 1 h 36"/>
                <a:gd name="T8" fmla="*/ 0 w 77"/>
                <a:gd name="T9" fmla="*/ 1 h 36"/>
                <a:gd name="T10" fmla="*/ 0 w 77"/>
                <a:gd name="T11" fmla="*/ 1 h 36"/>
                <a:gd name="T12" fmla="*/ 0 w 77"/>
                <a:gd name="T13" fmla="*/ 1 h 36"/>
                <a:gd name="T14" fmla="*/ 0 w 77"/>
                <a:gd name="T15" fmla="*/ 1 h 36"/>
                <a:gd name="T16" fmla="*/ 0 w 77"/>
                <a:gd name="T17" fmla="*/ 1 h 36"/>
                <a:gd name="T18" fmla="*/ 0 w 77"/>
                <a:gd name="T19" fmla="*/ 1 h 36"/>
                <a:gd name="T20" fmla="*/ 0 w 77"/>
                <a:gd name="T21" fmla="*/ 1 h 36"/>
                <a:gd name="T22" fmla="*/ 0 w 77"/>
                <a:gd name="T23" fmla="*/ 1 h 36"/>
                <a:gd name="T24" fmla="*/ 0 w 77"/>
                <a:gd name="T25" fmla="*/ 1 h 36"/>
                <a:gd name="T26" fmla="*/ 0 w 77"/>
                <a:gd name="T27" fmla="*/ 1 h 36"/>
                <a:gd name="T28" fmla="*/ 0 w 77"/>
                <a:gd name="T29" fmla="*/ 1 h 36"/>
                <a:gd name="T30" fmla="*/ 0 w 77"/>
                <a:gd name="T31" fmla="*/ 1 h 36"/>
                <a:gd name="T32" fmla="*/ 0 w 77"/>
                <a:gd name="T33" fmla="*/ 1 h 36"/>
                <a:gd name="T34" fmla="*/ 0 w 77"/>
                <a:gd name="T35" fmla="*/ 1 h 36"/>
                <a:gd name="T36" fmla="*/ 0 w 77"/>
                <a:gd name="T37" fmla="*/ 1 h 36"/>
                <a:gd name="T38" fmla="*/ 0 w 77"/>
                <a:gd name="T39" fmla="*/ 1 h 36"/>
                <a:gd name="T40" fmla="*/ 0 w 77"/>
                <a:gd name="T41" fmla="*/ 1 h 36"/>
                <a:gd name="T42" fmla="*/ 0 w 77"/>
                <a:gd name="T43" fmla="*/ 1 h 36"/>
                <a:gd name="T44" fmla="*/ 0 w 77"/>
                <a:gd name="T45" fmla="*/ 1 h 36"/>
                <a:gd name="T46" fmla="*/ 0 w 77"/>
                <a:gd name="T47" fmla="*/ 1 h 36"/>
                <a:gd name="T48" fmla="*/ 0 w 77"/>
                <a:gd name="T49" fmla="*/ 0 h 36"/>
                <a:gd name="T50" fmla="*/ 0 w 77"/>
                <a:gd name="T51" fmla="*/ 0 h 36"/>
                <a:gd name="T52" fmla="*/ 0 w 77"/>
                <a:gd name="T53" fmla="*/ 1 h 36"/>
                <a:gd name="T54" fmla="*/ 0 w 77"/>
                <a:gd name="T55" fmla="*/ 1 h 36"/>
                <a:gd name="T56" fmla="*/ 0 w 77"/>
                <a:gd name="T57" fmla="*/ 1 h 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7"/>
                <a:gd name="T88" fmla="*/ 0 h 36"/>
                <a:gd name="T89" fmla="*/ 77 w 77"/>
                <a:gd name="T90" fmla="*/ 36 h 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7" h="36">
                  <a:moveTo>
                    <a:pt x="77" y="5"/>
                  </a:moveTo>
                  <a:lnTo>
                    <a:pt x="75" y="5"/>
                  </a:lnTo>
                  <a:lnTo>
                    <a:pt x="70" y="7"/>
                  </a:lnTo>
                  <a:lnTo>
                    <a:pt x="62" y="11"/>
                  </a:lnTo>
                  <a:lnTo>
                    <a:pt x="54" y="16"/>
                  </a:lnTo>
                  <a:lnTo>
                    <a:pt x="43" y="23"/>
                  </a:lnTo>
                  <a:lnTo>
                    <a:pt x="33" y="30"/>
                  </a:lnTo>
                  <a:lnTo>
                    <a:pt x="26" y="34"/>
                  </a:lnTo>
                  <a:lnTo>
                    <a:pt x="19" y="35"/>
                  </a:lnTo>
                  <a:lnTo>
                    <a:pt x="14" y="36"/>
                  </a:lnTo>
                  <a:lnTo>
                    <a:pt x="10" y="36"/>
                  </a:lnTo>
                  <a:lnTo>
                    <a:pt x="7" y="35"/>
                  </a:lnTo>
                  <a:lnTo>
                    <a:pt x="4" y="35"/>
                  </a:lnTo>
                  <a:lnTo>
                    <a:pt x="0" y="34"/>
                  </a:lnTo>
                  <a:lnTo>
                    <a:pt x="1" y="33"/>
                  </a:lnTo>
                  <a:lnTo>
                    <a:pt x="1" y="24"/>
                  </a:lnTo>
                  <a:lnTo>
                    <a:pt x="3" y="23"/>
                  </a:lnTo>
                  <a:lnTo>
                    <a:pt x="4" y="17"/>
                  </a:lnTo>
                  <a:lnTo>
                    <a:pt x="7" y="15"/>
                  </a:lnTo>
                  <a:lnTo>
                    <a:pt x="13" y="12"/>
                  </a:lnTo>
                  <a:lnTo>
                    <a:pt x="19" y="11"/>
                  </a:lnTo>
                  <a:lnTo>
                    <a:pt x="26" y="7"/>
                  </a:lnTo>
                  <a:lnTo>
                    <a:pt x="33" y="3"/>
                  </a:lnTo>
                  <a:lnTo>
                    <a:pt x="41" y="1"/>
                  </a:lnTo>
                  <a:lnTo>
                    <a:pt x="46" y="0"/>
                  </a:lnTo>
                  <a:lnTo>
                    <a:pt x="57" y="0"/>
                  </a:lnTo>
                  <a:lnTo>
                    <a:pt x="62" y="2"/>
                  </a:lnTo>
                  <a:lnTo>
                    <a:pt x="72" y="3"/>
                  </a:lnTo>
                  <a:lnTo>
                    <a:pt x="77" y="5"/>
                  </a:lnTo>
                  <a:close/>
                </a:path>
              </a:pathLst>
            </a:custGeom>
            <a:solidFill>
              <a:srgbClr val="008000"/>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804" name="Freeform 338"/>
            <p:cNvSpPr>
              <a:spLocks/>
            </p:cNvSpPr>
            <p:nvPr/>
          </p:nvSpPr>
          <p:spPr bwMode="auto">
            <a:xfrm>
              <a:off x="3945" y="3474"/>
              <a:ext cx="25" cy="36"/>
            </a:xfrm>
            <a:custGeom>
              <a:avLst/>
              <a:gdLst>
                <a:gd name="T0" fmla="*/ 0 w 79"/>
                <a:gd name="T1" fmla="*/ 0 h 77"/>
                <a:gd name="T2" fmla="*/ 0 w 79"/>
                <a:gd name="T3" fmla="*/ 0 h 77"/>
                <a:gd name="T4" fmla="*/ 0 w 79"/>
                <a:gd name="T5" fmla="*/ 0 h 77"/>
                <a:gd name="T6" fmla="*/ 0 w 79"/>
                <a:gd name="T7" fmla="*/ 0 h 77"/>
                <a:gd name="T8" fmla="*/ 0 w 79"/>
                <a:gd name="T9" fmla="*/ 0 h 77"/>
                <a:gd name="T10" fmla="*/ 0 w 79"/>
                <a:gd name="T11" fmla="*/ 0 h 77"/>
                <a:gd name="T12" fmla="*/ 0 w 79"/>
                <a:gd name="T13" fmla="*/ 0 h 77"/>
                <a:gd name="T14" fmla="*/ 0 w 79"/>
                <a:gd name="T15" fmla="*/ 0 h 77"/>
                <a:gd name="T16" fmla="*/ 0 w 79"/>
                <a:gd name="T17" fmla="*/ 0 h 77"/>
                <a:gd name="T18" fmla="*/ 0 w 79"/>
                <a:gd name="T19" fmla="*/ 0 h 77"/>
                <a:gd name="T20" fmla="*/ 0 w 79"/>
                <a:gd name="T21" fmla="*/ 0 h 77"/>
                <a:gd name="T22" fmla="*/ 0 w 79"/>
                <a:gd name="T23" fmla="*/ 0 h 77"/>
                <a:gd name="T24" fmla="*/ 0 w 79"/>
                <a:gd name="T25" fmla="*/ 0 h 77"/>
                <a:gd name="T26" fmla="*/ 0 w 79"/>
                <a:gd name="T27" fmla="*/ 0 h 77"/>
                <a:gd name="T28" fmla="*/ 0 w 79"/>
                <a:gd name="T29" fmla="*/ 0 h 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
                <a:gd name="T46" fmla="*/ 0 h 77"/>
                <a:gd name="T47" fmla="*/ 79 w 79"/>
                <a:gd name="T48" fmla="*/ 77 h 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 h="77">
                  <a:moveTo>
                    <a:pt x="79" y="77"/>
                  </a:moveTo>
                  <a:lnTo>
                    <a:pt x="72" y="74"/>
                  </a:lnTo>
                  <a:lnTo>
                    <a:pt x="65" y="71"/>
                  </a:lnTo>
                  <a:lnTo>
                    <a:pt x="56" y="64"/>
                  </a:lnTo>
                  <a:lnTo>
                    <a:pt x="50" y="57"/>
                  </a:lnTo>
                  <a:lnTo>
                    <a:pt x="40" y="54"/>
                  </a:lnTo>
                  <a:lnTo>
                    <a:pt x="29" y="51"/>
                  </a:lnTo>
                  <a:lnTo>
                    <a:pt x="20" y="49"/>
                  </a:lnTo>
                  <a:lnTo>
                    <a:pt x="13" y="43"/>
                  </a:lnTo>
                  <a:lnTo>
                    <a:pt x="7" y="38"/>
                  </a:lnTo>
                  <a:lnTo>
                    <a:pt x="1" y="32"/>
                  </a:lnTo>
                  <a:lnTo>
                    <a:pt x="0" y="25"/>
                  </a:lnTo>
                  <a:lnTo>
                    <a:pt x="0" y="13"/>
                  </a:lnTo>
                  <a:lnTo>
                    <a:pt x="1" y="6"/>
                  </a:lnTo>
                  <a:lnTo>
                    <a:pt x="5"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800" b="1">
                <a:solidFill>
                  <a:srgbClr val="0079C1"/>
                </a:solidFill>
              </a:endParaRPr>
            </a:p>
          </p:txBody>
        </p:sp>
        <p:sp>
          <p:nvSpPr>
            <p:cNvPr id="116805" name="Freeform 339"/>
            <p:cNvSpPr>
              <a:spLocks/>
            </p:cNvSpPr>
            <p:nvPr/>
          </p:nvSpPr>
          <p:spPr bwMode="auto">
            <a:xfrm>
              <a:off x="3410" y="3693"/>
              <a:ext cx="171" cy="148"/>
            </a:xfrm>
            <a:custGeom>
              <a:avLst/>
              <a:gdLst>
                <a:gd name="T0" fmla="*/ 0 w 535"/>
                <a:gd name="T1" fmla="*/ 0 h 310"/>
                <a:gd name="T2" fmla="*/ 0 w 535"/>
                <a:gd name="T3" fmla="*/ 0 h 310"/>
                <a:gd name="T4" fmla="*/ 0 w 535"/>
                <a:gd name="T5" fmla="*/ 0 h 310"/>
                <a:gd name="T6" fmla="*/ 0 w 535"/>
                <a:gd name="T7" fmla="*/ 0 h 310"/>
                <a:gd name="T8" fmla="*/ 0 w 535"/>
                <a:gd name="T9" fmla="*/ 0 h 310"/>
                <a:gd name="T10" fmla="*/ 0 w 535"/>
                <a:gd name="T11" fmla="*/ 0 h 310"/>
                <a:gd name="T12" fmla="*/ 0 w 535"/>
                <a:gd name="T13" fmla="*/ 0 h 310"/>
                <a:gd name="T14" fmla="*/ 0 60000 65536"/>
                <a:gd name="T15" fmla="*/ 0 60000 65536"/>
                <a:gd name="T16" fmla="*/ 0 60000 65536"/>
                <a:gd name="T17" fmla="*/ 0 60000 65536"/>
                <a:gd name="T18" fmla="*/ 0 60000 65536"/>
                <a:gd name="T19" fmla="*/ 0 60000 65536"/>
                <a:gd name="T20" fmla="*/ 0 60000 65536"/>
                <a:gd name="T21" fmla="*/ 0 w 535"/>
                <a:gd name="T22" fmla="*/ 0 h 310"/>
                <a:gd name="T23" fmla="*/ 535 w 535"/>
                <a:gd name="T24" fmla="*/ 310 h 3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5" h="310">
                  <a:moveTo>
                    <a:pt x="0" y="269"/>
                  </a:moveTo>
                  <a:lnTo>
                    <a:pt x="424" y="310"/>
                  </a:lnTo>
                  <a:lnTo>
                    <a:pt x="535" y="165"/>
                  </a:lnTo>
                  <a:lnTo>
                    <a:pt x="535" y="57"/>
                  </a:lnTo>
                  <a:lnTo>
                    <a:pt x="498" y="0"/>
                  </a:lnTo>
                  <a:lnTo>
                    <a:pt x="0" y="119"/>
                  </a:lnTo>
                  <a:lnTo>
                    <a:pt x="0" y="269"/>
                  </a:lnTo>
                  <a:close/>
                </a:path>
              </a:pathLst>
            </a:custGeom>
            <a:solidFill>
              <a:srgbClr val="A6698E"/>
            </a:solidFill>
            <a:ln w="793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806" name="Freeform 340"/>
            <p:cNvSpPr>
              <a:spLocks/>
            </p:cNvSpPr>
            <p:nvPr/>
          </p:nvSpPr>
          <p:spPr bwMode="auto">
            <a:xfrm>
              <a:off x="3408" y="3677"/>
              <a:ext cx="161" cy="97"/>
            </a:xfrm>
            <a:custGeom>
              <a:avLst/>
              <a:gdLst>
                <a:gd name="T0" fmla="*/ 0 w 507"/>
                <a:gd name="T1" fmla="*/ 0 h 205"/>
                <a:gd name="T2" fmla="*/ 0 w 507"/>
                <a:gd name="T3" fmla="*/ 0 h 205"/>
                <a:gd name="T4" fmla="*/ 0 w 507"/>
                <a:gd name="T5" fmla="*/ 0 h 205"/>
                <a:gd name="T6" fmla="*/ 0 w 507"/>
                <a:gd name="T7" fmla="*/ 0 h 205"/>
                <a:gd name="T8" fmla="*/ 0 w 507"/>
                <a:gd name="T9" fmla="*/ 0 h 205"/>
                <a:gd name="T10" fmla="*/ 0 w 507"/>
                <a:gd name="T11" fmla="*/ 0 h 205"/>
                <a:gd name="T12" fmla="*/ 0 w 507"/>
                <a:gd name="T13" fmla="*/ 0 h 205"/>
                <a:gd name="T14" fmla="*/ 0 60000 65536"/>
                <a:gd name="T15" fmla="*/ 0 60000 65536"/>
                <a:gd name="T16" fmla="*/ 0 60000 65536"/>
                <a:gd name="T17" fmla="*/ 0 60000 65536"/>
                <a:gd name="T18" fmla="*/ 0 60000 65536"/>
                <a:gd name="T19" fmla="*/ 0 60000 65536"/>
                <a:gd name="T20" fmla="*/ 0 60000 65536"/>
                <a:gd name="T21" fmla="*/ 0 w 507"/>
                <a:gd name="T22" fmla="*/ 0 h 205"/>
                <a:gd name="T23" fmla="*/ 507 w 507"/>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7" h="205">
                  <a:moveTo>
                    <a:pt x="0" y="175"/>
                  </a:moveTo>
                  <a:lnTo>
                    <a:pt x="0" y="167"/>
                  </a:lnTo>
                  <a:lnTo>
                    <a:pt x="84" y="0"/>
                  </a:lnTo>
                  <a:lnTo>
                    <a:pt x="507" y="34"/>
                  </a:lnTo>
                  <a:lnTo>
                    <a:pt x="432" y="205"/>
                  </a:lnTo>
                  <a:lnTo>
                    <a:pt x="3" y="167"/>
                  </a:lnTo>
                  <a:lnTo>
                    <a:pt x="0" y="175"/>
                  </a:lnTo>
                  <a:close/>
                </a:path>
              </a:pathLst>
            </a:custGeom>
            <a:solidFill>
              <a:srgbClr val="C0C0C0"/>
            </a:solidFill>
            <a:ln w="793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807" name="Line 341"/>
            <p:cNvSpPr>
              <a:spLocks noChangeShapeType="1"/>
            </p:cNvSpPr>
            <p:nvPr/>
          </p:nvSpPr>
          <p:spPr bwMode="auto">
            <a:xfrm>
              <a:off x="3464" y="3779"/>
              <a:ext cx="1" cy="39"/>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08" name="Line 342"/>
            <p:cNvSpPr>
              <a:spLocks noChangeShapeType="1"/>
            </p:cNvSpPr>
            <p:nvPr/>
          </p:nvSpPr>
          <p:spPr bwMode="auto">
            <a:xfrm>
              <a:off x="3494" y="3783"/>
              <a:ext cx="1" cy="38"/>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09" name="Line 343"/>
            <p:cNvSpPr>
              <a:spLocks noChangeShapeType="1"/>
            </p:cNvSpPr>
            <p:nvPr/>
          </p:nvSpPr>
          <p:spPr bwMode="auto">
            <a:xfrm>
              <a:off x="3545" y="3776"/>
              <a:ext cx="1" cy="60"/>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10" name="Line 344"/>
            <p:cNvSpPr>
              <a:spLocks noChangeShapeType="1"/>
            </p:cNvSpPr>
            <p:nvPr/>
          </p:nvSpPr>
          <p:spPr bwMode="auto">
            <a:xfrm>
              <a:off x="3566" y="3744"/>
              <a:ext cx="1" cy="40"/>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11" name="Freeform 345"/>
            <p:cNvSpPr>
              <a:spLocks/>
            </p:cNvSpPr>
            <p:nvPr/>
          </p:nvSpPr>
          <p:spPr bwMode="auto">
            <a:xfrm>
              <a:off x="3672" y="3748"/>
              <a:ext cx="170" cy="149"/>
            </a:xfrm>
            <a:custGeom>
              <a:avLst/>
              <a:gdLst>
                <a:gd name="T0" fmla="*/ 0 w 534"/>
                <a:gd name="T1" fmla="*/ 0 h 312"/>
                <a:gd name="T2" fmla="*/ 0 w 534"/>
                <a:gd name="T3" fmla="*/ 0 h 312"/>
                <a:gd name="T4" fmla="*/ 0 w 534"/>
                <a:gd name="T5" fmla="*/ 0 h 312"/>
                <a:gd name="T6" fmla="*/ 0 w 534"/>
                <a:gd name="T7" fmla="*/ 0 h 312"/>
                <a:gd name="T8" fmla="*/ 0 w 534"/>
                <a:gd name="T9" fmla="*/ 0 h 312"/>
                <a:gd name="T10" fmla="*/ 0 w 534"/>
                <a:gd name="T11" fmla="*/ 0 h 312"/>
                <a:gd name="T12" fmla="*/ 0 w 534"/>
                <a:gd name="T13" fmla="*/ 0 h 312"/>
                <a:gd name="T14" fmla="*/ 0 60000 65536"/>
                <a:gd name="T15" fmla="*/ 0 60000 65536"/>
                <a:gd name="T16" fmla="*/ 0 60000 65536"/>
                <a:gd name="T17" fmla="*/ 0 60000 65536"/>
                <a:gd name="T18" fmla="*/ 0 60000 65536"/>
                <a:gd name="T19" fmla="*/ 0 60000 65536"/>
                <a:gd name="T20" fmla="*/ 0 60000 65536"/>
                <a:gd name="T21" fmla="*/ 0 w 534"/>
                <a:gd name="T22" fmla="*/ 0 h 312"/>
                <a:gd name="T23" fmla="*/ 534 w 534"/>
                <a:gd name="T24" fmla="*/ 312 h 3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4" h="312">
                  <a:moveTo>
                    <a:pt x="0" y="271"/>
                  </a:moveTo>
                  <a:lnTo>
                    <a:pt x="423" y="312"/>
                  </a:lnTo>
                  <a:lnTo>
                    <a:pt x="534" y="167"/>
                  </a:lnTo>
                  <a:lnTo>
                    <a:pt x="534" y="60"/>
                  </a:lnTo>
                  <a:lnTo>
                    <a:pt x="500" y="0"/>
                  </a:lnTo>
                  <a:lnTo>
                    <a:pt x="0" y="121"/>
                  </a:lnTo>
                  <a:lnTo>
                    <a:pt x="0" y="271"/>
                  </a:lnTo>
                  <a:close/>
                </a:path>
              </a:pathLst>
            </a:custGeom>
            <a:solidFill>
              <a:srgbClr val="A6698E"/>
            </a:solidFill>
            <a:ln w="793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812" name="Freeform 346"/>
            <p:cNvSpPr>
              <a:spLocks/>
            </p:cNvSpPr>
            <p:nvPr/>
          </p:nvSpPr>
          <p:spPr bwMode="auto">
            <a:xfrm>
              <a:off x="3669" y="3732"/>
              <a:ext cx="161" cy="99"/>
            </a:xfrm>
            <a:custGeom>
              <a:avLst/>
              <a:gdLst>
                <a:gd name="T0" fmla="*/ 0 w 508"/>
                <a:gd name="T1" fmla="*/ 0 h 205"/>
                <a:gd name="T2" fmla="*/ 0 w 508"/>
                <a:gd name="T3" fmla="*/ 0 h 205"/>
                <a:gd name="T4" fmla="*/ 0 w 508"/>
                <a:gd name="T5" fmla="*/ 0 h 205"/>
                <a:gd name="T6" fmla="*/ 0 w 508"/>
                <a:gd name="T7" fmla="*/ 0 h 205"/>
                <a:gd name="T8" fmla="*/ 0 w 508"/>
                <a:gd name="T9" fmla="*/ 0 h 205"/>
                <a:gd name="T10" fmla="*/ 0 w 508"/>
                <a:gd name="T11" fmla="*/ 0 h 205"/>
                <a:gd name="T12" fmla="*/ 0 w 508"/>
                <a:gd name="T13" fmla="*/ 0 h 205"/>
                <a:gd name="T14" fmla="*/ 0 60000 65536"/>
                <a:gd name="T15" fmla="*/ 0 60000 65536"/>
                <a:gd name="T16" fmla="*/ 0 60000 65536"/>
                <a:gd name="T17" fmla="*/ 0 60000 65536"/>
                <a:gd name="T18" fmla="*/ 0 60000 65536"/>
                <a:gd name="T19" fmla="*/ 0 60000 65536"/>
                <a:gd name="T20" fmla="*/ 0 60000 65536"/>
                <a:gd name="T21" fmla="*/ 0 w 508"/>
                <a:gd name="T22" fmla="*/ 0 h 205"/>
                <a:gd name="T23" fmla="*/ 508 w 508"/>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8" h="205">
                  <a:moveTo>
                    <a:pt x="0" y="174"/>
                  </a:moveTo>
                  <a:lnTo>
                    <a:pt x="0" y="167"/>
                  </a:lnTo>
                  <a:lnTo>
                    <a:pt x="82" y="0"/>
                  </a:lnTo>
                  <a:lnTo>
                    <a:pt x="508" y="31"/>
                  </a:lnTo>
                  <a:lnTo>
                    <a:pt x="429" y="205"/>
                  </a:lnTo>
                  <a:lnTo>
                    <a:pt x="2" y="167"/>
                  </a:lnTo>
                  <a:lnTo>
                    <a:pt x="0" y="174"/>
                  </a:lnTo>
                  <a:close/>
                </a:path>
              </a:pathLst>
            </a:custGeom>
            <a:solidFill>
              <a:srgbClr val="C0C0C0"/>
            </a:solidFill>
            <a:ln w="793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813" name="Line 347"/>
            <p:cNvSpPr>
              <a:spLocks noChangeShapeType="1"/>
            </p:cNvSpPr>
            <p:nvPr/>
          </p:nvSpPr>
          <p:spPr bwMode="auto">
            <a:xfrm>
              <a:off x="3724" y="3835"/>
              <a:ext cx="1" cy="37"/>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14" name="Line 348"/>
            <p:cNvSpPr>
              <a:spLocks noChangeShapeType="1"/>
            </p:cNvSpPr>
            <p:nvPr/>
          </p:nvSpPr>
          <p:spPr bwMode="auto">
            <a:xfrm>
              <a:off x="3755" y="3839"/>
              <a:ext cx="1" cy="38"/>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15" name="Line 349"/>
            <p:cNvSpPr>
              <a:spLocks noChangeShapeType="1"/>
            </p:cNvSpPr>
            <p:nvPr/>
          </p:nvSpPr>
          <p:spPr bwMode="auto">
            <a:xfrm>
              <a:off x="3806" y="3831"/>
              <a:ext cx="1" cy="60"/>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16" name="Line 350"/>
            <p:cNvSpPr>
              <a:spLocks noChangeShapeType="1"/>
            </p:cNvSpPr>
            <p:nvPr/>
          </p:nvSpPr>
          <p:spPr bwMode="auto">
            <a:xfrm>
              <a:off x="3827" y="3799"/>
              <a:ext cx="1" cy="40"/>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17" name="Freeform 351"/>
            <p:cNvSpPr>
              <a:spLocks/>
            </p:cNvSpPr>
            <p:nvPr/>
          </p:nvSpPr>
          <p:spPr bwMode="auto">
            <a:xfrm>
              <a:off x="3487" y="3480"/>
              <a:ext cx="317" cy="129"/>
            </a:xfrm>
            <a:custGeom>
              <a:avLst/>
              <a:gdLst>
                <a:gd name="T0" fmla="*/ 0 w 993"/>
                <a:gd name="T1" fmla="*/ 0 h 271"/>
                <a:gd name="T2" fmla="*/ 0 w 993"/>
                <a:gd name="T3" fmla="*/ 0 h 271"/>
                <a:gd name="T4" fmla="*/ 0 w 993"/>
                <a:gd name="T5" fmla="*/ 0 h 271"/>
                <a:gd name="T6" fmla="*/ 0 w 993"/>
                <a:gd name="T7" fmla="*/ 0 h 271"/>
                <a:gd name="T8" fmla="*/ 0 w 993"/>
                <a:gd name="T9" fmla="*/ 0 h 271"/>
                <a:gd name="T10" fmla="*/ 0 w 993"/>
                <a:gd name="T11" fmla="*/ 0 h 271"/>
                <a:gd name="T12" fmla="*/ 0 w 993"/>
                <a:gd name="T13" fmla="*/ 0 h 271"/>
                <a:gd name="T14" fmla="*/ 0 60000 65536"/>
                <a:gd name="T15" fmla="*/ 0 60000 65536"/>
                <a:gd name="T16" fmla="*/ 0 60000 65536"/>
                <a:gd name="T17" fmla="*/ 0 60000 65536"/>
                <a:gd name="T18" fmla="*/ 0 60000 65536"/>
                <a:gd name="T19" fmla="*/ 0 60000 65536"/>
                <a:gd name="T20" fmla="*/ 0 60000 65536"/>
                <a:gd name="T21" fmla="*/ 0 w 993"/>
                <a:gd name="T22" fmla="*/ 0 h 271"/>
                <a:gd name="T23" fmla="*/ 993 w 993"/>
                <a:gd name="T24" fmla="*/ 271 h 2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3" h="271">
                  <a:moveTo>
                    <a:pt x="0" y="175"/>
                  </a:moveTo>
                  <a:lnTo>
                    <a:pt x="882" y="271"/>
                  </a:lnTo>
                  <a:lnTo>
                    <a:pt x="993" y="162"/>
                  </a:lnTo>
                  <a:lnTo>
                    <a:pt x="993" y="68"/>
                  </a:lnTo>
                  <a:lnTo>
                    <a:pt x="943" y="0"/>
                  </a:lnTo>
                  <a:lnTo>
                    <a:pt x="0" y="52"/>
                  </a:lnTo>
                  <a:lnTo>
                    <a:pt x="0" y="175"/>
                  </a:lnTo>
                  <a:close/>
                </a:path>
              </a:pathLst>
            </a:custGeom>
            <a:solidFill>
              <a:srgbClr val="A6698E"/>
            </a:solidFill>
            <a:ln w="793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818" name="Freeform 352"/>
            <p:cNvSpPr>
              <a:spLocks/>
            </p:cNvSpPr>
            <p:nvPr/>
          </p:nvSpPr>
          <p:spPr bwMode="auto">
            <a:xfrm>
              <a:off x="3484" y="3446"/>
              <a:ext cx="302" cy="104"/>
            </a:xfrm>
            <a:custGeom>
              <a:avLst/>
              <a:gdLst>
                <a:gd name="T0" fmla="*/ 0 w 948"/>
                <a:gd name="T1" fmla="*/ 0 h 216"/>
                <a:gd name="T2" fmla="*/ 0 w 948"/>
                <a:gd name="T3" fmla="*/ 0 h 216"/>
                <a:gd name="T4" fmla="*/ 0 w 948"/>
                <a:gd name="T5" fmla="*/ 0 h 216"/>
                <a:gd name="T6" fmla="*/ 0 w 948"/>
                <a:gd name="T7" fmla="*/ 0 h 216"/>
                <a:gd name="T8" fmla="*/ 0 w 948"/>
                <a:gd name="T9" fmla="*/ 0 h 216"/>
                <a:gd name="T10" fmla="*/ 0 w 948"/>
                <a:gd name="T11" fmla="*/ 0 h 216"/>
                <a:gd name="T12" fmla="*/ 0 w 948"/>
                <a:gd name="T13" fmla="*/ 0 h 216"/>
                <a:gd name="T14" fmla="*/ 0 60000 65536"/>
                <a:gd name="T15" fmla="*/ 0 60000 65536"/>
                <a:gd name="T16" fmla="*/ 0 60000 65536"/>
                <a:gd name="T17" fmla="*/ 0 60000 65536"/>
                <a:gd name="T18" fmla="*/ 0 60000 65536"/>
                <a:gd name="T19" fmla="*/ 0 60000 65536"/>
                <a:gd name="T20" fmla="*/ 0 60000 65536"/>
                <a:gd name="T21" fmla="*/ 0 w 948"/>
                <a:gd name="T22" fmla="*/ 0 h 216"/>
                <a:gd name="T23" fmla="*/ 948 w 948"/>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8" h="216">
                  <a:moveTo>
                    <a:pt x="0" y="139"/>
                  </a:moveTo>
                  <a:lnTo>
                    <a:pt x="0" y="135"/>
                  </a:lnTo>
                  <a:lnTo>
                    <a:pt x="68" y="0"/>
                  </a:lnTo>
                  <a:lnTo>
                    <a:pt x="948" y="70"/>
                  </a:lnTo>
                  <a:lnTo>
                    <a:pt x="891" y="216"/>
                  </a:lnTo>
                  <a:lnTo>
                    <a:pt x="5" y="135"/>
                  </a:lnTo>
                  <a:lnTo>
                    <a:pt x="0" y="139"/>
                  </a:lnTo>
                  <a:close/>
                </a:path>
              </a:pathLst>
            </a:custGeom>
            <a:solidFill>
              <a:srgbClr val="C0C0C0"/>
            </a:solidFill>
            <a:ln w="793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819" name="Line 353"/>
            <p:cNvSpPr>
              <a:spLocks noChangeShapeType="1"/>
            </p:cNvSpPr>
            <p:nvPr/>
          </p:nvSpPr>
          <p:spPr bwMode="auto">
            <a:xfrm>
              <a:off x="3768" y="3551"/>
              <a:ext cx="1" cy="59"/>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20" name="Line 354"/>
            <p:cNvSpPr>
              <a:spLocks noChangeShapeType="1"/>
            </p:cNvSpPr>
            <p:nvPr/>
          </p:nvSpPr>
          <p:spPr bwMode="auto">
            <a:xfrm>
              <a:off x="3529" y="3529"/>
              <a:ext cx="1" cy="31"/>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21" name="Line 355"/>
            <p:cNvSpPr>
              <a:spLocks noChangeShapeType="1"/>
            </p:cNvSpPr>
            <p:nvPr/>
          </p:nvSpPr>
          <p:spPr bwMode="auto">
            <a:xfrm>
              <a:off x="3554" y="3532"/>
              <a:ext cx="1" cy="32"/>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22" name="Line 356"/>
            <p:cNvSpPr>
              <a:spLocks noChangeShapeType="1"/>
            </p:cNvSpPr>
            <p:nvPr/>
          </p:nvSpPr>
          <p:spPr bwMode="auto">
            <a:xfrm>
              <a:off x="3603" y="3539"/>
              <a:ext cx="1" cy="31"/>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23" name="Line 357"/>
            <p:cNvSpPr>
              <a:spLocks noChangeShapeType="1"/>
            </p:cNvSpPr>
            <p:nvPr/>
          </p:nvSpPr>
          <p:spPr bwMode="auto">
            <a:xfrm>
              <a:off x="3627" y="3543"/>
              <a:ext cx="1" cy="31"/>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24" name="Line 358"/>
            <p:cNvSpPr>
              <a:spLocks noChangeShapeType="1"/>
            </p:cNvSpPr>
            <p:nvPr/>
          </p:nvSpPr>
          <p:spPr bwMode="auto">
            <a:xfrm>
              <a:off x="3674" y="3550"/>
              <a:ext cx="1" cy="31"/>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25" name="Line 359"/>
            <p:cNvSpPr>
              <a:spLocks noChangeShapeType="1"/>
            </p:cNvSpPr>
            <p:nvPr/>
          </p:nvSpPr>
          <p:spPr bwMode="auto">
            <a:xfrm>
              <a:off x="3698" y="3556"/>
              <a:ext cx="1" cy="31"/>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26" name="Line 360"/>
            <p:cNvSpPr>
              <a:spLocks noChangeShapeType="1"/>
            </p:cNvSpPr>
            <p:nvPr/>
          </p:nvSpPr>
          <p:spPr bwMode="auto">
            <a:xfrm>
              <a:off x="3722" y="3557"/>
              <a:ext cx="1" cy="32"/>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27" name="Line 361"/>
            <p:cNvSpPr>
              <a:spLocks noChangeShapeType="1"/>
            </p:cNvSpPr>
            <p:nvPr/>
          </p:nvSpPr>
          <p:spPr bwMode="auto">
            <a:xfrm>
              <a:off x="3747" y="3562"/>
              <a:ext cx="1" cy="30"/>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28" name="Freeform 362"/>
            <p:cNvSpPr>
              <a:spLocks/>
            </p:cNvSpPr>
            <p:nvPr/>
          </p:nvSpPr>
          <p:spPr bwMode="auto">
            <a:xfrm>
              <a:off x="3110" y="3405"/>
              <a:ext cx="317" cy="128"/>
            </a:xfrm>
            <a:custGeom>
              <a:avLst/>
              <a:gdLst>
                <a:gd name="T0" fmla="*/ 0 w 992"/>
                <a:gd name="T1" fmla="*/ 0 h 268"/>
                <a:gd name="T2" fmla="*/ 0 w 992"/>
                <a:gd name="T3" fmla="*/ 0 h 268"/>
                <a:gd name="T4" fmla="*/ 0 w 992"/>
                <a:gd name="T5" fmla="*/ 0 h 268"/>
                <a:gd name="T6" fmla="*/ 0 w 992"/>
                <a:gd name="T7" fmla="*/ 0 h 268"/>
                <a:gd name="T8" fmla="*/ 0 w 992"/>
                <a:gd name="T9" fmla="*/ 0 h 268"/>
                <a:gd name="T10" fmla="*/ 0 w 992"/>
                <a:gd name="T11" fmla="*/ 0 h 268"/>
                <a:gd name="T12" fmla="*/ 0 w 992"/>
                <a:gd name="T13" fmla="*/ 0 h 268"/>
                <a:gd name="T14" fmla="*/ 0 60000 65536"/>
                <a:gd name="T15" fmla="*/ 0 60000 65536"/>
                <a:gd name="T16" fmla="*/ 0 60000 65536"/>
                <a:gd name="T17" fmla="*/ 0 60000 65536"/>
                <a:gd name="T18" fmla="*/ 0 60000 65536"/>
                <a:gd name="T19" fmla="*/ 0 60000 65536"/>
                <a:gd name="T20" fmla="*/ 0 60000 65536"/>
                <a:gd name="T21" fmla="*/ 0 w 992"/>
                <a:gd name="T22" fmla="*/ 0 h 268"/>
                <a:gd name="T23" fmla="*/ 992 w 992"/>
                <a:gd name="T24" fmla="*/ 268 h 2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2" h="268">
                  <a:moveTo>
                    <a:pt x="0" y="171"/>
                  </a:moveTo>
                  <a:lnTo>
                    <a:pt x="883" y="268"/>
                  </a:lnTo>
                  <a:lnTo>
                    <a:pt x="992" y="158"/>
                  </a:lnTo>
                  <a:lnTo>
                    <a:pt x="992" y="67"/>
                  </a:lnTo>
                  <a:lnTo>
                    <a:pt x="945" y="0"/>
                  </a:lnTo>
                  <a:lnTo>
                    <a:pt x="0" y="51"/>
                  </a:lnTo>
                  <a:lnTo>
                    <a:pt x="0" y="171"/>
                  </a:lnTo>
                  <a:close/>
                </a:path>
              </a:pathLst>
            </a:custGeom>
            <a:solidFill>
              <a:srgbClr val="A6698E"/>
            </a:solidFill>
            <a:ln w="793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829" name="Freeform 363"/>
            <p:cNvSpPr>
              <a:spLocks/>
            </p:cNvSpPr>
            <p:nvPr/>
          </p:nvSpPr>
          <p:spPr bwMode="auto">
            <a:xfrm>
              <a:off x="3107" y="3371"/>
              <a:ext cx="303" cy="105"/>
            </a:xfrm>
            <a:custGeom>
              <a:avLst/>
              <a:gdLst>
                <a:gd name="T0" fmla="*/ 0 w 949"/>
                <a:gd name="T1" fmla="*/ 0 h 220"/>
                <a:gd name="T2" fmla="*/ 0 w 949"/>
                <a:gd name="T3" fmla="*/ 0 h 220"/>
                <a:gd name="T4" fmla="*/ 0 w 949"/>
                <a:gd name="T5" fmla="*/ 0 h 220"/>
                <a:gd name="T6" fmla="*/ 0 w 949"/>
                <a:gd name="T7" fmla="*/ 0 h 220"/>
                <a:gd name="T8" fmla="*/ 0 w 949"/>
                <a:gd name="T9" fmla="*/ 0 h 220"/>
                <a:gd name="T10" fmla="*/ 0 w 949"/>
                <a:gd name="T11" fmla="*/ 0 h 220"/>
                <a:gd name="T12" fmla="*/ 0 w 949"/>
                <a:gd name="T13" fmla="*/ 0 h 220"/>
                <a:gd name="T14" fmla="*/ 0 60000 65536"/>
                <a:gd name="T15" fmla="*/ 0 60000 65536"/>
                <a:gd name="T16" fmla="*/ 0 60000 65536"/>
                <a:gd name="T17" fmla="*/ 0 60000 65536"/>
                <a:gd name="T18" fmla="*/ 0 60000 65536"/>
                <a:gd name="T19" fmla="*/ 0 60000 65536"/>
                <a:gd name="T20" fmla="*/ 0 60000 65536"/>
                <a:gd name="T21" fmla="*/ 0 w 949"/>
                <a:gd name="T22" fmla="*/ 0 h 220"/>
                <a:gd name="T23" fmla="*/ 949 w 949"/>
                <a:gd name="T24" fmla="*/ 220 h 2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9" h="220">
                  <a:moveTo>
                    <a:pt x="0" y="142"/>
                  </a:moveTo>
                  <a:lnTo>
                    <a:pt x="0" y="137"/>
                  </a:lnTo>
                  <a:lnTo>
                    <a:pt x="69" y="0"/>
                  </a:lnTo>
                  <a:lnTo>
                    <a:pt x="949" y="74"/>
                  </a:lnTo>
                  <a:lnTo>
                    <a:pt x="891" y="220"/>
                  </a:lnTo>
                  <a:lnTo>
                    <a:pt x="4" y="137"/>
                  </a:lnTo>
                  <a:lnTo>
                    <a:pt x="0" y="142"/>
                  </a:lnTo>
                  <a:close/>
                </a:path>
              </a:pathLst>
            </a:custGeom>
            <a:solidFill>
              <a:srgbClr val="C0C0C0"/>
            </a:solidFill>
            <a:ln w="793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830" name="Line 364"/>
            <p:cNvSpPr>
              <a:spLocks noChangeShapeType="1"/>
            </p:cNvSpPr>
            <p:nvPr/>
          </p:nvSpPr>
          <p:spPr bwMode="auto">
            <a:xfrm>
              <a:off x="3391" y="3476"/>
              <a:ext cx="1" cy="57"/>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31" name="Line 365"/>
            <p:cNvSpPr>
              <a:spLocks noChangeShapeType="1"/>
            </p:cNvSpPr>
            <p:nvPr/>
          </p:nvSpPr>
          <p:spPr bwMode="auto">
            <a:xfrm>
              <a:off x="3154" y="3453"/>
              <a:ext cx="1" cy="32"/>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32" name="Line 366"/>
            <p:cNvSpPr>
              <a:spLocks noChangeShapeType="1"/>
            </p:cNvSpPr>
            <p:nvPr/>
          </p:nvSpPr>
          <p:spPr bwMode="auto">
            <a:xfrm>
              <a:off x="3179" y="3457"/>
              <a:ext cx="1" cy="30"/>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33" name="Line 367"/>
            <p:cNvSpPr>
              <a:spLocks noChangeShapeType="1"/>
            </p:cNvSpPr>
            <p:nvPr/>
          </p:nvSpPr>
          <p:spPr bwMode="auto">
            <a:xfrm>
              <a:off x="3226" y="3463"/>
              <a:ext cx="1" cy="31"/>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34" name="Line 368"/>
            <p:cNvSpPr>
              <a:spLocks noChangeShapeType="1"/>
            </p:cNvSpPr>
            <p:nvPr/>
          </p:nvSpPr>
          <p:spPr bwMode="auto">
            <a:xfrm>
              <a:off x="3251" y="3466"/>
              <a:ext cx="1" cy="33"/>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35" name="Line 369"/>
            <p:cNvSpPr>
              <a:spLocks noChangeShapeType="1"/>
            </p:cNvSpPr>
            <p:nvPr/>
          </p:nvSpPr>
          <p:spPr bwMode="auto">
            <a:xfrm>
              <a:off x="3298" y="3476"/>
              <a:ext cx="1" cy="29"/>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36" name="Line 370"/>
            <p:cNvSpPr>
              <a:spLocks noChangeShapeType="1"/>
            </p:cNvSpPr>
            <p:nvPr/>
          </p:nvSpPr>
          <p:spPr bwMode="auto">
            <a:xfrm>
              <a:off x="3322" y="3480"/>
              <a:ext cx="1" cy="30"/>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37" name="Line 371"/>
            <p:cNvSpPr>
              <a:spLocks noChangeShapeType="1"/>
            </p:cNvSpPr>
            <p:nvPr/>
          </p:nvSpPr>
          <p:spPr bwMode="auto">
            <a:xfrm>
              <a:off x="3345" y="3481"/>
              <a:ext cx="1" cy="32"/>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38" name="Line 372"/>
            <p:cNvSpPr>
              <a:spLocks noChangeShapeType="1"/>
            </p:cNvSpPr>
            <p:nvPr/>
          </p:nvSpPr>
          <p:spPr bwMode="auto">
            <a:xfrm>
              <a:off x="3369" y="3486"/>
              <a:ext cx="1" cy="31"/>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39" name="Freeform 373"/>
            <p:cNvSpPr>
              <a:spLocks/>
            </p:cNvSpPr>
            <p:nvPr/>
          </p:nvSpPr>
          <p:spPr bwMode="auto">
            <a:xfrm>
              <a:off x="2820" y="3058"/>
              <a:ext cx="44" cy="114"/>
            </a:xfrm>
            <a:custGeom>
              <a:avLst/>
              <a:gdLst>
                <a:gd name="T0" fmla="*/ 0 w 137"/>
                <a:gd name="T1" fmla="*/ 0 h 237"/>
                <a:gd name="T2" fmla="*/ 0 w 137"/>
                <a:gd name="T3" fmla="*/ 0 h 237"/>
                <a:gd name="T4" fmla="*/ 0 w 137"/>
                <a:gd name="T5" fmla="*/ 0 h 237"/>
                <a:gd name="T6" fmla="*/ 0 w 137"/>
                <a:gd name="T7" fmla="*/ 0 h 237"/>
                <a:gd name="T8" fmla="*/ 0 w 137"/>
                <a:gd name="T9" fmla="*/ 0 h 237"/>
                <a:gd name="T10" fmla="*/ 0 60000 65536"/>
                <a:gd name="T11" fmla="*/ 0 60000 65536"/>
                <a:gd name="T12" fmla="*/ 0 60000 65536"/>
                <a:gd name="T13" fmla="*/ 0 60000 65536"/>
                <a:gd name="T14" fmla="*/ 0 60000 65536"/>
                <a:gd name="T15" fmla="*/ 0 w 137"/>
                <a:gd name="T16" fmla="*/ 0 h 237"/>
                <a:gd name="T17" fmla="*/ 137 w 137"/>
                <a:gd name="T18" fmla="*/ 237 h 237"/>
              </a:gdLst>
              <a:ahLst/>
              <a:cxnLst>
                <a:cxn ang="T10">
                  <a:pos x="T0" y="T1"/>
                </a:cxn>
                <a:cxn ang="T11">
                  <a:pos x="T2" y="T3"/>
                </a:cxn>
                <a:cxn ang="T12">
                  <a:pos x="T4" y="T5"/>
                </a:cxn>
                <a:cxn ang="T13">
                  <a:pos x="T6" y="T7"/>
                </a:cxn>
                <a:cxn ang="T14">
                  <a:pos x="T8" y="T9"/>
                </a:cxn>
              </a:cxnLst>
              <a:rect l="T15" t="T16" r="T17" b="T18"/>
              <a:pathLst>
                <a:path w="137" h="237">
                  <a:moveTo>
                    <a:pt x="0" y="0"/>
                  </a:moveTo>
                  <a:lnTo>
                    <a:pt x="137" y="177"/>
                  </a:lnTo>
                  <a:lnTo>
                    <a:pt x="63" y="237"/>
                  </a:lnTo>
                  <a:lnTo>
                    <a:pt x="36" y="230"/>
                  </a:lnTo>
                  <a:lnTo>
                    <a:pt x="0" y="0"/>
                  </a:lnTo>
                  <a:close/>
                </a:path>
              </a:pathLst>
            </a:custGeom>
            <a:solidFill>
              <a:srgbClr val="00CE00"/>
            </a:solidFill>
            <a:ln w="793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840" name="Freeform 374"/>
            <p:cNvSpPr>
              <a:spLocks/>
            </p:cNvSpPr>
            <p:nvPr/>
          </p:nvSpPr>
          <p:spPr bwMode="auto">
            <a:xfrm>
              <a:off x="2832" y="3143"/>
              <a:ext cx="32" cy="169"/>
            </a:xfrm>
            <a:custGeom>
              <a:avLst/>
              <a:gdLst>
                <a:gd name="T0" fmla="*/ 0 w 101"/>
                <a:gd name="T1" fmla="*/ 0 h 354"/>
                <a:gd name="T2" fmla="*/ 0 w 101"/>
                <a:gd name="T3" fmla="*/ 0 h 354"/>
                <a:gd name="T4" fmla="*/ 0 w 101"/>
                <a:gd name="T5" fmla="*/ 0 h 354"/>
                <a:gd name="T6" fmla="*/ 0 w 101"/>
                <a:gd name="T7" fmla="*/ 0 h 354"/>
                <a:gd name="T8" fmla="*/ 0 w 101"/>
                <a:gd name="T9" fmla="*/ 0 h 354"/>
                <a:gd name="T10" fmla="*/ 0 w 101"/>
                <a:gd name="T11" fmla="*/ 0 h 354"/>
                <a:gd name="T12" fmla="*/ 0 w 101"/>
                <a:gd name="T13" fmla="*/ 0 h 354"/>
                <a:gd name="T14" fmla="*/ 0 60000 65536"/>
                <a:gd name="T15" fmla="*/ 0 60000 65536"/>
                <a:gd name="T16" fmla="*/ 0 60000 65536"/>
                <a:gd name="T17" fmla="*/ 0 60000 65536"/>
                <a:gd name="T18" fmla="*/ 0 60000 65536"/>
                <a:gd name="T19" fmla="*/ 0 60000 65536"/>
                <a:gd name="T20" fmla="*/ 0 60000 65536"/>
                <a:gd name="T21" fmla="*/ 0 w 101"/>
                <a:gd name="T22" fmla="*/ 0 h 354"/>
                <a:gd name="T23" fmla="*/ 101 w 101"/>
                <a:gd name="T24" fmla="*/ 354 h 3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354">
                  <a:moveTo>
                    <a:pt x="26" y="60"/>
                  </a:moveTo>
                  <a:lnTo>
                    <a:pt x="101" y="0"/>
                  </a:lnTo>
                  <a:lnTo>
                    <a:pt x="101" y="272"/>
                  </a:lnTo>
                  <a:lnTo>
                    <a:pt x="1" y="354"/>
                  </a:lnTo>
                  <a:lnTo>
                    <a:pt x="0" y="77"/>
                  </a:lnTo>
                  <a:lnTo>
                    <a:pt x="26" y="63"/>
                  </a:lnTo>
                  <a:lnTo>
                    <a:pt x="26" y="60"/>
                  </a:lnTo>
                  <a:close/>
                </a:path>
              </a:pathLst>
            </a:custGeom>
            <a:solidFill>
              <a:srgbClr val="D2D2D2"/>
            </a:solidFill>
            <a:ln w="793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841" name="Freeform 375"/>
            <p:cNvSpPr>
              <a:spLocks/>
            </p:cNvSpPr>
            <p:nvPr/>
          </p:nvSpPr>
          <p:spPr bwMode="auto">
            <a:xfrm>
              <a:off x="2839" y="3228"/>
              <a:ext cx="165" cy="145"/>
            </a:xfrm>
            <a:custGeom>
              <a:avLst/>
              <a:gdLst>
                <a:gd name="T0" fmla="*/ 0 w 517"/>
                <a:gd name="T1" fmla="*/ 0 h 302"/>
                <a:gd name="T2" fmla="*/ 0 w 517"/>
                <a:gd name="T3" fmla="*/ 0 h 302"/>
                <a:gd name="T4" fmla="*/ 0 w 517"/>
                <a:gd name="T5" fmla="*/ 0 h 302"/>
                <a:gd name="T6" fmla="*/ 0 w 517"/>
                <a:gd name="T7" fmla="*/ 0 h 302"/>
                <a:gd name="T8" fmla="*/ 0 w 517"/>
                <a:gd name="T9" fmla="*/ 0 h 302"/>
                <a:gd name="T10" fmla="*/ 0 w 517"/>
                <a:gd name="T11" fmla="*/ 0 h 302"/>
                <a:gd name="T12" fmla="*/ 0 w 517"/>
                <a:gd name="T13" fmla="*/ 0 h 302"/>
                <a:gd name="T14" fmla="*/ 0 60000 65536"/>
                <a:gd name="T15" fmla="*/ 0 60000 65536"/>
                <a:gd name="T16" fmla="*/ 0 60000 65536"/>
                <a:gd name="T17" fmla="*/ 0 60000 65536"/>
                <a:gd name="T18" fmla="*/ 0 60000 65536"/>
                <a:gd name="T19" fmla="*/ 0 60000 65536"/>
                <a:gd name="T20" fmla="*/ 0 60000 65536"/>
                <a:gd name="T21" fmla="*/ 0 w 517"/>
                <a:gd name="T22" fmla="*/ 0 h 302"/>
                <a:gd name="T23" fmla="*/ 517 w 517"/>
                <a:gd name="T24" fmla="*/ 302 h 3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7" h="302">
                  <a:moveTo>
                    <a:pt x="0" y="262"/>
                  </a:moveTo>
                  <a:lnTo>
                    <a:pt x="411" y="302"/>
                  </a:lnTo>
                  <a:lnTo>
                    <a:pt x="517" y="159"/>
                  </a:lnTo>
                  <a:lnTo>
                    <a:pt x="517" y="57"/>
                  </a:lnTo>
                  <a:lnTo>
                    <a:pt x="485" y="0"/>
                  </a:lnTo>
                  <a:lnTo>
                    <a:pt x="0" y="115"/>
                  </a:lnTo>
                  <a:lnTo>
                    <a:pt x="0" y="262"/>
                  </a:lnTo>
                  <a:close/>
                </a:path>
              </a:pathLst>
            </a:custGeom>
            <a:solidFill>
              <a:srgbClr val="C7C700"/>
            </a:solidFill>
            <a:ln w="793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842" name="Line 376"/>
            <p:cNvSpPr>
              <a:spLocks noChangeShapeType="1"/>
            </p:cNvSpPr>
            <p:nvPr/>
          </p:nvSpPr>
          <p:spPr bwMode="auto">
            <a:xfrm>
              <a:off x="2890" y="3312"/>
              <a:ext cx="1" cy="37"/>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43" name="Line 377"/>
            <p:cNvSpPr>
              <a:spLocks noChangeShapeType="1"/>
            </p:cNvSpPr>
            <p:nvPr/>
          </p:nvSpPr>
          <p:spPr bwMode="auto">
            <a:xfrm>
              <a:off x="2920" y="3315"/>
              <a:ext cx="1" cy="38"/>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44" name="Line 378"/>
            <p:cNvSpPr>
              <a:spLocks noChangeShapeType="1"/>
            </p:cNvSpPr>
            <p:nvPr/>
          </p:nvSpPr>
          <p:spPr bwMode="auto">
            <a:xfrm>
              <a:off x="2970" y="3308"/>
              <a:ext cx="1" cy="60"/>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45" name="Line 379"/>
            <p:cNvSpPr>
              <a:spLocks noChangeShapeType="1"/>
            </p:cNvSpPr>
            <p:nvPr/>
          </p:nvSpPr>
          <p:spPr bwMode="auto">
            <a:xfrm>
              <a:off x="2991" y="3279"/>
              <a:ext cx="1" cy="36"/>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46" name="Freeform 380"/>
            <p:cNvSpPr>
              <a:spLocks/>
            </p:cNvSpPr>
            <p:nvPr/>
          </p:nvSpPr>
          <p:spPr bwMode="auto">
            <a:xfrm>
              <a:off x="2778" y="3166"/>
              <a:ext cx="62" cy="185"/>
            </a:xfrm>
            <a:custGeom>
              <a:avLst/>
              <a:gdLst>
                <a:gd name="T0" fmla="*/ 0 w 195"/>
                <a:gd name="T1" fmla="*/ 0 h 389"/>
                <a:gd name="T2" fmla="*/ 0 w 195"/>
                <a:gd name="T3" fmla="*/ 0 h 389"/>
                <a:gd name="T4" fmla="*/ 0 w 195"/>
                <a:gd name="T5" fmla="*/ 0 h 389"/>
                <a:gd name="T6" fmla="*/ 0 w 195"/>
                <a:gd name="T7" fmla="*/ 0 h 389"/>
                <a:gd name="T8" fmla="*/ 0 w 195"/>
                <a:gd name="T9" fmla="*/ 0 h 389"/>
                <a:gd name="T10" fmla="*/ 0 60000 65536"/>
                <a:gd name="T11" fmla="*/ 0 60000 65536"/>
                <a:gd name="T12" fmla="*/ 0 60000 65536"/>
                <a:gd name="T13" fmla="*/ 0 60000 65536"/>
                <a:gd name="T14" fmla="*/ 0 60000 65536"/>
                <a:gd name="T15" fmla="*/ 0 w 195"/>
                <a:gd name="T16" fmla="*/ 0 h 389"/>
                <a:gd name="T17" fmla="*/ 195 w 195"/>
                <a:gd name="T18" fmla="*/ 389 h 389"/>
              </a:gdLst>
              <a:ahLst/>
              <a:cxnLst>
                <a:cxn ang="T10">
                  <a:pos x="T0" y="T1"/>
                </a:cxn>
                <a:cxn ang="T11">
                  <a:pos x="T2" y="T3"/>
                </a:cxn>
                <a:cxn ang="T12">
                  <a:pos x="T4" y="T5"/>
                </a:cxn>
                <a:cxn ang="T13">
                  <a:pos x="T6" y="T7"/>
                </a:cxn>
                <a:cxn ang="T14">
                  <a:pos x="T8" y="T9"/>
                </a:cxn>
              </a:cxnLst>
              <a:rect l="T15" t="T16" r="T17" b="T18"/>
              <a:pathLst>
                <a:path w="195" h="389">
                  <a:moveTo>
                    <a:pt x="0" y="372"/>
                  </a:moveTo>
                  <a:lnTo>
                    <a:pt x="0" y="0"/>
                  </a:lnTo>
                  <a:lnTo>
                    <a:pt x="195" y="15"/>
                  </a:lnTo>
                  <a:lnTo>
                    <a:pt x="195" y="389"/>
                  </a:lnTo>
                  <a:lnTo>
                    <a:pt x="0" y="372"/>
                  </a:lnTo>
                  <a:close/>
                </a:path>
              </a:pathLst>
            </a:custGeom>
            <a:solidFill>
              <a:srgbClr val="C7C700"/>
            </a:solidFill>
            <a:ln w="793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847" name="Freeform 381"/>
            <p:cNvSpPr>
              <a:spLocks/>
            </p:cNvSpPr>
            <p:nvPr/>
          </p:nvSpPr>
          <p:spPr bwMode="auto">
            <a:xfrm>
              <a:off x="2835" y="3213"/>
              <a:ext cx="158" cy="94"/>
            </a:xfrm>
            <a:custGeom>
              <a:avLst/>
              <a:gdLst>
                <a:gd name="T0" fmla="*/ 0 w 500"/>
                <a:gd name="T1" fmla="*/ 0 h 198"/>
                <a:gd name="T2" fmla="*/ 0 w 500"/>
                <a:gd name="T3" fmla="*/ 0 h 198"/>
                <a:gd name="T4" fmla="*/ 0 w 500"/>
                <a:gd name="T5" fmla="*/ 0 h 198"/>
                <a:gd name="T6" fmla="*/ 0 w 500"/>
                <a:gd name="T7" fmla="*/ 0 h 198"/>
                <a:gd name="T8" fmla="*/ 0 w 500"/>
                <a:gd name="T9" fmla="*/ 0 h 198"/>
                <a:gd name="T10" fmla="*/ 0 w 500"/>
                <a:gd name="T11" fmla="*/ 0 h 198"/>
                <a:gd name="T12" fmla="*/ 0 w 500"/>
                <a:gd name="T13" fmla="*/ 0 h 198"/>
                <a:gd name="T14" fmla="*/ 0 60000 65536"/>
                <a:gd name="T15" fmla="*/ 0 60000 65536"/>
                <a:gd name="T16" fmla="*/ 0 60000 65536"/>
                <a:gd name="T17" fmla="*/ 0 60000 65536"/>
                <a:gd name="T18" fmla="*/ 0 60000 65536"/>
                <a:gd name="T19" fmla="*/ 0 60000 65536"/>
                <a:gd name="T20" fmla="*/ 0 60000 65536"/>
                <a:gd name="T21" fmla="*/ 0 w 500"/>
                <a:gd name="T22" fmla="*/ 0 h 198"/>
                <a:gd name="T23" fmla="*/ 500 w 500"/>
                <a:gd name="T24" fmla="*/ 198 h 1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0" h="198">
                  <a:moveTo>
                    <a:pt x="0" y="168"/>
                  </a:moveTo>
                  <a:lnTo>
                    <a:pt x="0" y="165"/>
                  </a:lnTo>
                  <a:lnTo>
                    <a:pt x="89" y="0"/>
                  </a:lnTo>
                  <a:lnTo>
                    <a:pt x="500" y="32"/>
                  </a:lnTo>
                  <a:lnTo>
                    <a:pt x="426" y="198"/>
                  </a:lnTo>
                  <a:lnTo>
                    <a:pt x="6" y="165"/>
                  </a:lnTo>
                  <a:lnTo>
                    <a:pt x="0" y="168"/>
                  </a:lnTo>
                  <a:close/>
                </a:path>
              </a:pathLst>
            </a:custGeom>
            <a:solidFill>
              <a:srgbClr val="C0C0C0"/>
            </a:solidFill>
            <a:ln w="793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848" name="Freeform 382"/>
            <p:cNvSpPr>
              <a:spLocks/>
            </p:cNvSpPr>
            <p:nvPr/>
          </p:nvSpPr>
          <p:spPr bwMode="auto">
            <a:xfrm>
              <a:off x="2779" y="3054"/>
              <a:ext cx="61" cy="118"/>
            </a:xfrm>
            <a:custGeom>
              <a:avLst/>
              <a:gdLst>
                <a:gd name="T0" fmla="*/ 0 w 192"/>
                <a:gd name="T1" fmla="*/ 0 h 245"/>
                <a:gd name="T2" fmla="*/ 0 w 192"/>
                <a:gd name="T3" fmla="*/ 0 h 245"/>
                <a:gd name="T4" fmla="*/ 0 w 192"/>
                <a:gd name="T5" fmla="*/ 0 h 245"/>
                <a:gd name="T6" fmla="*/ 0 w 192"/>
                <a:gd name="T7" fmla="*/ 0 h 245"/>
                <a:gd name="T8" fmla="*/ 0 60000 65536"/>
                <a:gd name="T9" fmla="*/ 0 60000 65536"/>
                <a:gd name="T10" fmla="*/ 0 60000 65536"/>
                <a:gd name="T11" fmla="*/ 0 60000 65536"/>
                <a:gd name="T12" fmla="*/ 0 w 192"/>
                <a:gd name="T13" fmla="*/ 0 h 245"/>
                <a:gd name="T14" fmla="*/ 192 w 192"/>
                <a:gd name="T15" fmla="*/ 245 h 245"/>
              </a:gdLst>
              <a:ahLst/>
              <a:cxnLst>
                <a:cxn ang="T8">
                  <a:pos x="T0" y="T1"/>
                </a:cxn>
                <a:cxn ang="T9">
                  <a:pos x="T2" y="T3"/>
                </a:cxn>
                <a:cxn ang="T10">
                  <a:pos x="T4" y="T5"/>
                </a:cxn>
                <a:cxn ang="T11">
                  <a:pos x="T6" y="T7"/>
                </a:cxn>
              </a:cxnLst>
              <a:rect l="T12" t="T13" r="T14" b="T15"/>
              <a:pathLst>
                <a:path w="192" h="245">
                  <a:moveTo>
                    <a:pt x="0" y="230"/>
                  </a:moveTo>
                  <a:lnTo>
                    <a:pt x="129" y="0"/>
                  </a:lnTo>
                  <a:lnTo>
                    <a:pt x="192" y="245"/>
                  </a:lnTo>
                  <a:lnTo>
                    <a:pt x="0" y="230"/>
                  </a:lnTo>
                  <a:close/>
                </a:path>
              </a:pathLst>
            </a:custGeom>
            <a:solidFill>
              <a:srgbClr val="00CE00"/>
            </a:solidFill>
            <a:ln w="793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849" name="Freeform 383"/>
            <p:cNvSpPr>
              <a:spLocks/>
            </p:cNvSpPr>
            <p:nvPr/>
          </p:nvSpPr>
          <p:spPr bwMode="auto">
            <a:xfrm>
              <a:off x="2798" y="3188"/>
              <a:ext cx="27" cy="29"/>
            </a:xfrm>
            <a:custGeom>
              <a:avLst/>
              <a:gdLst>
                <a:gd name="T0" fmla="*/ 0 w 84"/>
                <a:gd name="T1" fmla="*/ 0 h 62"/>
                <a:gd name="T2" fmla="*/ 0 w 84"/>
                <a:gd name="T3" fmla="*/ 0 h 62"/>
                <a:gd name="T4" fmla="*/ 0 w 84"/>
                <a:gd name="T5" fmla="*/ 0 h 62"/>
                <a:gd name="T6" fmla="*/ 0 w 84"/>
                <a:gd name="T7" fmla="*/ 0 h 62"/>
                <a:gd name="T8" fmla="*/ 0 w 84"/>
                <a:gd name="T9" fmla="*/ 0 h 62"/>
                <a:gd name="T10" fmla="*/ 0 w 84"/>
                <a:gd name="T11" fmla="*/ 0 h 62"/>
                <a:gd name="T12" fmla="*/ 0 w 84"/>
                <a:gd name="T13" fmla="*/ 0 h 62"/>
                <a:gd name="T14" fmla="*/ 0 w 84"/>
                <a:gd name="T15" fmla="*/ 0 h 62"/>
                <a:gd name="T16" fmla="*/ 0 w 84"/>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62"/>
                <a:gd name="T29" fmla="*/ 84 w 84"/>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62">
                  <a:moveTo>
                    <a:pt x="57" y="0"/>
                  </a:moveTo>
                  <a:lnTo>
                    <a:pt x="25" y="0"/>
                  </a:lnTo>
                  <a:lnTo>
                    <a:pt x="0" y="18"/>
                  </a:lnTo>
                  <a:lnTo>
                    <a:pt x="2" y="43"/>
                  </a:lnTo>
                  <a:lnTo>
                    <a:pt x="28" y="62"/>
                  </a:lnTo>
                  <a:lnTo>
                    <a:pt x="59" y="62"/>
                  </a:lnTo>
                  <a:lnTo>
                    <a:pt x="84" y="45"/>
                  </a:lnTo>
                  <a:lnTo>
                    <a:pt x="83" y="21"/>
                  </a:lnTo>
                  <a:lnTo>
                    <a:pt x="57" y="0"/>
                  </a:lnTo>
                  <a:close/>
                </a:path>
              </a:pathLst>
            </a:custGeom>
            <a:solidFill>
              <a:srgbClr val="FFFFD0"/>
            </a:solidFill>
            <a:ln w="793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850" name="Line 384"/>
            <p:cNvSpPr>
              <a:spLocks noChangeShapeType="1"/>
            </p:cNvSpPr>
            <p:nvPr/>
          </p:nvSpPr>
          <p:spPr bwMode="auto">
            <a:xfrm>
              <a:off x="2811" y="3288"/>
              <a:ext cx="1" cy="37"/>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51" name="Freeform 385"/>
            <p:cNvSpPr>
              <a:spLocks/>
            </p:cNvSpPr>
            <p:nvPr/>
          </p:nvSpPr>
          <p:spPr bwMode="auto">
            <a:xfrm>
              <a:off x="2821" y="3517"/>
              <a:ext cx="170" cy="174"/>
            </a:xfrm>
            <a:custGeom>
              <a:avLst/>
              <a:gdLst>
                <a:gd name="T0" fmla="*/ 0 w 530"/>
                <a:gd name="T1" fmla="*/ 0 h 364"/>
                <a:gd name="T2" fmla="*/ 0 w 530"/>
                <a:gd name="T3" fmla="*/ 0 h 364"/>
                <a:gd name="T4" fmla="*/ 0 w 530"/>
                <a:gd name="T5" fmla="*/ 0 h 364"/>
                <a:gd name="T6" fmla="*/ 0 w 530"/>
                <a:gd name="T7" fmla="*/ 0 h 364"/>
                <a:gd name="T8" fmla="*/ 0 w 530"/>
                <a:gd name="T9" fmla="*/ 0 h 364"/>
                <a:gd name="T10" fmla="*/ 0 w 530"/>
                <a:gd name="T11" fmla="*/ 0 h 364"/>
                <a:gd name="T12" fmla="*/ 0 w 530"/>
                <a:gd name="T13" fmla="*/ 0 h 364"/>
                <a:gd name="T14" fmla="*/ 0 60000 65536"/>
                <a:gd name="T15" fmla="*/ 0 60000 65536"/>
                <a:gd name="T16" fmla="*/ 0 60000 65536"/>
                <a:gd name="T17" fmla="*/ 0 60000 65536"/>
                <a:gd name="T18" fmla="*/ 0 60000 65536"/>
                <a:gd name="T19" fmla="*/ 0 60000 65536"/>
                <a:gd name="T20" fmla="*/ 0 60000 65536"/>
                <a:gd name="T21" fmla="*/ 0 w 530"/>
                <a:gd name="T22" fmla="*/ 0 h 364"/>
                <a:gd name="T23" fmla="*/ 530 w 530"/>
                <a:gd name="T24" fmla="*/ 364 h 3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0" h="364">
                  <a:moveTo>
                    <a:pt x="0" y="316"/>
                  </a:moveTo>
                  <a:lnTo>
                    <a:pt x="424" y="364"/>
                  </a:lnTo>
                  <a:lnTo>
                    <a:pt x="530" y="195"/>
                  </a:lnTo>
                  <a:lnTo>
                    <a:pt x="530" y="67"/>
                  </a:lnTo>
                  <a:lnTo>
                    <a:pt x="498" y="0"/>
                  </a:lnTo>
                  <a:lnTo>
                    <a:pt x="0" y="139"/>
                  </a:lnTo>
                  <a:lnTo>
                    <a:pt x="0" y="316"/>
                  </a:lnTo>
                  <a:close/>
                </a:path>
              </a:pathLst>
            </a:custGeom>
            <a:solidFill>
              <a:srgbClr val="A6698E"/>
            </a:solidFill>
            <a:ln w="793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852" name="Freeform 386"/>
            <p:cNvSpPr>
              <a:spLocks/>
            </p:cNvSpPr>
            <p:nvPr/>
          </p:nvSpPr>
          <p:spPr bwMode="auto">
            <a:xfrm>
              <a:off x="2817" y="3498"/>
              <a:ext cx="163" cy="116"/>
            </a:xfrm>
            <a:custGeom>
              <a:avLst/>
              <a:gdLst>
                <a:gd name="T0" fmla="*/ 0 w 510"/>
                <a:gd name="T1" fmla="*/ 0 h 243"/>
                <a:gd name="T2" fmla="*/ 0 w 510"/>
                <a:gd name="T3" fmla="*/ 0 h 243"/>
                <a:gd name="T4" fmla="*/ 0 w 510"/>
                <a:gd name="T5" fmla="*/ 0 h 243"/>
                <a:gd name="T6" fmla="*/ 0 w 510"/>
                <a:gd name="T7" fmla="*/ 0 h 243"/>
                <a:gd name="T8" fmla="*/ 0 w 510"/>
                <a:gd name="T9" fmla="*/ 0 h 243"/>
                <a:gd name="T10" fmla="*/ 0 w 510"/>
                <a:gd name="T11" fmla="*/ 0 h 243"/>
                <a:gd name="T12" fmla="*/ 0 w 510"/>
                <a:gd name="T13" fmla="*/ 0 h 243"/>
                <a:gd name="T14" fmla="*/ 0 60000 65536"/>
                <a:gd name="T15" fmla="*/ 0 60000 65536"/>
                <a:gd name="T16" fmla="*/ 0 60000 65536"/>
                <a:gd name="T17" fmla="*/ 0 60000 65536"/>
                <a:gd name="T18" fmla="*/ 0 60000 65536"/>
                <a:gd name="T19" fmla="*/ 0 60000 65536"/>
                <a:gd name="T20" fmla="*/ 0 60000 65536"/>
                <a:gd name="T21" fmla="*/ 0 w 510"/>
                <a:gd name="T22" fmla="*/ 0 h 243"/>
                <a:gd name="T23" fmla="*/ 510 w 510"/>
                <a:gd name="T24" fmla="*/ 243 h 2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0" h="243">
                  <a:moveTo>
                    <a:pt x="0" y="203"/>
                  </a:moveTo>
                  <a:lnTo>
                    <a:pt x="0" y="196"/>
                  </a:lnTo>
                  <a:lnTo>
                    <a:pt x="84" y="0"/>
                  </a:lnTo>
                  <a:lnTo>
                    <a:pt x="510" y="40"/>
                  </a:lnTo>
                  <a:lnTo>
                    <a:pt x="435" y="243"/>
                  </a:lnTo>
                  <a:lnTo>
                    <a:pt x="6" y="196"/>
                  </a:lnTo>
                  <a:lnTo>
                    <a:pt x="0" y="203"/>
                  </a:lnTo>
                  <a:close/>
                </a:path>
              </a:pathLst>
            </a:custGeom>
            <a:solidFill>
              <a:srgbClr val="C0C0C0"/>
            </a:solidFill>
            <a:ln w="793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853" name="Line 387"/>
            <p:cNvSpPr>
              <a:spLocks noChangeShapeType="1"/>
            </p:cNvSpPr>
            <p:nvPr/>
          </p:nvSpPr>
          <p:spPr bwMode="auto">
            <a:xfrm>
              <a:off x="2874" y="3618"/>
              <a:ext cx="1" cy="44"/>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54" name="Line 388"/>
            <p:cNvSpPr>
              <a:spLocks noChangeShapeType="1"/>
            </p:cNvSpPr>
            <p:nvPr/>
          </p:nvSpPr>
          <p:spPr bwMode="auto">
            <a:xfrm>
              <a:off x="2905" y="3622"/>
              <a:ext cx="0" cy="46"/>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55" name="Line 389"/>
            <p:cNvSpPr>
              <a:spLocks noChangeShapeType="1"/>
            </p:cNvSpPr>
            <p:nvPr/>
          </p:nvSpPr>
          <p:spPr bwMode="auto">
            <a:xfrm>
              <a:off x="2957" y="3614"/>
              <a:ext cx="1" cy="71"/>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56" name="Line 390"/>
            <p:cNvSpPr>
              <a:spLocks noChangeShapeType="1"/>
            </p:cNvSpPr>
            <p:nvPr/>
          </p:nvSpPr>
          <p:spPr bwMode="auto">
            <a:xfrm>
              <a:off x="2978" y="3577"/>
              <a:ext cx="1" cy="46"/>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57" name="Freeform 391"/>
            <p:cNvSpPr>
              <a:spLocks/>
            </p:cNvSpPr>
            <p:nvPr/>
          </p:nvSpPr>
          <p:spPr bwMode="auto">
            <a:xfrm>
              <a:off x="3493" y="3162"/>
              <a:ext cx="168" cy="148"/>
            </a:xfrm>
            <a:custGeom>
              <a:avLst/>
              <a:gdLst>
                <a:gd name="T0" fmla="*/ 0 w 529"/>
                <a:gd name="T1" fmla="*/ 0 h 312"/>
                <a:gd name="T2" fmla="*/ 0 w 529"/>
                <a:gd name="T3" fmla="*/ 0 h 312"/>
                <a:gd name="T4" fmla="*/ 0 w 529"/>
                <a:gd name="T5" fmla="*/ 0 h 312"/>
                <a:gd name="T6" fmla="*/ 0 w 529"/>
                <a:gd name="T7" fmla="*/ 0 h 312"/>
                <a:gd name="T8" fmla="*/ 0 w 529"/>
                <a:gd name="T9" fmla="*/ 0 h 312"/>
                <a:gd name="T10" fmla="*/ 0 w 529"/>
                <a:gd name="T11" fmla="*/ 0 h 312"/>
                <a:gd name="T12" fmla="*/ 0 w 529"/>
                <a:gd name="T13" fmla="*/ 0 h 312"/>
                <a:gd name="T14" fmla="*/ 0 60000 65536"/>
                <a:gd name="T15" fmla="*/ 0 60000 65536"/>
                <a:gd name="T16" fmla="*/ 0 60000 65536"/>
                <a:gd name="T17" fmla="*/ 0 60000 65536"/>
                <a:gd name="T18" fmla="*/ 0 60000 65536"/>
                <a:gd name="T19" fmla="*/ 0 60000 65536"/>
                <a:gd name="T20" fmla="*/ 0 60000 65536"/>
                <a:gd name="T21" fmla="*/ 0 w 529"/>
                <a:gd name="T22" fmla="*/ 0 h 312"/>
                <a:gd name="T23" fmla="*/ 529 w 529"/>
                <a:gd name="T24" fmla="*/ 312 h 3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9" h="312">
                  <a:moveTo>
                    <a:pt x="0" y="271"/>
                  </a:moveTo>
                  <a:lnTo>
                    <a:pt x="425" y="312"/>
                  </a:lnTo>
                  <a:lnTo>
                    <a:pt x="529" y="166"/>
                  </a:lnTo>
                  <a:lnTo>
                    <a:pt x="529" y="59"/>
                  </a:lnTo>
                  <a:lnTo>
                    <a:pt x="499" y="0"/>
                  </a:lnTo>
                  <a:lnTo>
                    <a:pt x="0" y="120"/>
                  </a:lnTo>
                  <a:lnTo>
                    <a:pt x="0" y="271"/>
                  </a:lnTo>
                  <a:close/>
                </a:path>
              </a:pathLst>
            </a:custGeom>
            <a:solidFill>
              <a:srgbClr val="A6698E"/>
            </a:solidFill>
            <a:ln w="793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858" name="Freeform 392"/>
            <p:cNvSpPr>
              <a:spLocks/>
            </p:cNvSpPr>
            <p:nvPr/>
          </p:nvSpPr>
          <p:spPr bwMode="auto">
            <a:xfrm>
              <a:off x="3489" y="3147"/>
              <a:ext cx="162" cy="97"/>
            </a:xfrm>
            <a:custGeom>
              <a:avLst/>
              <a:gdLst>
                <a:gd name="T0" fmla="*/ 0 w 510"/>
                <a:gd name="T1" fmla="*/ 0 h 204"/>
                <a:gd name="T2" fmla="*/ 0 w 510"/>
                <a:gd name="T3" fmla="*/ 0 h 204"/>
                <a:gd name="T4" fmla="*/ 0 w 510"/>
                <a:gd name="T5" fmla="*/ 0 h 204"/>
                <a:gd name="T6" fmla="*/ 0 w 510"/>
                <a:gd name="T7" fmla="*/ 0 h 204"/>
                <a:gd name="T8" fmla="*/ 0 w 510"/>
                <a:gd name="T9" fmla="*/ 0 h 204"/>
                <a:gd name="T10" fmla="*/ 0 w 510"/>
                <a:gd name="T11" fmla="*/ 0 h 204"/>
                <a:gd name="T12" fmla="*/ 0 w 510"/>
                <a:gd name="T13" fmla="*/ 0 h 204"/>
                <a:gd name="T14" fmla="*/ 0 60000 65536"/>
                <a:gd name="T15" fmla="*/ 0 60000 65536"/>
                <a:gd name="T16" fmla="*/ 0 60000 65536"/>
                <a:gd name="T17" fmla="*/ 0 60000 65536"/>
                <a:gd name="T18" fmla="*/ 0 60000 65536"/>
                <a:gd name="T19" fmla="*/ 0 60000 65536"/>
                <a:gd name="T20" fmla="*/ 0 60000 65536"/>
                <a:gd name="T21" fmla="*/ 0 w 510"/>
                <a:gd name="T22" fmla="*/ 0 h 204"/>
                <a:gd name="T23" fmla="*/ 510 w 510"/>
                <a:gd name="T24" fmla="*/ 204 h 2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0" h="204">
                  <a:moveTo>
                    <a:pt x="0" y="173"/>
                  </a:moveTo>
                  <a:lnTo>
                    <a:pt x="0" y="166"/>
                  </a:lnTo>
                  <a:lnTo>
                    <a:pt x="84" y="0"/>
                  </a:lnTo>
                  <a:lnTo>
                    <a:pt x="510" y="31"/>
                  </a:lnTo>
                  <a:lnTo>
                    <a:pt x="433" y="204"/>
                  </a:lnTo>
                  <a:lnTo>
                    <a:pt x="5" y="166"/>
                  </a:lnTo>
                  <a:lnTo>
                    <a:pt x="0" y="173"/>
                  </a:lnTo>
                  <a:close/>
                </a:path>
              </a:pathLst>
            </a:custGeom>
            <a:solidFill>
              <a:srgbClr val="C0C0C0"/>
            </a:solidFill>
            <a:ln w="793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859" name="Line 393"/>
            <p:cNvSpPr>
              <a:spLocks noChangeShapeType="1"/>
            </p:cNvSpPr>
            <p:nvPr/>
          </p:nvSpPr>
          <p:spPr bwMode="auto">
            <a:xfrm>
              <a:off x="3545" y="3247"/>
              <a:ext cx="1" cy="37"/>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60" name="Line 394"/>
            <p:cNvSpPr>
              <a:spLocks noChangeShapeType="1"/>
            </p:cNvSpPr>
            <p:nvPr/>
          </p:nvSpPr>
          <p:spPr bwMode="auto">
            <a:xfrm>
              <a:off x="3575" y="3252"/>
              <a:ext cx="1" cy="39"/>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61" name="Line 395"/>
            <p:cNvSpPr>
              <a:spLocks noChangeShapeType="1"/>
            </p:cNvSpPr>
            <p:nvPr/>
          </p:nvSpPr>
          <p:spPr bwMode="auto">
            <a:xfrm>
              <a:off x="3629" y="3244"/>
              <a:ext cx="0" cy="61"/>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62" name="Line 396"/>
            <p:cNvSpPr>
              <a:spLocks noChangeShapeType="1"/>
            </p:cNvSpPr>
            <p:nvPr/>
          </p:nvSpPr>
          <p:spPr bwMode="auto">
            <a:xfrm>
              <a:off x="3650" y="3214"/>
              <a:ext cx="1" cy="39"/>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63" name="Freeform 397"/>
            <p:cNvSpPr>
              <a:spLocks/>
            </p:cNvSpPr>
            <p:nvPr/>
          </p:nvSpPr>
          <p:spPr bwMode="auto">
            <a:xfrm>
              <a:off x="3726" y="3242"/>
              <a:ext cx="316" cy="129"/>
            </a:xfrm>
            <a:custGeom>
              <a:avLst/>
              <a:gdLst>
                <a:gd name="T0" fmla="*/ 0 w 991"/>
                <a:gd name="T1" fmla="*/ 0 h 267"/>
                <a:gd name="T2" fmla="*/ 0 w 991"/>
                <a:gd name="T3" fmla="*/ 0 h 267"/>
                <a:gd name="T4" fmla="*/ 0 w 991"/>
                <a:gd name="T5" fmla="*/ 0 h 267"/>
                <a:gd name="T6" fmla="*/ 0 w 991"/>
                <a:gd name="T7" fmla="*/ 0 h 267"/>
                <a:gd name="T8" fmla="*/ 0 w 991"/>
                <a:gd name="T9" fmla="*/ 0 h 267"/>
                <a:gd name="T10" fmla="*/ 0 w 991"/>
                <a:gd name="T11" fmla="*/ 0 h 267"/>
                <a:gd name="T12" fmla="*/ 0 w 991"/>
                <a:gd name="T13" fmla="*/ 0 h 267"/>
                <a:gd name="T14" fmla="*/ 0 60000 65536"/>
                <a:gd name="T15" fmla="*/ 0 60000 65536"/>
                <a:gd name="T16" fmla="*/ 0 60000 65536"/>
                <a:gd name="T17" fmla="*/ 0 60000 65536"/>
                <a:gd name="T18" fmla="*/ 0 60000 65536"/>
                <a:gd name="T19" fmla="*/ 0 60000 65536"/>
                <a:gd name="T20" fmla="*/ 0 60000 65536"/>
                <a:gd name="T21" fmla="*/ 0 w 991"/>
                <a:gd name="T22" fmla="*/ 0 h 267"/>
                <a:gd name="T23" fmla="*/ 991 w 991"/>
                <a:gd name="T24" fmla="*/ 267 h 2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1" h="267">
                  <a:moveTo>
                    <a:pt x="0" y="172"/>
                  </a:moveTo>
                  <a:lnTo>
                    <a:pt x="883" y="267"/>
                  </a:lnTo>
                  <a:lnTo>
                    <a:pt x="991" y="159"/>
                  </a:lnTo>
                  <a:lnTo>
                    <a:pt x="991" y="67"/>
                  </a:lnTo>
                  <a:lnTo>
                    <a:pt x="946" y="0"/>
                  </a:lnTo>
                  <a:lnTo>
                    <a:pt x="0" y="50"/>
                  </a:lnTo>
                  <a:lnTo>
                    <a:pt x="0" y="172"/>
                  </a:lnTo>
                  <a:close/>
                </a:path>
              </a:pathLst>
            </a:custGeom>
            <a:solidFill>
              <a:srgbClr val="A6698E"/>
            </a:solidFill>
            <a:ln w="793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864" name="Freeform 398"/>
            <p:cNvSpPr>
              <a:spLocks/>
            </p:cNvSpPr>
            <p:nvPr/>
          </p:nvSpPr>
          <p:spPr bwMode="auto">
            <a:xfrm>
              <a:off x="3723" y="3208"/>
              <a:ext cx="303" cy="104"/>
            </a:xfrm>
            <a:custGeom>
              <a:avLst/>
              <a:gdLst>
                <a:gd name="T0" fmla="*/ 0 w 951"/>
                <a:gd name="T1" fmla="*/ 0 h 217"/>
                <a:gd name="T2" fmla="*/ 0 w 951"/>
                <a:gd name="T3" fmla="*/ 0 h 217"/>
                <a:gd name="T4" fmla="*/ 0 w 951"/>
                <a:gd name="T5" fmla="*/ 0 h 217"/>
                <a:gd name="T6" fmla="*/ 0 w 951"/>
                <a:gd name="T7" fmla="*/ 0 h 217"/>
                <a:gd name="T8" fmla="*/ 0 w 951"/>
                <a:gd name="T9" fmla="*/ 0 h 217"/>
                <a:gd name="T10" fmla="*/ 0 w 951"/>
                <a:gd name="T11" fmla="*/ 0 h 217"/>
                <a:gd name="T12" fmla="*/ 0 w 951"/>
                <a:gd name="T13" fmla="*/ 0 h 217"/>
                <a:gd name="T14" fmla="*/ 0 60000 65536"/>
                <a:gd name="T15" fmla="*/ 0 60000 65536"/>
                <a:gd name="T16" fmla="*/ 0 60000 65536"/>
                <a:gd name="T17" fmla="*/ 0 60000 65536"/>
                <a:gd name="T18" fmla="*/ 0 60000 65536"/>
                <a:gd name="T19" fmla="*/ 0 60000 65536"/>
                <a:gd name="T20" fmla="*/ 0 60000 65536"/>
                <a:gd name="T21" fmla="*/ 0 w 951"/>
                <a:gd name="T22" fmla="*/ 0 h 217"/>
                <a:gd name="T23" fmla="*/ 951 w 951"/>
                <a:gd name="T24" fmla="*/ 217 h 2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1" h="217">
                  <a:moveTo>
                    <a:pt x="0" y="140"/>
                  </a:moveTo>
                  <a:lnTo>
                    <a:pt x="0" y="137"/>
                  </a:lnTo>
                  <a:lnTo>
                    <a:pt x="72" y="0"/>
                  </a:lnTo>
                  <a:lnTo>
                    <a:pt x="951" y="71"/>
                  </a:lnTo>
                  <a:lnTo>
                    <a:pt x="893" y="217"/>
                  </a:lnTo>
                  <a:lnTo>
                    <a:pt x="6" y="137"/>
                  </a:lnTo>
                  <a:lnTo>
                    <a:pt x="0" y="140"/>
                  </a:lnTo>
                  <a:close/>
                </a:path>
              </a:pathLst>
            </a:custGeom>
            <a:solidFill>
              <a:srgbClr val="C0C0C0"/>
            </a:solidFill>
            <a:ln w="7938">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865" name="Line 399"/>
            <p:cNvSpPr>
              <a:spLocks noChangeShapeType="1"/>
            </p:cNvSpPr>
            <p:nvPr/>
          </p:nvSpPr>
          <p:spPr bwMode="auto">
            <a:xfrm>
              <a:off x="4007" y="3312"/>
              <a:ext cx="1" cy="59"/>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66" name="Line 400"/>
            <p:cNvSpPr>
              <a:spLocks noChangeShapeType="1"/>
            </p:cNvSpPr>
            <p:nvPr/>
          </p:nvSpPr>
          <p:spPr bwMode="auto">
            <a:xfrm>
              <a:off x="3769" y="3291"/>
              <a:ext cx="1" cy="30"/>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67" name="Line 401"/>
            <p:cNvSpPr>
              <a:spLocks noChangeShapeType="1"/>
            </p:cNvSpPr>
            <p:nvPr/>
          </p:nvSpPr>
          <p:spPr bwMode="auto">
            <a:xfrm>
              <a:off x="3795" y="3294"/>
              <a:ext cx="1" cy="31"/>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68" name="Line 402"/>
            <p:cNvSpPr>
              <a:spLocks noChangeShapeType="1"/>
            </p:cNvSpPr>
            <p:nvPr/>
          </p:nvSpPr>
          <p:spPr bwMode="auto">
            <a:xfrm>
              <a:off x="3842" y="3302"/>
              <a:ext cx="1" cy="28"/>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69" name="Line 403"/>
            <p:cNvSpPr>
              <a:spLocks noChangeShapeType="1"/>
            </p:cNvSpPr>
            <p:nvPr/>
          </p:nvSpPr>
          <p:spPr bwMode="auto">
            <a:xfrm>
              <a:off x="3866" y="3304"/>
              <a:ext cx="1" cy="31"/>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70" name="Line 404"/>
            <p:cNvSpPr>
              <a:spLocks noChangeShapeType="1"/>
            </p:cNvSpPr>
            <p:nvPr/>
          </p:nvSpPr>
          <p:spPr bwMode="auto">
            <a:xfrm>
              <a:off x="3914" y="3312"/>
              <a:ext cx="1" cy="30"/>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71" name="Line 405"/>
            <p:cNvSpPr>
              <a:spLocks noChangeShapeType="1"/>
            </p:cNvSpPr>
            <p:nvPr/>
          </p:nvSpPr>
          <p:spPr bwMode="auto">
            <a:xfrm>
              <a:off x="3937" y="3317"/>
              <a:ext cx="1" cy="32"/>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72" name="Line 406"/>
            <p:cNvSpPr>
              <a:spLocks noChangeShapeType="1"/>
            </p:cNvSpPr>
            <p:nvPr/>
          </p:nvSpPr>
          <p:spPr bwMode="auto">
            <a:xfrm>
              <a:off x="3961" y="3319"/>
              <a:ext cx="1" cy="31"/>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73" name="Line 407"/>
            <p:cNvSpPr>
              <a:spLocks noChangeShapeType="1"/>
            </p:cNvSpPr>
            <p:nvPr/>
          </p:nvSpPr>
          <p:spPr bwMode="auto">
            <a:xfrm>
              <a:off x="3986" y="3324"/>
              <a:ext cx="1" cy="29"/>
            </a:xfrm>
            <a:prstGeom prst="line">
              <a:avLst/>
            </a:prstGeom>
            <a:noFill/>
            <a:ln w="793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874" name="Oval 408"/>
            <p:cNvSpPr>
              <a:spLocks noChangeArrowheads="1"/>
            </p:cNvSpPr>
            <p:nvPr/>
          </p:nvSpPr>
          <p:spPr bwMode="auto">
            <a:xfrm>
              <a:off x="2791" y="3406"/>
              <a:ext cx="276" cy="351"/>
            </a:xfrm>
            <a:prstGeom prst="ellipse">
              <a:avLst/>
            </a:prstGeom>
            <a:noFill/>
            <a:ln w="7938">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2800" b="1">
                <a:solidFill>
                  <a:srgbClr val="0079C1"/>
                </a:solidFill>
              </a:endParaRPr>
            </a:p>
          </p:txBody>
        </p:sp>
        <p:graphicFrame>
          <p:nvGraphicFramePr>
            <p:cNvPr id="116875" name="Object 2"/>
            <p:cNvGraphicFramePr>
              <a:graphicFrameLocks noChangeAspect="1"/>
            </p:cNvGraphicFramePr>
            <p:nvPr/>
          </p:nvGraphicFramePr>
          <p:xfrm>
            <a:off x="1368" y="3024"/>
            <a:ext cx="648" cy="648"/>
          </p:xfrm>
          <a:graphic>
            <a:graphicData uri="http://schemas.openxmlformats.org/presentationml/2006/ole">
              <mc:AlternateContent xmlns:mc="http://schemas.openxmlformats.org/markup-compatibility/2006">
                <mc:Choice xmlns:v="urn:schemas-microsoft-com:vml" Requires="v">
                  <p:oleObj spid="_x0000_s1053" name="Drawing" r:id="rId6" imgW="64218" imgH="1320532" progId="FLW3Drawing">
                    <p:embed/>
                  </p:oleObj>
                </mc:Choice>
                <mc:Fallback>
                  <p:oleObj name="Drawing" r:id="rId6" imgW="64218" imgH="1320532" progId="FLW3Drawing">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8" y="3024"/>
                          <a:ext cx="648" cy="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6876" name="Line 410"/>
            <p:cNvSpPr>
              <a:spLocks noChangeShapeType="1"/>
            </p:cNvSpPr>
            <p:nvPr/>
          </p:nvSpPr>
          <p:spPr bwMode="auto">
            <a:xfrm>
              <a:off x="2016" y="3456"/>
              <a:ext cx="780" cy="7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2800" b="1">
                <a:solidFill>
                  <a:srgbClr val="0079C1"/>
                </a:solidFill>
              </a:endParaRPr>
            </a:p>
          </p:txBody>
        </p:sp>
        <p:sp>
          <p:nvSpPr>
            <p:cNvPr id="116877" name="Rectangle 423"/>
            <p:cNvSpPr>
              <a:spLocks noChangeArrowheads="1"/>
            </p:cNvSpPr>
            <p:nvPr/>
          </p:nvSpPr>
          <p:spPr bwMode="auto">
            <a:xfrm>
              <a:off x="4620" y="3212"/>
              <a:ext cx="656"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20000"/>
                </a:spcBef>
                <a:spcAft>
                  <a:spcPct val="0"/>
                </a:spcAft>
              </a:pPr>
              <a:r>
                <a:rPr lang="en-GB" sz="1200" b="1">
                  <a:solidFill>
                    <a:srgbClr val="000000"/>
                  </a:solidFill>
                </a:rPr>
                <a:t>Low  Pressure</a:t>
              </a:r>
            </a:p>
            <a:p>
              <a:pPr eaLnBrk="0" fontAlgn="base" hangingPunct="0">
                <a:spcBef>
                  <a:spcPct val="20000"/>
                </a:spcBef>
                <a:spcAft>
                  <a:spcPct val="0"/>
                </a:spcAft>
              </a:pPr>
              <a:r>
                <a:rPr lang="en-GB" sz="1200" b="1">
                  <a:solidFill>
                    <a:srgbClr val="000000"/>
                  </a:solidFill>
                </a:rPr>
                <a:t>Storage</a:t>
              </a:r>
            </a:p>
          </p:txBody>
        </p:sp>
        <p:sp>
          <p:nvSpPr>
            <p:cNvPr id="116878" name="Rectangle 424"/>
            <p:cNvSpPr>
              <a:spLocks noChangeArrowheads="1"/>
            </p:cNvSpPr>
            <p:nvPr/>
          </p:nvSpPr>
          <p:spPr bwMode="auto">
            <a:xfrm>
              <a:off x="4377" y="3262"/>
              <a:ext cx="13" cy="202"/>
            </a:xfrm>
            <a:prstGeom prst="rect">
              <a:avLst/>
            </a:prstGeom>
            <a:solidFill>
              <a:srgbClr val="4107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879" name="Rectangle 425"/>
            <p:cNvSpPr>
              <a:spLocks noChangeArrowheads="1"/>
            </p:cNvSpPr>
            <p:nvPr/>
          </p:nvSpPr>
          <p:spPr bwMode="auto">
            <a:xfrm>
              <a:off x="4390" y="3262"/>
              <a:ext cx="14" cy="202"/>
            </a:xfrm>
            <a:prstGeom prst="rect">
              <a:avLst/>
            </a:prstGeom>
            <a:solidFill>
              <a:srgbClr val="410B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880" name="Rectangle 426"/>
            <p:cNvSpPr>
              <a:spLocks noChangeArrowheads="1"/>
            </p:cNvSpPr>
            <p:nvPr/>
          </p:nvSpPr>
          <p:spPr bwMode="auto">
            <a:xfrm>
              <a:off x="4404" y="3262"/>
              <a:ext cx="12" cy="202"/>
            </a:xfrm>
            <a:prstGeom prst="rect">
              <a:avLst/>
            </a:prstGeom>
            <a:solidFill>
              <a:srgbClr val="410F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881" name="Rectangle 427"/>
            <p:cNvSpPr>
              <a:spLocks noChangeArrowheads="1"/>
            </p:cNvSpPr>
            <p:nvPr/>
          </p:nvSpPr>
          <p:spPr bwMode="auto">
            <a:xfrm>
              <a:off x="4416" y="3262"/>
              <a:ext cx="13" cy="202"/>
            </a:xfrm>
            <a:prstGeom prst="rect">
              <a:avLst/>
            </a:prstGeom>
            <a:solidFill>
              <a:srgbClr val="4212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882" name="Rectangle 428"/>
            <p:cNvSpPr>
              <a:spLocks noChangeArrowheads="1"/>
            </p:cNvSpPr>
            <p:nvPr/>
          </p:nvSpPr>
          <p:spPr bwMode="auto">
            <a:xfrm>
              <a:off x="4429" y="3262"/>
              <a:ext cx="14" cy="202"/>
            </a:xfrm>
            <a:prstGeom prst="rect">
              <a:avLst/>
            </a:prstGeom>
            <a:solidFill>
              <a:srgbClr val="4216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883" name="Rectangle 429"/>
            <p:cNvSpPr>
              <a:spLocks noChangeArrowheads="1"/>
            </p:cNvSpPr>
            <p:nvPr/>
          </p:nvSpPr>
          <p:spPr bwMode="auto">
            <a:xfrm>
              <a:off x="4443" y="3262"/>
              <a:ext cx="13" cy="202"/>
            </a:xfrm>
            <a:prstGeom prst="rect">
              <a:avLst/>
            </a:prstGeom>
            <a:solidFill>
              <a:srgbClr val="421A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884" name="Rectangle 430"/>
            <p:cNvSpPr>
              <a:spLocks noChangeArrowheads="1"/>
            </p:cNvSpPr>
            <p:nvPr/>
          </p:nvSpPr>
          <p:spPr bwMode="auto">
            <a:xfrm>
              <a:off x="4456" y="3262"/>
              <a:ext cx="13" cy="202"/>
            </a:xfrm>
            <a:prstGeom prst="rect">
              <a:avLst/>
            </a:prstGeom>
            <a:solidFill>
              <a:srgbClr val="431D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885" name="Rectangle 431"/>
            <p:cNvSpPr>
              <a:spLocks noChangeArrowheads="1"/>
            </p:cNvSpPr>
            <p:nvPr/>
          </p:nvSpPr>
          <p:spPr bwMode="auto">
            <a:xfrm>
              <a:off x="4469" y="3262"/>
              <a:ext cx="14" cy="202"/>
            </a:xfrm>
            <a:prstGeom prst="rect">
              <a:avLst/>
            </a:prstGeom>
            <a:solidFill>
              <a:srgbClr val="4321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886" name="Rectangle 432"/>
            <p:cNvSpPr>
              <a:spLocks noChangeArrowheads="1"/>
            </p:cNvSpPr>
            <p:nvPr/>
          </p:nvSpPr>
          <p:spPr bwMode="auto">
            <a:xfrm>
              <a:off x="4483" y="3262"/>
              <a:ext cx="12" cy="202"/>
            </a:xfrm>
            <a:prstGeom prst="rect">
              <a:avLst/>
            </a:prstGeom>
            <a:solidFill>
              <a:srgbClr val="4325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887" name="Rectangle 433"/>
            <p:cNvSpPr>
              <a:spLocks noChangeArrowheads="1"/>
            </p:cNvSpPr>
            <p:nvPr/>
          </p:nvSpPr>
          <p:spPr bwMode="auto">
            <a:xfrm>
              <a:off x="4495" y="3262"/>
              <a:ext cx="14" cy="202"/>
            </a:xfrm>
            <a:prstGeom prst="rect">
              <a:avLst/>
            </a:prstGeom>
            <a:solidFill>
              <a:srgbClr val="4329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888" name="Rectangle 434"/>
            <p:cNvSpPr>
              <a:spLocks noChangeArrowheads="1"/>
            </p:cNvSpPr>
            <p:nvPr/>
          </p:nvSpPr>
          <p:spPr bwMode="auto">
            <a:xfrm>
              <a:off x="4509" y="3262"/>
              <a:ext cx="13" cy="202"/>
            </a:xfrm>
            <a:prstGeom prst="rect">
              <a:avLst/>
            </a:prstGeom>
            <a:solidFill>
              <a:srgbClr val="442C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889" name="Rectangle 435"/>
            <p:cNvSpPr>
              <a:spLocks noChangeArrowheads="1"/>
            </p:cNvSpPr>
            <p:nvPr/>
          </p:nvSpPr>
          <p:spPr bwMode="auto">
            <a:xfrm>
              <a:off x="4522" y="3262"/>
              <a:ext cx="13" cy="202"/>
            </a:xfrm>
            <a:prstGeom prst="rect">
              <a:avLst/>
            </a:prstGeom>
            <a:solidFill>
              <a:srgbClr val="443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890" name="Rectangle 436"/>
            <p:cNvSpPr>
              <a:spLocks noChangeArrowheads="1"/>
            </p:cNvSpPr>
            <p:nvPr/>
          </p:nvSpPr>
          <p:spPr bwMode="auto">
            <a:xfrm>
              <a:off x="4535" y="3262"/>
              <a:ext cx="13" cy="202"/>
            </a:xfrm>
            <a:prstGeom prst="rect">
              <a:avLst/>
            </a:prstGeom>
            <a:solidFill>
              <a:srgbClr val="44345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891" name="Rectangle 437"/>
            <p:cNvSpPr>
              <a:spLocks noChangeArrowheads="1"/>
            </p:cNvSpPr>
            <p:nvPr/>
          </p:nvSpPr>
          <p:spPr bwMode="auto">
            <a:xfrm>
              <a:off x="4548" y="3262"/>
              <a:ext cx="13" cy="202"/>
            </a:xfrm>
            <a:prstGeom prst="rect">
              <a:avLst/>
            </a:prstGeom>
            <a:solidFill>
              <a:srgbClr val="4537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892" name="Rectangle 438"/>
            <p:cNvSpPr>
              <a:spLocks noChangeArrowheads="1"/>
            </p:cNvSpPr>
            <p:nvPr/>
          </p:nvSpPr>
          <p:spPr bwMode="auto">
            <a:xfrm>
              <a:off x="4561" y="3262"/>
              <a:ext cx="14" cy="202"/>
            </a:xfrm>
            <a:prstGeom prst="rect">
              <a:avLst/>
            </a:prstGeom>
            <a:solidFill>
              <a:srgbClr val="453B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893" name="Rectangle 439"/>
            <p:cNvSpPr>
              <a:spLocks noChangeArrowheads="1"/>
            </p:cNvSpPr>
            <p:nvPr/>
          </p:nvSpPr>
          <p:spPr bwMode="auto">
            <a:xfrm>
              <a:off x="4575" y="3262"/>
              <a:ext cx="12" cy="202"/>
            </a:xfrm>
            <a:prstGeom prst="rect">
              <a:avLst/>
            </a:prstGeom>
            <a:solidFill>
              <a:srgbClr val="453F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894" name="Rectangle 440"/>
            <p:cNvSpPr>
              <a:spLocks noChangeArrowheads="1"/>
            </p:cNvSpPr>
            <p:nvPr/>
          </p:nvSpPr>
          <p:spPr bwMode="auto">
            <a:xfrm>
              <a:off x="4587" y="3262"/>
              <a:ext cx="14" cy="202"/>
            </a:xfrm>
            <a:prstGeom prst="rect">
              <a:avLst/>
            </a:prstGeom>
            <a:solidFill>
              <a:srgbClr val="4642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895" name="Rectangle 441"/>
            <p:cNvSpPr>
              <a:spLocks noChangeArrowheads="1"/>
            </p:cNvSpPr>
            <p:nvPr/>
          </p:nvSpPr>
          <p:spPr bwMode="auto">
            <a:xfrm>
              <a:off x="4601" y="3262"/>
              <a:ext cx="13" cy="202"/>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896" name="Rectangle 442"/>
            <p:cNvSpPr>
              <a:spLocks noChangeArrowheads="1"/>
            </p:cNvSpPr>
            <p:nvPr/>
          </p:nvSpPr>
          <p:spPr bwMode="auto">
            <a:xfrm>
              <a:off x="4377" y="3262"/>
              <a:ext cx="13" cy="202"/>
            </a:xfrm>
            <a:prstGeom prst="rect">
              <a:avLst/>
            </a:prstGeom>
            <a:solidFill>
              <a:srgbClr val="4107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897" name="Rectangle 443"/>
            <p:cNvSpPr>
              <a:spLocks noChangeArrowheads="1"/>
            </p:cNvSpPr>
            <p:nvPr/>
          </p:nvSpPr>
          <p:spPr bwMode="auto">
            <a:xfrm>
              <a:off x="4390" y="3262"/>
              <a:ext cx="14" cy="202"/>
            </a:xfrm>
            <a:prstGeom prst="rect">
              <a:avLst/>
            </a:prstGeom>
            <a:solidFill>
              <a:srgbClr val="410B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898" name="Rectangle 444"/>
            <p:cNvSpPr>
              <a:spLocks noChangeArrowheads="1"/>
            </p:cNvSpPr>
            <p:nvPr/>
          </p:nvSpPr>
          <p:spPr bwMode="auto">
            <a:xfrm>
              <a:off x="4404" y="3262"/>
              <a:ext cx="12" cy="202"/>
            </a:xfrm>
            <a:prstGeom prst="rect">
              <a:avLst/>
            </a:prstGeom>
            <a:solidFill>
              <a:srgbClr val="410F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899" name="Rectangle 445"/>
            <p:cNvSpPr>
              <a:spLocks noChangeArrowheads="1"/>
            </p:cNvSpPr>
            <p:nvPr/>
          </p:nvSpPr>
          <p:spPr bwMode="auto">
            <a:xfrm>
              <a:off x="4416" y="3262"/>
              <a:ext cx="13" cy="202"/>
            </a:xfrm>
            <a:prstGeom prst="rect">
              <a:avLst/>
            </a:prstGeom>
            <a:solidFill>
              <a:srgbClr val="4212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00" name="Rectangle 446"/>
            <p:cNvSpPr>
              <a:spLocks noChangeArrowheads="1"/>
            </p:cNvSpPr>
            <p:nvPr/>
          </p:nvSpPr>
          <p:spPr bwMode="auto">
            <a:xfrm>
              <a:off x="4429" y="3262"/>
              <a:ext cx="14" cy="202"/>
            </a:xfrm>
            <a:prstGeom prst="rect">
              <a:avLst/>
            </a:prstGeom>
            <a:solidFill>
              <a:srgbClr val="4216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01" name="Rectangle 447"/>
            <p:cNvSpPr>
              <a:spLocks noChangeArrowheads="1"/>
            </p:cNvSpPr>
            <p:nvPr/>
          </p:nvSpPr>
          <p:spPr bwMode="auto">
            <a:xfrm>
              <a:off x="4443" y="3262"/>
              <a:ext cx="13" cy="202"/>
            </a:xfrm>
            <a:prstGeom prst="rect">
              <a:avLst/>
            </a:prstGeom>
            <a:solidFill>
              <a:srgbClr val="421A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02" name="Rectangle 448"/>
            <p:cNvSpPr>
              <a:spLocks noChangeArrowheads="1"/>
            </p:cNvSpPr>
            <p:nvPr/>
          </p:nvSpPr>
          <p:spPr bwMode="auto">
            <a:xfrm>
              <a:off x="4456" y="3262"/>
              <a:ext cx="13" cy="202"/>
            </a:xfrm>
            <a:prstGeom prst="rect">
              <a:avLst/>
            </a:prstGeom>
            <a:solidFill>
              <a:srgbClr val="431D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03" name="Rectangle 449"/>
            <p:cNvSpPr>
              <a:spLocks noChangeArrowheads="1"/>
            </p:cNvSpPr>
            <p:nvPr/>
          </p:nvSpPr>
          <p:spPr bwMode="auto">
            <a:xfrm>
              <a:off x="4469" y="3262"/>
              <a:ext cx="14" cy="202"/>
            </a:xfrm>
            <a:prstGeom prst="rect">
              <a:avLst/>
            </a:prstGeom>
            <a:solidFill>
              <a:srgbClr val="4321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04" name="Rectangle 450"/>
            <p:cNvSpPr>
              <a:spLocks noChangeArrowheads="1"/>
            </p:cNvSpPr>
            <p:nvPr/>
          </p:nvSpPr>
          <p:spPr bwMode="auto">
            <a:xfrm>
              <a:off x="4483" y="3262"/>
              <a:ext cx="12" cy="202"/>
            </a:xfrm>
            <a:prstGeom prst="rect">
              <a:avLst/>
            </a:prstGeom>
            <a:solidFill>
              <a:srgbClr val="4325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05" name="Rectangle 451"/>
            <p:cNvSpPr>
              <a:spLocks noChangeArrowheads="1"/>
            </p:cNvSpPr>
            <p:nvPr/>
          </p:nvSpPr>
          <p:spPr bwMode="auto">
            <a:xfrm>
              <a:off x="4495" y="3262"/>
              <a:ext cx="14" cy="202"/>
            </a:xfrm>
            <a:prstGeom prst="rect">
              <a:avLst/>
            </a:prstGeom>
            <a:solidFill>
              <a:srgbClr val="4329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06" name="Rectangle 452"/>
            <p:cNvSpPr>
              <a:spLocks noChangeArrowheads="1"/>
            </p:cNvSpPr>
            <p:nvPr/>
          </p:nvSpPr>
          <p:spPr bwMode="auto">
            <a:xfrm>
              <a:off x="4509" y="3262"/>
              <a:ext cx="13" cy="202"/>
            </a:xfrm>
            <a:prstGeom prst="rect">
              <a:avLst/>
            </a:prstGeom>
            <a:solidFill>
              <a:srgbClr val="442C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07" name="Rectangle 453"/>
            <p:cNvSpPr>
              <a:spLocks noChangeArrowheads="1"/>
            </p:cNvSpPr>
            <p:nvPr/>
          </p:nvSpPr>
          <p:spPr bwMode="auto">
            <a:xfrm>
              <a:off x="4522" y="3262"/>
              <a:ext cx="13" cy="202"/>
            </a:xfrm>
            <a:prstGeom prst="rect">
              <a:avLst/>
            </a:prstGeom>
            <a:solidFill>
              <a:srgbClr val="443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08" name="Rectangle 454"/>
            <p:cNvSpPr>
              <a:spLocks noChangeArrowheads="1"/>
            </p:cNvSpPr>
            <p:nvPr/>
          </p:nvSpPr>
          <p:spPr bwMode="auto">
            <a:xfrm>
              <a:off x="4535" y="3262"/>
              <a:ext cx="13" cy="202"/>
            </a:xfrm>
            <a:prstGeom prst="rect">
              <a:avLst/>
            </a:prstGeom>
            <a:solidFill>
              <a:srgbClr val="44345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09" name="Rectangle 455"/>
            <p:cNvSpPr>
              <a:spLocks noChangeArrowheads="1"/>
            </p:cNvSpPr>
            <p:nvPr/>
          </p:nvSpPr>
          <p:spPr bwMode="auto">
            <a:xfrm>
              <a:off x="4548" y="3262"/>
              <a:ext cx="13" cy="202"/>
            </a:xfrm>
            <a:prstGeom prst="rect">
              <a:avLst/>
            </a:prstGeom>
            <a:solidFill>
              <a:srgbClr val="4537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10" name="Rectangle 456"/>
            <p:cNvSpPr>
              <a:spLocks noChangeArrowheads="1"/>
            </p:cNvSpPr>
            <p:nvPr/>
          </p:nvSpPr>
          <p:spPr bwMode="auto">
            <a:xfrm>
              <a:off x="4561" y="3262"/>
              <a:ext cx="14" cy="202"/>
            </a:xfrm>
            <a:prstGeom prst="rect">
              <a:avLst/>
            </a:prstGeom>
            <a:solidFill>
              <a:srgbClr val="453B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11" name="Rectangle 457"/>
            <p:cNvSpPr>
              <a:spLocks noChangeArrowheads="1"/>
            </p:cNvSpPr>
            <p:nvPr/>
          </p:nvSpPr>
          <p:spPr bwMode="auto">
            <a:xfrm>
              <a:off x="4575" y="3262"/>
              <a:ext cx="12" cy="202"/>
            </a:xfrm>
            <a:prstGeom prst="rect">
              <a:avLst/>
            </a:prstGeom>
            <a:solidFill>
              <a:srgbClr val="453F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12" name="Rectangle 458"/>
            <p:cNvSpPr>
              <a:spLocks noChangeArrowheads="1"/>
            </p:cNvSpPr>
            <p:nvPr/>
          </p:nvSpPr>
          <p:spPr bwMode="auto">
            <a:xfrm>
              <a:off x="4587" y="3262"/>
              <a:ext cx="14" cy="202"/>
            </a:xfrm>
            <a:prstGeom prst="rect">
              <a:avLst/>
            </a:prstGeom>
            <a:solidFill>
              <a:srgbClr val="4642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13" name="Rectangle 459"/>
            <p:cNvSpPr>
              <a:spLocks noChangeArrowheads="1"/>
            </p:cNvSpPr>
            <p:nvPr/>
          </p:nvSpPr>
          <p:spPr bwMode="auto">
            <a:xfrm>
              <a:off x="4601" y="3262"/>
              <a:ext cx="13" cy="202"/>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14" name="Line 460"/>
            <p:cNvSpPr>
              <a:spLocks noChangeShapeType="1"/>
            </p:cNvSpPr>
            <p:nvPr/>
          </p:nvSpPr>
          <p:spPr bwMode="auto">
            <a:xfrm>
              <a:off x="4613" y="3262"/>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915" name="Rectangle 461"/>
            <p:cNvSpPr>
              <a:spLocks noChangeArrowheads="1"/>
            </p:cNvSpPr>
            <p:nvPr/>
          </p:nvSpPr>
          <p:spPr bwMode="auto">
            <a:xfrm>
              <a:off x="4372" y="3111"/>
              <a:ext cx="4" cy="160"/>
            </a:xfrm>
            <a:prstGeom prst="rect">
              <a:avLst/>
            </a:prstGeom>
            <a:solidFill>
              <a:srgbClr val="EFEF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16" name="Rectangle 462"/>
            <p:cNvSpPr>
              <a:spLocks noChangeArrowheads="1"/>
            </p:cNvSpPr>
            <p:nvPr/>
          </p:nvSpPr>
          <p:spPr bwMode="auto">
            <a:xfrm>
              <a:off x="4376" y="3111"/>
              <a:ext cx="4" cy="160"/>
            </a:xfrm>
            <a:prstGeom prst="rect">
              <a:avLst/>
            </a:prstGeom>
            <a:solidFill>
              <a:srgbClr val="EBEB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17" name="Rectangle 463"/>
            <p:cNvSpPr>
              <a:spLocks noChangeArrowheads="1"/>
            </p:cNvSpPr>
            <p:nvPr/>
          </p:nvSpPr>
          <p:spPr bwMode="auto">
            <a:xfrm>
              <a:off x="4380" y="3111"/>
              <a:ext cx="3" cy="160"/>
            </a:xfrm>
            <a:prstGeom prst="rect">
              <a:avLst/>
            </a:prstGeom>
            <a:solidFill>
              <a:srgbClr val="E7E7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18" name="Rectangle 464"/>
            <p:cNvSpPr>
              <a:spLocks noChangeArrowheads="1"/>
            </p:cNvSpPr>
            <p:nvPr/>
          </p:nvSpPr>
          <p:spPr bwMode="auto">
            <a:xfrm>
              <a:off x="4383" y="3111"/>
              <a:ext cx="5" cy="160"/>
            </a:xfrm>
            <a:prstGeom prst="rect">
              <a:avLst/>
            </a:prstGeom>
            <a:solidFill>
              <a:srgbClr val="E3E3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19" name="Rectangle 465"/>
            <p:cNvSpPr>
              <a:spLocks noChangeArrowheads="1"/>
            </p:cNvSpPr>
            <p:nvPr/>
          </p:nvSpPr>
          <p:spPr bwMode="auto">
            <a:xfrm>
              <a:off x="4388" y="3111"/>
              <a:ext cx="3" cy="160"/>
            </a:xfrm>
            <a:prstGeom prst="rect">
              <a:avLst/>
            </a:prstGeom>
            <a:solidFill>
              <a:srgbClr val="DFDF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20" name="Rectangle 466"/>
            <p:cNvSpPr>
              <a:spLocks noChangeArrowheads="1"/>
            </p:cNvSpPr>
            <p:nvPr/>
          </p:nvSpPr>
          <p:spPr bwMode="auto">
            <a:xfrm>
              <a:off x="4391" y="3111"/>
              <a:ext cx="5" cy="160"/>
            </a:xfrm>
            <a:prstGeom prst="rect">
              <a:avLst/>
            </a:prstGeom>
            <a:solidFill>
              <a:srgbClr val="DBDB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21" name="Rectangle 467"/>
            <p:cNvSpPr>
              <a:spLocks noChangeArrowheads="1"/>
            </p:cNvSpPr>
            <p:nvPr/>
          </p:nvSpPr>
          <p:spPr bwMode="auto">
            <a:xfrm>
              <a:off x="4396" y="3111"/>
              <a:ext cx="3" cy="160"/>
            </a:xfrm>
            <a:prstGeom prst="rect">
              <a:avLst/>
            </a:prstGeom>
            <a:solidFill>
              <a:srgbClr val="D7D7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22" name="Rectangle 468"/>
            <p:cNvSpPr>
              <a:spLocks noChangeArrowheads="1"/>
            </p:cNvSpPr>
            <p:nvPr/>
          </p:nvSpPr>
          <p:spPr bwMode="auto">
            <a:xfrm>
              <a:off x="4399" y="3111"/>
              <a:ext cx="4" cy="160"/>
            </a:xfrm>
            <a:prstGeom prst="rect">
              <a:avLst/>
            </a:prstGeom>
            <a:solidFill>
              <a:srgbClr val="D2D2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23" name="Rectangle 469"/>
            <p:cNvSpPr>
              <a:spLocks noChangeArrowheads="1"/>
            </p:cNvSpPr>
            <p:nvPr/>
          </p:nvSpPr>
          <p:spPr bwMode="auto">
            <a:xfrm>
              <a:off x="4403" y="3111"/>
              <a:ext cx="4" cy="160"/>
            </a:xfrm>
            <a:prstGeom prst="rect">
              <a:avLst/>
            </a:prstGeom>
            <a:solidFill>
              <a:srgbClr val="CECE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24" name="Rectangle 470"/>
            <p:cNvSpPr>
              <a:spLocks noChangeArrowheads="1"/>
            </p:cNvSpPr>
            <p:nvPr/>
          </p:nvSpPr>
          <p:spPr bwMode="auto">
            <a:xfrm>
              <a:off x="4410" y="3111"/>
              <a:ext cx="5" cy="160"/>
            </a:xfrm>
            <a:prstGeom prst="rect">
              <a:avLst/>
            </a:prstGeom>
            <a:solidFill>
              <a:srgbClr val="C6C6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25" name="Rectangle 471"/>
            <p:cNvSpPr>
              <a:spLocks noChangeArrowheads="1"/>
            </p:cNvSpPr>
            <p:nvPr/>
          </p:nvSpPr>
          <p:spPr bwMode="auto">
            <a:xfrm>
              <a:off x="4418" y="3111"/>
              <a:ext cx="5" cy="160"/>
            </a:xfrm>
            <a:prstGeom prst="rect">
              <a:avLst/>
            </a:prstGeom>
            <a:solidFill>
              <a:srgbClr val="BEBE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26" name="Rectangle 472"/>
            <p:cNvSpPr>
              <a:spLocks noChangeArrowheads="1"/>
            </p:cNvSpPr>
            <p:nvPr/>
          </p:nvSpPr>
          <p:spPr bwMode="auto">
            <a:xfrm>
              <a:off x="4427" y="3111"/>
              <a:ext cx="3" cy="160"/>
            </a:xfrm>
            <a:prstGeom prst="rect">
              <a:avLst/>
            </a:prstGeom>
            <a:solidFill>
              <a:srgbClr val="B6B6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27" name="Rectangle 473"/>
            <p:cNvSpPr>
              <a:spLocks noChangeArrowheads="1"/>
            </p:cNvSpPr>
            <p:nvPr/>
          </p:nvSpPr>
          <p:spPr bwMode="auto">
            <a:xfrm>
              <a:off x="4434" y="3111"/>
              <a:ext cx="4" cy="160"/>
            </a:xfrm>
            <a:prstGeom prst="rect">
              <a:avLst/>
            </a:prstGeom>
            <a:solidFill>
              <a:srgbClr val="AEAE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28" name="Rectangle 474"/>
            <p:cNvSpPr>
              <a:spLocks noChangeArrowheads="1"/>
            </p:cNvSpPr>
            <p:nvPr/>
          </p:nvSpPr>
          <p:spPr bwMode="auto">
            <a:xfrm>
              <a:off x="4442" y="3111"/>
              <a:ext cx="4" cy="160"/>
            </a:xfrm>
            <a:prstGeom prst="rect">
              <a:avLst/>
            </a:prstGeom>
            <a:solidFill>
              <a:srgbClr val="A6A6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29" name="Rectangle 475"/>
            <p:cNvSpPr>
              <a:spLocks noChangeArrowheads="1"/>
            </p:cNvSpPr>
            <p:nvPr/>
          </p:nvSpPr>
          <p:spPr bwMode="auto">
            <a:xfrm>
              <a:off x="4450" y="3111"/>
              <a:ext cx="3" cy="160"/>
            </a:xfrm>
            <a:prstGeom prst="rect">
              <a:avLst/>
            </a:prstGeom>
            <a:solidFill>
              <a:srgbClr val="9E9E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30" name="Rectangle 476"/>
            <p:cNvSpPr>
              <a:spLocks noChangeArrowheads="1"/>
            </p:cNvSpPr>
            <p:nvPr/>
          </p:nvSpPr>
          <p:spPr bwMode="auto">
            <a:xfrm>
              <a:off x="4457" y="3111"/>
              <a:ext cx="4" cy="160"/>
            </a:xfrm>
            <a:prstGeom prst="rect">
              <a:avLst/>
            </a:prstGeom>
            <a:solidFill>
              <a:srgbClr val="9696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31" name="Rectangle 477"/>
            <p:cNvSpPr>
              <a:spLocks noChangeArrowheads="1"/>
            </p:cNvSpPr>
            <p:nvPr/>
          </p:nvSpPr>
          <p:spPr bwMode="auto">
            <a:xfrm>
              <a:off x="4465" y="3111"/>
              <a:ext cx="4" cy="160"/>
            </a:xfrm>
            <a:prstGeom prst="rect">
              <a:avLst/>
            </a:prstGeom>
            <a:solidFill>
              <a:srgbClr val="8E8E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32" name="Rectangle 478"/>
            <p:cNvSpPr>
              <a:spLocks noChangeArrowheads="1"/>
            </p:cNvSpPr>
            <p:nvPr/>
          </p:nvSpPr>
          <p:spPr bwMode="auto">
            <a:xfrm>
              <a:off x="4472" y="3111"/>
              <a:ext cx="4" cy="160"/>
            </a:xfrm>
            <a:prstGeom prst="rect">
              <a:avLst/>
            </a:prstGeom>
            <a:solidFill>
              <a:srgbClr val="8686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33" name="Rectangle 479"/>
            <p:cNvSpPr>
              <a:spLocks noChangeArrowheads="1"/>
            </p:cNvSpPr>
            <p:nvPr/>
          </p:nvSpPr>
          <p:spPr bwMode="auto">
            <a:xfrm>
              <a:off x="4480" y="3111"/>
              <a:ext cx="4" cy="160"/>
            </a:xfrm>
            <a:prstGeom prst="rect">
              <a:avLst/>
            </a:prstGeom>
            <a:solidFill>
              <a:srgbClr val="7D7D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34" name="Rectangle 480"/>
            <p:cNvSpPr>
              <a:spLocks noChangeArrowheads="1"/>
            </p:cNvSpPr>
            <p:nvPr/>
          </p:nvSpPr>
          <p:spPr bwMode="auto">
            <a:xfrm>
              <a:off x="4488" y="3111"/>
              <a:ext cx="4" cy="160"/>
            </a:xfrm>
            <a:prstGeom prst="rect">
              <a:avLst/>
            </a:prstGeom>
            <a:solidFill>
              <a:srgbClr val="7575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35" name="Rectangle 481"/>
            <p:cNvSpPr>
              <a:spLocks noChangeArrowheads="1"/>
            </p:cNvSpPr>
            <p:nvPr/>
          </p:nvSpPr>
          <p:spPr bwMode="auto">
            <a:xfrm>
              <a:off x="4495" y="3111"/>
              <a:ext cx="4" cy="160"/>
            </a:xfrm>
            <a:prstGeom prst="rect">
              <a:avLst/>
            </a:prstGeom>
            <a:solidFill>
              <a:srgbClr val="6D6D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36" name="Rectangle 482"/>
            <p:cNvSpPr>
              <a:spLocks noChangeArrowheads="1"/>
            </p:cNvSpPr>
            <p:nvPr/>
          </p:nvSpPr>
          <p:spPr bwMode="auto">
            <a:xfrm>
              <a:off x="4503" y="3111"/>
              <a:ext cx="5" cy="160"/>
            </a:xfrm>
            <a:prstGeom prst="rect">
              <a:avLst/>
            </a:prstGeom>
            <a:solidFill>
              <a:srgbClr val="6565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37" name="Rectangle 483"/>
            <p:cNvSpPr>
              <a:spLocks noChangeArrowheads="1"/>
            </p:cNvSpPr>
            <p:nvPr/>
          </p:nvSpPr>
          <p:spPr bwMode="auto">
            <a:xfrm>
              <a:off x="4511" y="3111"/>
              <a:ext cx="5" cy="160"/>
            </a:xfrm>
            <a:prstGeom prst="rect">
              <a:avLst/>
            </a:prstGeom>
            <a:solidFill>
              <a:srgbClr val="5D5D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38" name="Rectangle 484"/>
            <p:cNvSpPr>
              <a:spLocks noChangeArrowheads="1"/>
            </p:cNvSpPr>
            <p:nvPr/>
          </p:nvSpPr>
          <p:spPr bwMode="auto">
            <a:xfrm>
              <a:off x="4518" y="3111"/>
              <a:ext cx="4" cy="160"/>
            </a:xfrm>
            <a:prstGeom prst="rect">
              <a:avLst/>
            </a:prstGeom>
            <a:solidFill>
              <a:srgbClr val="5555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39" name="Rectangle 485"/>
            <p:cNvSpPr>
              <a:spLocks noChangeArrowheads="1"/>
            </p:cNvSpPr>
            <p:nvPr/>
          </p:nvSpPr>
          <p:spPr bwMode="auto">
            <a:xfrm>
              <a:off x="4527" y="3111"/>
              <a:ext cx="3" cy="160"/>
            </a:xfrm>
            <a:prstGeom prst="rect">
              <a:avLst/>
            </a:prstGeom>
            <a:solidFill>
              <a:srgbClr val="4D4D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40" name="Rectangle 486"/>
            <p:cNvSpPr>
              <a:spLocks noChangeArrowheads="1"/>
            </p:cNvSpPr>
            <p:nvPr/>
          </p:nvSpPr>
          <p:spPr bwMode="auto">
            <a:xfrm>
              <a:off x="4535" y="3111"/>
              <a:ext cx="3" cy="160"/>
            </a:xfrm>
            <a:prstGeom prst="rect">
              <a:avLst/>
            </a:prstGeom>
            <a:solidFill>
              <a:srgbClr val="4545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41" name="Rectangle 487"/>
            <p:cNvSpPr>
              <a:spLocks noChangeArrowheads="1"/>
            </p:cNvSpPr>
            <p:nvPr/>
          </p:nvSpPr>
          <p:spPr bwMode="auto">
            <a:xfrm>
              <a:off x="4542" y="3111"/>
              <a:ext cx="4" cy="160"/>
            </a:xfrm>
            <a:prstGeom prst="rect">
              <a:avLst/>
            </a:prstGeom>
            <a:solidFill>
              <a:srgbClr val="3D3D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42" name="Rectangle 488"/>
            <p:cNvSpPr>
              <a:spLocks noChangeArrowheads="1"/>
            </p:cNvSpPr>
            <p:nvPr/>
          </p:nvSpPr>
          <p:spPr bwMode="auto">
            <a:xfrm>
              <a:off x="4550" y="3111"/>
              <a:ext cx="4" cy="160"/>
            </a:xfrm>
            <a:prstGeom prst="rect">
              <a:avLst/>
            </a:prstGeom>
            <a:solidFill>
              <a:srgbClr val="3535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43" name="Rectangle 489"/>
            <p:cNvSpPr>
              <a:spLocks noChangeArrowheads="1"/>
            </p:cNvSpPr>
            <p:nvPr/>
          </p:nvSpPr>
          <p:spPr bwMode="auto">
            <a:xfrm>
              <a:off x="4558" y="3111"/>
              <a:ext cx="3" cy="160"/>
            </a:xfrm>
            <a:prstGeom prst="rect">
              <a:avLst/>
            </a:prstGeom>
            <a:solidFill>
              <a:srgbClr val="2D2D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44" name="Rectangle 490"/>
            <p:cNvSpPr>
              <a:spLocks noChangeArrowheads="1"/>
            </p:cNvSpPr>
            <p:nvPr/>
          </p:nvSpPr>
          <p:spPr bwMode="auto">
            <a:xfrm>
              <a:off x="4565" y="3111"/>
              <a:ext cx="4" cy="160"/>
            </a:xfrm>
            <a:prstGeom prst="rect">
              <a:avLst/>
            </a:prstGeom>
            <a:solidFill>
              <a:srgbClr val="2424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45" name="Rectangle 491"/>
            <p:cNvSpPr>
              <a:spLocks noChangeArrowheads="1"/>
            </p:cNvSpPr>
            <p:nvPr/>
          </p:nvSpPr>
          <p:spPr bwMode="auto">
            <a:xfrm>
              <a:off x="4573" y="3111"/>
              <a:ext cx="4" cy="160"/>
            </a:xfrm>
            <a:prstGeom prst="rect">
              <a:avLst/>
            </a:prstGeom>
            <a:solidFill>
              <a:srgbClr val="1C1C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46" name="Rectangle 492"/>
            <p:cNvSpPr>
              <a:spLocks noChangeArrowheads="1"/>
            </p:cNvSpPr>
            <p:nvPr/>
          </p:nvSpPr>
          <p:spPr bwMode="auto">
            <a:xfrm>
              <a:off x="4581" y="3111"/>
              <a:ext cx="3" cy="160"/>
            </a:xfrm>
            <a:prstGeom prst="rect">
              <a:avLst/>
            </a:prstGeom>
            <a:solidFill>
              <a:srgbClr val="1414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47" name="Rectangle 493"/>
            <p:cNvSpPr>
              <a:spLocks noChangeArrowheads="1"/>
            </p:cNvSpPr>
            <p:nvPr/>
          </p:nvSpPr>
          <p:spPr bwMode="auto">
            <a:xfrm>
              <a:off x="4588" y="3111"/>
              <a:ext cx="4" cy="160"/>
            </a:xfrm>
            <a:prstGeom prst="rect">
              <a:avLst/>
            </a:prstGeom>
            <a:solidFill>
              <a:srgbClr val="0C0C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48" name="Rectangle 494"/>
            <p:cNvSpPr>
              <a:spLocks noChangeArrowheads="1"/>
            </p:cNvSpPr>
            <p:nvPr/>
          </p:nvSpPr>
          <p:spPr bwMode="auto">
            <a:xfrm>
              <a:off x="4596" y="3111"/>
              <a:ext cx="4" cy="160"/>
            </a:xfrm>
            <a:prstGeom prst="rect">
              <a:avLst/>
            </a:prstGeom>
            <a:solidFill>
              <a:srgbClr val="0404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49" name="Rectangle 495"/>
            <p:cNvSpPr>
              <a:spLocks noChangeArrowheads="1"/>
            </p:cNvSpPr>
            <p:nvPr/>
          </p:nvSpPr>
          <p:spPr bwMode="auto">
            <a:xfrm>
              <a:off x="4372" y="3111"/>
              <a:ext cx="4" cy="160"/>
            </a:xfrm>
            <a:prstGeom prst="rect">
              <a:avLst/>
            </a:prstGeom>
            <a:solidFill>
              <a:srgbClr val="EFEF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50" name="Rectangle 496"/>
            <p:cNvSpPr>
              <a:spLocks noChangeArrowheads="1"/>
            </p:cNvSpPr>
            <p:nvPr/>
          </p:nvSpPr>
          <p:spPr bwMode="auto">
            <a:xfrm>
              <a:off x="4376" y="3111"/>
              <a:ext cx="4" cy="160"/>
            </a:xfrm>
            <a:prstGeom prst="rect">
              <a:avLst/>
            </a:prstGeom>
            <a:solidFill>
              <a:srgbClr val="EBEB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51" name="Rectangle 497"/>
            <p:cNvSpPr>
              <a:spLocks noChangeArrowheads="1"/>
            </p:cNvSpPr>
            <p:nvPr/>
          </p:nvSpPr>
          <p:spPr bwMode="auto">
            <a:xfrm>
              <a:off x="4380" y="3111"/>
              <a:ext cx="3" cy="160"/>
            </a:xfrm>
            <a:prstGeom prst="rect">
              <a:avLst/>
            </a:prstGeom>
            <a:solidFill>
              <a:srgbClr val="E7E7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52" name="Rectangle 498"/>
            <p:cNvSpPr>
              <a:spLocks noChangeArrowheads="1"/>
            </p:cNvSpPr>
            <p:nvPr/>
          </p:nvSpPr>
          <p:spPr bwMode="auto">
            <a:xfrm>
              <a:off x="4383" y="3111"/>
              <a:ext cx="5" cy="160"/>
            </a:xfrm>
            <a:prstGeom prst="rect">
              <a:avLst/>
            </a:prstGeom>
            <a:solidFill>
              <a:srgbClr val="E3E3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53" name="Rectangle 499"/>
            <p:cNvSpPr>
              <a:spLocks noChangeArrowheads="1"/>
            </p:cNvSpPr>
            <p:nvPr/>
          </p:nvSpPr>
          <p:spPr bwMode="auto">
            <a:xfrm>
              <a:off x="4388" y="3111"/>
              <a:ext cx="3" cy="160"/>
            </a:xfrm>
            <a:prstGeom prst="rect">
              <a:avLst/>
            </a:prstGeom>
            <a:solidFill>
              <a:srgbClr val="DFDF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54" name="Rectangle 500"/>
            <p:cNvSpPr>
              <a:spLocks noChangeArrowheads="1"/>
            </p:cNvSpPr>
            <p:nvPr/>
          </p:nvSpPr>
          <p:spPr bwMode="auto">
            <a:xfrm>
              <a:off x="4391" y="3111"/>
              <a:ext cx="5" cy="160"/>
            </a:xfrm>
            <a:prstGeom prst="rect">
              <a:avLst/>
            </a:prstGeom>
            <a:solidFill>
              <a:srgbClr val="DBDB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55" name="Rectangle 501"/>
            <p:cNvSpPr>
              <a:spLocks noChangeArrowheads="1"/>
            </p:cNvSpPr>
            <p:nvPr/>
          </p:nvSpPr>
          <p:spPr bwMode="auto">
            <a:xfrm>
              <a:off x="4396" y="3111"/>
              <a:ext cx="3" cy="160"/>
            </a:xfrm>
            <a:prstGeom prst="rect">
              <a:avLst/>
            </a:prstGeom>
            <a:solidFill>
              <a:srgbClr val="D7D7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56" name="Rectangle 502"/>
            <p:cNvSpPr>
              <a:spLocks noChangeArrowheads="1"/>
            </p:cNvSpPr>
            <p:nvPr/>
          </p:nvSpPr>
          <p:spPr bwMode="auto">
            <a:xfrm>
              <a:off x="4399" y="3111"/>
              <a:ext cx="4" cy="160"/>
            </a:xfrm>
            <a:prstGeom prst="rect">
              <a:avLst/>
            </a:prstGeom>
            <a:solidFill>
              <a:srgbClr val="D2D2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57" name="Rectangle 503"/>
            <p:cNvSpPr>
              <a:spLocks noChangeArrowheads="1"/>
            </p:cNvSpPr>
            <p:nvPr/>
          </p:nvSpPr>
          <p:spPr bwMode="auto">
            <a:xfrm>
              <a:off x="4403" y="3111"/>
              <a:ext cx="4" cy="160"/>
            </a:xfrm>
            <a:prstGeom prst="rect">
              <a:avLst/>
            </a:prstGeom>
            <a:solidFill>
              <a:srgbClr val="CECE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58" name="Rectangle 504"/>
            <p:cNvSpPr>
              <a:spLocks noChangeArrowheads="1"/>
            </p:cNvSpPr>
            <p:nvPr/>
          </p:nvSpPr>
          <p:spPr bwMode="auto">
            <a:xfrm>
              <a:off x="4410" y="3111"/>
              <a:ext cx="5" cy="160"/>
            </a:xfrm>
            <a:prstGeom prst="rect">
              <a:avLst/>
            </a:prstGeom>
            <a:solidFill>
              <a:srgbClr val="C6C6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59" name="Rectangle 505"/>
            <p:cNvSpPr>
              <a:spLocks noChangeArrowheads="1"/>
            </p:cNvSpPr>
            <p:nvPr/>
          </p:nvSpPr>
          <p:spPr bwMode="auto">
            <a:xfrm>
              <a:off x="4418" y="3111"/>
              <a:ext cx="5" cy="160"/>
            </a:xfrm>
            <a:prstGeom prst="rect">
              <a:avLst/>
            </a:prstGeom>
            <a:solidFill>
              <a:srgbClr val="BEBE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60" name="Rectangle 506"/>
            <p:cNvSpPr>
              <a:spLocks noChangeArrowheads="1"/>
            </p:cNvSpPr>
            <p:nvPr/>
          </p:nvSpPr>
          <p:spPr bwMode="auto">
            <a:xfrm>
              <a:off x="4427" y="3111"/>
              <a:ext cx="3" cy="160"/>
            </a:xfrm>
            <a:prstGeom prst="rect">
              <a:avLst/>
            </a:prstGeom>
            <a:solidFill>
              <a:srgbClr val="B6B6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61" name="Rectangle 507"/>
            <p:cNvSpPr>
              <a:spLocks noChangeArrowheads="1"/>
            </p:cNvSpPr>
            <p:nvPr/>
          </p:nvSpPr>
          <p:spPr bwMode="auto">
            <a:xfrm>
              <a:off x="4434" y="3111"/>
              <a:ext cx="4" cy="160"/>
            </a:xfrm>
            <a:prstGeom prst="rect">
              <a:avLst/>
            </a:prstGeom>
            <a:solidFill>
              <a:srgbClr val="AEAE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62" name="Rectangle 508"/>
            <p:cNvSpPr>
              <a:spLocks noChangeArrowheads="1"/>
            </p:cNvSpPr>
            <p:nvPr/>
          </p:nvSpPr>
          <p:spPr bwMode="auto">
            <a:xfrm>
              <a:off x="4442" y="3111"/>
              <a:ext cx="4" cy="160"/>
            </a:xfrm>
            <a:prstGeom prst="rect">
              <a:avLst/>
            </a:prstGeom>
            <a:solidFill>
              <a:srgbClr val="A6A6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63" name="Rectangle 509"/>
            <p:cNvSpPr>
              <a:spLocks noChangeArrowheads="1"/>
            </p:cNvSpPr>
            <p:nvPr/>
          </p:nvSpPr>
          <p:spPr bwMode="auto">
            <a:xfrm>
              <a:off x="4450" y="3111"/>
              <a:ext cx="3" cy="160"/>
            </a:xfrm>
            <a:prstGeom prst="rect">
              <a:avLst/>
            </a:prstGeom>
            <a:solidFill>
              <a:srgbClr val="9E9E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64" name="Rectangle 510"/>
            <p:cNvSpPr>
              <a:spLocks noChangeArrowheads="1"/>
            </p:cNvSpPr>
            <p:nvPr/>
          </p:nvSpPr>
          <p:spPr bwMode="auto">
            <a:xfrm>
              <a:off x="4457" y="3111"/>
              <a:ext cx="4" cy="160"/>
            </a:xfrm>
            <a:prstGeom prst="rect">
              <a:avLst/>
            </a:prstGeom>
            <a:solidFill>
              <a:srgbClr val="9696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65" name="Rectangle 511"/>
            <p:cNvSpPr>
              <a:spLocks noChangeArrowheads="1"/>
            </p:cNvSpPr>
            <p:nvPr/>
          </p:nvSpPr>
          <p:spPr bwMode="auto">
            <a:xfrm>
              <a:off x="4465" y="3111"/>
              <a:ext cx="4" cy="160"/>
            </a:xfrm>
            <a:prstGeom prst="rect">
              <a:avLst/>
            </a:prstGeom>
            <a:solidFill>
              <a:srgbClr val="8E8E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66" name="Rectangle 512"/>
            <p:cNvSpPr>
              <a:spLocks noChangeArrowheads="1"/>
            </p:cNvSpPr>
            <p:nvPr/>
          </p:nvSpPr>
          <p:spPr bwMode="auto">
            <a:xfrm>
              <a:off x="4472" y="3111"/>
              <a:ext cx="4" cy="160"/>
            </a:xfrm>
            <a:prstGeom prst="rect">
              <a:avLst/>
            </a:prstGeom>
            <a:solidFill>
              <a:srgbClr val="8686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67" name="Rectangle 513"/>
            <p:cNvSpPr>
              <a:spLocks noChangeArrowheads="1"/>
            </p:cNvSpPr>
            <p:nvPr/>
          </p:nvSpPr>
          <p:spPr bwMode="auto">
            <a:xfrm>
              <a:off x="4480" y="3111"/>
              <a:ext cx="4" cy="160"/>
            </a:xfrm>
            <a:prstGeom prst="rect">
              <a:avLst/>
            </a:prstGeom>
            <a:solidFill>
              <a:srgbClr val="7D7D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68" name="Rectangle 514"/>
            <p:cNvSpPr>
              <a:spLocks noChangeArrowheads="1"/>
            </p:cNvSpPr>
            <p:nvPr/>
          </p:nvSpPr>
          <p:spPr bwMode="auto">
            <a:xfrm>
              <a:off x="4488" y="3111"/>
              <a:ext cx="4" cy="160"/>
            </a:xfrm>
            <a:prstGeom prst="rect">
              <a:avLst/>
            </a:prstGeom>
            <a:solidFill>
              <a:srgbClr val="7575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69" name="Rectangle 515"/>
            <p:cNvSpPr>
              <a:spLocks noChangeArrowheads="1"/>
            </p:cNvSpPr>
            <p:nvPr/>
          </p:nvSpPr>
          <p:spPr bwMode="auto">
            <a:xfrm>
              <a:off x="4495" y="3111"/>
              <a:ext cx="4" cy="160"/>
            </a:xfrm>
            <a:prstGeom prst="rect">
              <a:avLst/>
            </a:prstGeom>
            <a:solidFill>
              <a:srgbClr val="6D6D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70" name="Rectangle 516"/>
            <p:cNvSpPr>
              <a:spLocks noChangeArrowheads="1"/>
            </p:cNvSpPr>
            <p:nvPr/>
          </p:nvSpPr>
          <p:spPr bwMode="auto">
            <a:xfrm>
              <a:off x="4503" y="3111"/>
              <a:ext cx="5" cy="160"/>
            </a:xfrm>
            <a:prstGeom prst="rect">
              <a:avLst/>
            </a:prstGeom>
            <a:solidFill>
              <a:srgbClr val="6565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71" name="Rectangle 517"/>
            <p:cNvSpPr>
              <a:spLocks noChangeArrowheads="1"/>
            </p:cNvSpPr>
            <p:nvPr/>
          </p:nvSpPr>
          <p:spPr bwMode="auto">
            <a:xfrm>
              <a:off x="4511" y="3111"/>
              <a:ext cx="5" cy="160"/>
            </a:xfrm>
            <a:prstGeom prst="rect">
              <a:avLst/>
            </a:prstGeom>
            <a:solidFill>
              <a:srgbClr val="5D5D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72" name="Rectangle 518"/>
            <p:cNvSpPr>
              <a:spLocks noChangeArrowheads="1"/>
            </p:cNvSpPr>
            <p:nvPr/>
          </p:nvSpPr>
          <p:spPr bwMode="auto">
            <a:xfrm>
              <a:off x="4518" y="3111"/>
              <a:ext cx="4" cy="160"/>
            </a:xfrm>
            <a:prstGeom prst="rect">
              <a:avLst/>
            </a:prstGeom>
            <a:solidFill>
              <a:srgbClr val="5555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73" name="Rectangle 519"/>
            <p:cNvSpPr>
              <a:spLocks noChangeArrowheads="1"/>
            </p:cNvSpPr>
            <p:nvPr/>
          </p:nvSpPr>
          <p:spPr bwMode="auto">
            <a:xfrm>
              <a:off x="4527" y="3111"/>
              <a:ext cx="3" cy="160"/>
            </a:xfrm>
            <a:prstGeom prst="rect">
              <a:avLst/>
            </a:prstGeom>
            <a:solidFill>
              <a:srgbClr val="4D4D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74" name="Rectangle 520"/>
            <p:cNvSpPr>
              <a:spLocks noChangeArrowheads="1"/>
            </p:cNvSpPr>
            <p:nvPr/>
          </p:nvSpPr>
          <p:spPr bwMode="auto">
            <a:xfrm>
              <a:off x="4535" y="3111"/>
              <a:ext cx="3" cy="160"/>
            </a:xfrm>
            <a:prstGeom prst="rect">
              <a:avLst/>
            </a:prstGeom>
            <a:solidFill>
              <a:srgbClr val="4545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75" name="Rectangle 521"/>
            <p:cNvSpPr>
              <a:spLocks noChangeArrowheads="1"/>
            </p:cNvSpPr>
            <p:nvPr/>
          </p:nvSpPr>
          <p:spPr bwMode="auto">
            <a:xfrm>
              <a:off x="4542" y="3111"/>
              <a:ext cx="4" cy="160"/>
            </a:xfrm>
            <a:prstGeom prst="rect">
              <a:avLst/>
            </a:prstGeom>
            <a:solidFill>
              <a:srgbClr val="3D3D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76" name="Rectangle 522"/>
            <p:cNvSpPr>
              <a:spLocks noChangeArrowheads="1"/>
            </p:cNvSpPr>
            <p:nvPr/>
          </p:nvSpPr>
          <p:spPr bwMode="auto">
            <a:xfrm>
              <a:off x="4550" y="3111"/>
              <a:ext cx="4" cy="160"/>
            </a:xfrm>
            <a:prstGeom prst="rect">
              <a:avLst/>
            </a:prstGeom>
            <a:solidFill>
              <a:srgbClr val="3535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77" name="Rectangle 523"/>
            <p:cNvSpPr>
              <a:spLocks noChangeArrowheads="1"/>
            </p:cNvSpPr>
            <p:nvPr/>
          </p:nvSpPr>
          <p:spPr bwMode="auto">
            <a:xfrm>
              <a:off x="4558" y="3111"/>
              <a:ext cx="3" cy="160"/>
            </a:xfrm>
            <a:prstGeom prst="rect">
              <a:avLst/>
            </a:prstGeom>
            <a:solidFill>
              <a:srgbClr val="2D2D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78" name="Rectangle 524"/>
            <p:cNvSpPr>
              <a:spLocks noChangeArrowheads="1"/>
            </p:cNvSpPr>
            <p:nvPr/>
          </p:nvSpPr>
          <p:spPr bwMode="auto">
            <a:xfrm>
              <a:off x="4565" y="3111"/>
              <a:ext cx="4" cy="160"/>
            </a:xfrm>
            <a:prstGeom prst="rect">
              <a:avLst/>
            </a:prstGeom>
            <a:solidFill>
              <a:srgbClr val="2424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79" name="Rectangle 525"/>
            <p:cNvSpPr>
              <a:spLocks noChangeArrowheads="1"/>
            </p:cNvSpPr>
            <p:nvPr/>
          </p:nvSpPr>
          <p:spPr bwMode="auto">
            <a:xfrm>
              <a:off x="4573" y="3111"/>
              <a:ext cx="4" cy="160"/>
            </a:xfrm>
            <a:prstGeom prst="rect">
              <a:avLst/>
            </a:prstGeom>
            <a:solidFill>
              <a:srgbClr val="1C1C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80" name="Rectangle 526"/>
            <p:cNvSpPr>
              <a:spLocks noChangeArrowheads="1"/>
            </p:cNvSpPr>
            <p:nvPr/>
          </p:nvSpPr>
          <p:spPr bwMode="auto">
            <a:xfrm>
              <a:off x="4581" y="3111"/>
              <a:ext cx="3" cy="160"/>
            </a:xfrm>
            <a:prstGeom prst="rect">
              <a:avLst/>
            </a:prstGeom>
            <a:solidFill>
              <a:srgbClr val="1414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81" name="Rectangle 527"/>
            <p:cNvSpPr>
              <a:spLocks noChangeArrowheads="1"/>
            </p:cNvSpPr>
            <p:nvPr/>
          </p:nvSpPr>
          <p:spPr bwMode="auto">
            <a:xfrm>
              <a:off x="4588" y="3111"/>
              <a:ext cx="4" cy="160"/>
            </a:xfrm>
            <a:prstGeom prst="rect">
              <a:avLst/>
            </a:prstGeom>
            <a:solidFill>
              <a:srgbClr val="0C0C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82" name="Rectangle 528"/>
            <p:cNvSpPr>
              <a:spLocks noChangeArrowheads="1"/>
            </p:cNvSpPr>
            <p:nvPr/>
          </p:nvSpPr>
          <p:spPr bwMode="auto">
            <a:xfrm>
              <a:off x="4596" y="3111"/>
              <a:ext cx="4" cy="160"/>
            </a:xfrm>
            <a:prstGeom prst="rect">
              <a:avLst/>
            </a:prstGeom>
            <a:solidFill>
              <a:srgbClr val="0404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983" name="Line 529"/>
            <p:cNvSpPr>
              <a:spLocks noChangeShapeType="1"/>
            </p:cNvSpPr>
            <p:nvPr/>
          </p:nvSpPr>
          <p:spPr bwMode="auto">
            <a:xfrm>
              <a:off x="4604" y="3111"/>
              <a:ext cx="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984" name="Freeform 530"/>
            <p:cNvSpPr>
              <a:spLocks/>
            </p:cNvSpPr>
            <p:nvPr/>
          </p:nvSpPr>
          <p:spPr bwMode="auto">
            <a:xfrm>
              <a:off x="4414" y="3092"/>
              <a:ext cx="63" cy="200"/>
            </a:xfrm>
            <a:custGeom>
              <a:avLst/>
              <a:gdLst>
                <a:gd name="T0" fmla="*/ 0 w 133"/>
                <a:gd name="T1" fmla="*/ 0 h 417"/>
                <a:gd name="T2" fmla="*/ 0 w 133"/>
                <a:gd name="T3" fmla="*/ 0 h 417"/>
                <a:gd name="T4" fmla="*/ 0 w 133"/>
                <a:gd name="T5" fmla="*/ 0 h 417"/>
                <a:gd name="T6" fmla="*/ 0 w 133"/>
                <a:gd name="T7" fmla="*/ 0 h 417"/>
                <a:gd name="T8" fmla="*/ 0 w 133"/>
                <a:gd name="T9" fmla="*/ 0 h 417"/>
                <a:gd name="T10" fmla="*/ 0 w 133"/>
                <a:gd name="T11" fmla="*/ 0 h 417"/>
                <a:gd name="T12" fmla="*/ 0 w 133"/>
                <a:gd name="T13" fmla="*/ 0 h 417"/>
                <a:gd name="T14" fmla="*/ 0 w 133"/>
                <a:gd name="T15" fmla="*/ 0 h 417"/>
                <a:gd name="T16" fmla="*/ 0 w 133"/>
                <a:gd name="T17" fmla="*/ 0 h 417"/>
                <a:gd name="T18" fmla="*/ 0 w 133"/>
                <a:gd name="T19" fmla="*/ 0 h 417"/>
                <a:gd name="T20" fmla="*/ 0 w 133"/>
                <a:gd name="T21" fmla="*/ 0 h 417"/>
                <a:gd name="T22" fmla="*/ 0 w 133"/>
                <a:gd name="T23" fmla="*/ 0 h 417"/>
                <a:gd name="T24" fmla="*/ 0 w 133"/>
                <a:gd name="T25" fmla="*/ 0 h 4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417"/>
                <a:gd name="T41" fmla="*/ 133 w 133"/>
                <a:gd name="T42" fmla="*/ 417 h 4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417">
                  <a:moveTo>
                    <a:pt x="0" y="417"/>
                  </a:moveTo>
                  <a:lnTo>
                    <a:pt x="38" y="362"/>
                  </a:lnTo>
                  <a:lnTo>
                    <a:pt x="38" y="80"/>
                  </a:lnTo>
                  <a:lnTo>
                    <a:pt x="45" y="73"/>
                  </a:lnTo>
                  <a:lnTo>
                    <a:pt x="56" y="54"/>
                  </a:lnTo>
                  <a:lnTo>
                    <a:pt x="62" y="48"/>
                  </a:lnTo>
                  <a:lnTo>
                    <a:pt x="72" y="38"/>
                  </a:lnTo>
                  <a:lnTo>
                    <a:pt x="80" y="26"/>
                  </a:lnTo>
                  <a:lnTo>
                    <a:pt x="95" y="16"/>
                  </a:lnTo>
                  <a:lnTo>
                    <a:pt x="108" y="6"/>
                  </a:lnTo>
                  <a:lnTo>
                    <a:pt x="119" y="1"/>
                  </a:lnTo>
                  <a:lnTo>
                    <a:pt x="132" y="0"/>
                  </a:lnTo>
                  <a:lnTo>
                    <a:pt x="133" y="0"/>
                  </a:lnTo>
                </a:path>
              </a:pathLst>
            </a:custGeom>
            <a:noFill/>
            <a:ln w="19050">
              <a:solidFill>
                <a:srgbClr val="D2D2D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800" b="1">
                <a:solidFill>
                  <a:srgbClr val="0079C1"/>
                </a:solidFill>
              </a:endParaRPr>
            </a:p>
          </p:txBody>
        </p:sp>
        <p:sp>
          <p:nvSpPr>
            <p:cNvPr id="116985" name="Freeform 531"/>
            <p:cNvSpPr>
              <a:spLocks/>
            </p:cNvSpPr>
            <p:nvPr/>
          </p:nvSpPr>
          <p:spPr bwMode="auto">
            <a:xfrm>
              <a:off x="4425" y="3095"/>
              <a:ext cx="62" cy="200"/>
            </a:xfrm>
            <a:custGeom>
              <a:avLst/>
              <a:gdLst>
                <a:gd name="T0" fmla="*/ 0 w 130"/>
                <a:gd name="T1" fmla="*/ 0 h 418"/>
                <a:gd name="T2" fmla="*/ 0 w 130"/>
                <a:gd name="T3" fmla="*/ 0 h 418"/>
                <a:gd name="T4" fmla="*/ 0 w 130"/>
                <a:gd name="T5" fmla="*/ 0 h 418"/>
                <a:gd name="T6" fmla="*/ 0 w 130"/>
                <a:gd name="T7" fmla="*/ 0 h 418"/>
                <a:gd name="T8" fmla="*/ 0 w 130"/>
                <a:gd name="T9" fmla="*/ 0 h 418"/>
                <a:gd name="T10" fmla="*/ 0 w 130"/>
                <a:gd name="T11" fmla="*/ 0 h 418"/>
                <a:gd name="T12" fmla="*/ 0 w 130"/>
                <a:gd name="T13" fmla="*/ 0 h 418"/>
                <a:gd name="T14" fmla="*/ 0 w 130"/>
                <a:gd name="T15" fmla="*/ 0 h 418"/>
                <a:gd name="T16" fmla="*/ 0 w 130"/>
                <a:gd name="T17" fmla="*/ 0 h 418"/>
                <a:gd name="T18" fmla="*/ 0 w 130"/>
                <a:gd name="T19" fmla="*/ 0 h 418"/>
                <a:gd name="T20" fmla="*/ 0 w 130"/>
                <a:gd name="T21" fmla="*/ 0 h 418"/>
                <a:gd name="T22" fmla="*/ 0 w 130"/>
                <a:gd name="T23" fmla="*/ 0 h 418"/>
                <a:gd name="T24" fmla="*/ 0 w 130"/>
                <a:gd name="T25" fmla="*/ 0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0"/>
                <a:gd name="T40" fmla="*/ 0 h 418"/>
                <a:gd name="T41" fmla="*/ 130 w 130"/>
                <a:gd name="T42" fmla="*/ 418 h 4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0" h="418">
                  <a:moveTo>
                    <a:pt x="0" y="418"/>
                  </a:moveTo>
                  <a:lnTo>
                    <a:pt x="35" y="361"/>
                  </a:lnTo>
                  <a:lnTo>
                    <a:pt x="35" y="80"/>
                  </a:lnTo>
                  <a:lnTo>
                    <a:pt x="43" y="70"/>
                  </a:lnTo>
                  <a:lnTo>
                    <a:pt x="52" y="54"/>
                  </a:lnTo>
                  <a:lnTo>
                    <a:pt x="55" y="48"/>
                  </a:lnTo>
                  <a:lnTo>
                    <a:pt x="68" y="35"/>
                  </a:lnTo>
                  <a:lnTo>
                    <a:pt x="78" y="25"/>
                  </a:lnTo>
                  <a:lnTo>
                    <a:pt x="91" y="14"/>
                  </a:lnTo>
                  <a:lnTo>
                    <a:pt x="104" y="6"/>
                  </a:lnTo>
                  <a:lnTo>
                    <a:pt x="115" y="2"/>
                  </a:lnTo>
                  <a:lnTo>
                    <a:pt x="128" y="0"/>
                  </a:lnTo>
                  <a:lnTo>
                    <a:pt x="130" y="0"/>
                  </a:lnTo>
                </a:path>
              </a:pathLst>
            </a:custGeom>
            <a:noFill/>
            <a:ln w="19050">
              <a:solidFill>
                <a:srgbClr val="D2D2D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800" b="1">
                <a:solidFill>
                  <a:srgbClr val="0079C1"/>
                </a:solidFill>
              </a:endParaRPr>
            </a:p>
          </p:txBody>
        </p:sp>
        <p:sp>
          <p:nvSpPr>
            <p:cNvPr id="116986" name="Rectangle 594"/>
            <p:cNvSpPr>
              <a:spLocks noChangeArrowheads="1"/>
            </p:cNvSpPr>
            <p:nvPr/>
          </p:nvSpPr>
          <p:spPr bwMode="auto">
            <a:xfrm>
              <a:off x="3259" y="2985"/>
              <a:ext cx="36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1176" algn="ctr">
                  <a:solidFill>
                    <a:srgbClr val="000000"/>
                  </a:solidFill>
                  <a:miter lim="800000"/>
                  <a:headEnd/>
                  <a:tailEnd/>
                </a14:hiddenLine>
              </a:ext>
            </a:extLst>
          </p:spPr>
          <p:txBody>
            <a:bodyPr wrap="none">
              <a:spAutoFit/>
            </a:bodyPr>
            <a:lstStyle/>
            <a:p>
              <a:pPr algn="ctr" eaLnBrk="0" fontAlgn="base" hangingPunct="0">
                <a:spcBef>
                  <a:spcPct val="20000"/>
                </a:spcBef>
                <a:spcAft>
                  <a:spcPct val="0"/>
                </a:spcAft>
              </a:pPr>
              <a:r>
                <a:rPr lang="en-GB" sz="1200">
                  <a:solidFill>
                    <a:srgbClr val="000000"/>
                  </a:solidFill>
                </a:rPr>
                <a:t>Users</a:t>
              </a:r>
            </a:p>
          </p:txBody>
        </p:sp>
        <p:sp>
          <p:nvSpPr>
            <p:cNvPr id="116987" name="Text Box 607"/>
            <p:cNvSpPr txBox="1">
              <a:spLocks noChangeArrowheads="1"/>
            </p:cNvSpPr>
            <p:nvPr/>
          </p:nvSpPr>
          <p:spPr bwMode="auto">
            <a:xfrm>
              <a:off x="4104" y="288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pPr>
              <a:r>
                <a:rPr lang="en-GB" sz="1400"/>
                <a:t>2</a:t>
              </a:r>
            </a:p>
          </p:txBody>
        </p:sp>
        <p:sp>
          <p:nvSpPr>
            <p:cNvPr id="116988" name="Text Box 608"/>
            <p:cNvSpPr txBox="1">
              <a:spLocks noChangeArrowheads="1"/>
            </p:cNvSpPr>
            <p:nvPr/>
          </p:nvSpPr>
          <p:spPr bwMode="auto">
            <a:xfrm>
              <a:off x="4032" y="3672"/>
              <a:ext cx="2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pPr>
              <a:r>
                <a:rPr lang="en-GB" sz="1400"/>
                <a:t>0.5</a:t>
              </a:r>
            </a:p>
          </p:txBody>
        </p:sp>
      </p:grpSp>
      <p:grpSp>
        <p:nvGrpSpPr>
          <p:cNvPr id="20" name="Group 622"/>
          <p:cNvGrpSpPr>
            <a:grpSpLocks/>
          </p:cNvGrpSpPr>
          <p:nvPr/>
        </p:nvGrpSpPr>
        <p:grpSpPr bwMode="auto">
          <a:xfrm>
            <a:off x="4597400" y="1714500"/>
            <a:ext cx="2598738" cy="1465263"/>
            <a:chOff x="2896" y="1080"/>
            <a:chExt cx="1637" cy="923"/>
          </a:xfrm>
        </p:grpSpPr>
        <p:sp>
          <p:nvSpPr>
            <p:cNvPr id="116752" name="Freeform 281"/>
            <p:cNvSpPr>
              <a:spLocks/>
            </p:cNvSpPr>
            <p:nvPr/>
          </p:nvSpPr>
          <p:spPr bwMode="auto">
            <a:xfrm>
              <a:off x="3537" y="1388"/>
              <a:ext cx="615" cy="397"/>
            </a:xfrm>
            <a:custGeom>
              <a:avLst/>
              <a:gdLst>
                <a:gd name="T0" fmla="*/ 0 w 1927"/>
                <a:gd name="T1" fmla="*/ 0 h 1246"/>
                <a:gd name="T2" fmla="*/ 0 w 1927"/>
                <a:gd name="T3" fmla="*/ 0 h 1246"/>
                <a:gd name="T4" fmla="*/ 0 w 1927"/>
                <a:gd name="T5" fmla="*/ 0 h 1246"/>
                <a:gd name="T6" fmla="*/ 0 w 1927"/>
                <a:gd name="T7" fmla="*/ 0 h 1246"/>
                <a:gd name="T8" fmla="*/ 0 60000 65536"/>
                <a:gd name="T9" fmla="*/ 0 60000 65536"/>
                <a:gd name="T10" fmla="*/ 0 60000 65536"/>
                <a:gd name="T11" fmla="*/ 0 60000 65536"/>
                <a:gd name="T12" fmla="*/ 0 w 1927"/>
                <a:gd name="T13" fmla="*/ 0 h 1246"/>
                <a:gd name="T14" fmla="*/ 1927 w 1927"/>
                <a:gd name="T15" fmla="*/ 1246 h 1246"/>
              </a:gdLst>
              <a:ahLst/>
              <a:cxnLst>
                <a:cxn ang="T8">
                  <a:pos x="T0" y="T1"/>
                </a:cxn>
                <a:cxn ang="T9">
                  <a:pos x="T2" y="T3"/>
                </a:cxn>
                <a:cxn ang="T10">
                  <a:pos x="T4" y="T5"/>
                </a:cxn>
                <a:cxn ang="T11">
                  <a:pos x="T6" y="T7"/>
                </a:cxn>
              </a:cxnLst>
              <a:rect l="T12" t="T13" r="T14" b="T15"/>
              <a:pathLst>
                <a:path w="1927" h="1246">
                  <a:moveTo>
                    <a:pt x="0" y="1246"/>
                  </a:moveTo>
                  <a:lnTo>
                    <a:pt x="1788" y="363"/>
                  </a:lnTo>
                  <a:lnTo>
                    <a:pt x="1788" y="43"/>
                  </a:lnTo>
                  <a:lnTo>
                    <a:pt x="1927" y="0"/>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800" b="1">
                <a:solidFill>
                  <a:srgbClr val="0079C1"/>
                </a:solidFill>
              </a:endParaRPr>
            </a:p>
          </p:txBody>
        </p:sp>
        <p:grpSp>
          <p:nvGrpSpPr>
            <p:cNvPr id="116753" name="Group 618"/>
            <p:cNvGrpSpPr>
              <a:grpSpLocks/>
            </p:cNvGrpSpPr>
            <p:nvPr/>
          </p:nvGrpSpPr>
          <p:grpSpPr bwMode="auto">
            <a:xfrm>
              <a:off x="2896" y="1080"/>
              <a:ext cx="1637" cy="923"/>
              <a:chOff x="2896" y="1080"/>
              <a:chExt cx="1637" cy="923"/>
            </a:xfrm>
          </p:grpSpPr>
          <p:grpSp>
            <p:nvGrpSpPr>
              <p:cNvPr id="116754" name="Group 411"/>
              <p:cNvGrpSpPr>
                <a:grpSpLocks/>
              </p:cNvGrpSpPr>
              <p:nvPr/>
            </p:nvGrpSpPr>
            <p:grpSpPr bwMode="auto">
              <a:xfrm>
                <a:off x="3471" y="1080"/>
                <a:ext cx="1062" cy="449"/>
                <a:chOff x="3738" y="358"/>
                <a:chExt cx="1110" cy="469"/>
              </a:xfrm>
            </p:grpSpPr>
            <p:sp>
              <p:nvSpPr>
                <p:cNvPr id="116764" name="Freeform 412"/>
                <p:cNvSpPr>
                  <a:spLocks/>
                </p:cNvSpPr>
                <p:nvPr/>
              </p:nvSpPr>
              <p:spPr bwMode="auto">
                <a:xfrm>
                  <a:off x="4186" y="542"/>
                  <a:ext cx="94" cy="113"/>
                </a:xfrm>
                <a:custGeom>
                  <a:avLst/>
                  <a:gdLst>
                    <a:gd name="T0" fmla="*/ 0 w 282"/>
                    <a:gd name="T1" fmla="*/ 0 h 228"/>
                    <a:gd name="T2" fmla="*/ 0 w 282"/>
                    <a:gd name="T3" fmla="*/ 0 h 228"/>
                    <a:gd name="T4" fmla="*/ 0 w 282"/>
                    <a:gd name="T5" fmla="*/ 0 h 228"/>
                    <a:gd name="T6" fmla="*/ 0 w 282"/>
                    <a:gd name="T7" fmla="*/ 0 h 228"/>
                    <a:gd name="T8" fmla="*/ 0 w 282"/>
                    <a:gd name="T9" fmla="*/ 0 h 228"/>
                    <a:gd name="T10" fmla="*/ 0 w 282"/>
                    <a:gd name="T11" fmla="*/ 0 h 228"/>
                    <a:gd name="T12" fmla="*/ 0 w 282"/>
                    <a:gd name="T13" fmla="*/ 0 h 228"/>
                    <a:gd name="T14" fmla="*/ 0 w 282"/>
                    <a:gd name="T15" fmla="*/ 0 h 228"/>
                    <a:gd name="T16" fmla="*/ 0 w 282"/>
                    <a:gd name="T17" fmla="*/ 0 h 228"/>
                    <a:gd name="T18" fmla="*/ 0 w 282"/>
                    <a:gd name="T19" fmla="*/ 0 h 228"/>
                    <a:gd name="T20" fmla="*/ 0 w 282"/>
                    <a:gd name="T21" fmla="*/ 0 h 228"/>
                    <a:gd name="T22" fmla="*/ 0 w 282"/>
                    <a:gd name="T23" fmla="*/ 0 h 228"/>
                    <a:gd name="T24" fmla="*/ 0 w 282"/>
                    <a:gd name="T25" fmla="*/ 0 h 228"/>
                    <a:gd name="T26" fmla="*/ 0 w 282"/>
                    <a:gd name="T27" fmla="*/ 0 h 228"/>
                    <a:gd name="T28" fmla="*/ 0 w 282"/>
                    <a:gd name="T29" fmla="*/ 0 h 228"/>
                    <a:gd name="T30" fmla="*/ 0 w 282"/>
                    <a:gd name="T31" fmla="*/ 0 h 228"/>
                    <a:gd name="T32" fmla="*/ 0 w 282"/>
                    <a:gd name="T33" fmla="*/ 0 h 228"/>
                    <a:gd name="T34" fmla="*/ 0 w 282"/>
                    <a:gd name="T35" fmla="*/ 0 h 228"/>
                    <a:gd name="T36" fmla="*/ 0 w 282"/>
                    <a:gd name="T37" fmla="*/ 0 h 2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2"/>
                    <a:gd name="T58" fmla="*/ 0 h 228"/>
                    <a:gd name="T59" fmla="*/ 282 w 282"/>
                    <a:gd name="T60" fmla="*/ 228 h 2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2" h="228">
                      <a:moveTo>
                        <a:pt x="0" y="115"/>
                      </a:moveTo>
                      <a:lnTo>
                        <a:pt x="11" y="155"/>
                      </a:lnTo>
                      <a:lnTo>
                        <a:pt x="43" y="192"/>
                      </a:lnTo>
                      <a:lnTo>
                        <a:pt x="87" y="217"/>
                      </a:lnTo>
                      <a:lnTo>
                        <a:pt x="141" y="228"/>
                      </a:lnTo>
                      <a:lnTo>
                        <a:pt x="192" y="219"/>
                      </a:lnTo>
                      <a:lnTo>
                        <a:pt x="237" y="193"/>
                      </a:lnTo>
                      <a:lnTo>
                        <a:pt x="268" y="158"/>
                      </a:lnTo>
                      <a:lnTo>
                        <a:pt x="282" y="115"/>
                      </a:lnTo>
                      <a:lnTo>
                        <a:pt x="280" y="96"/>
                      </a:lnTo>
                      <a:lnTo>
                        <a:pt x="270" y="74"/>
                      </a:lnTo>
                      <a:lnTo>
                        <a:pt x="238" y="37"/>
                      </a:lnTo>
                      <a:lnTo>
                        <a:pt x="194" y="11"/>
                      </a:lnTo>
                      <a:lnTo>
                        <a:pt x="141" y="0"/>
                      </a:lnTo>
                      <a:lnTo>
                        <a:pt x="115" y="1"/>
                      </a:lnTo>
                      <a:lnTo>
                        <a:pt x="90" y="9"/>
                      </a:lnTo>
                      <a:lnTo>
                        <a:pt x="45" y="35"/>
                      </a:lnTo>
                      <a:lnTo>
                        <a:pt x="14" y="71"/>
                      </a:lnTo>
                      <a:lnTo>
                        <a:pt x="0" y="115"/>
                      </a:lnTo>
                      <a:close/>
                    </a:path>
                  </a:pathLst>
                </a:custGeom>
                <a:solidFill>
                  <a:srgbClr val="C0C0C0"/>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765" name="Freeform 413"/>
                <p:cNvSpPr>
                  <a:spLocks/>
                </p:cNvSpPr>
                <p:nvPr/>
              </p:nvSpPr>
              <p:spPr bwMode="auto">
                <a:xfrm>
                  <a:off x="4241" y="671"/>
                  <a:ext cx="153" cy="43"/>
                </a:xfrm>
                <a:custGeom>
                  <a:avLst/>
                  <a:gdLst>
                    <a:gd name="T0" fmla="*/ 0 w 460"/>
                    <a:gd name="T1" fmla="*/ 1 h 86"/>
                    <a:gd name="T2" fmla="*/ 0 w 460"/>
                    <a:gd name="T3" fmla="*/ 0 h 86"/>
                    <a:gd name="T4" fmla="*/ 0 w 460"/>
                    <a:gd name="T5" fmla="*/ 1 h 86"/>
                    <a:gd name="T6" fmla="*/ 0 w 460"/>
                    <a:gd name="T7" fmla="*/ 1 h 86"/>
                    <a:gd name="T8" fmla="*/ 0 w 460"/>
                    <a:gd name="T9" fmla="*/ 1 h 86"/>
                    <a:gd name="T10" fmla="*/ 0 60000 65536"/>
                    <a:gd name="T11" fmla="*/ 0 60000 65536"/>
                    <a:gd name="T12" fmla="*/ 0 60000 65536"/>
                    <a:gd name="T13" fmla="*/ 0 60000 65536"/>
                    <a:gd name="T14" fmla="*/ 0 60000 65536"/>
                    <a:gd name="T15" fmla="*/ 0 w 460"/>
                    <a:gd name="T16" fmla="*/ 0 h 86"/>
                    <a:gd name="T17" fmla="*/ 460 w 460"/>
                    <a:gd name="T18" fmla="*/ 86 h 86"/>
                  </a:gdLst>
                  <a:ahLst/>
                  <a:cxnLst>
                    <a:cxn ang="T10">
                      <a:pos x="T0" y="T1"/>
                    </a:cxn>
                    <a:cxn ang="T11">
                      <a:pos x="T2" y="T3"/>
                    </a:cxn>
                    <a:cxn ang="T12">
                      <a:pos x="T4" y="T5"/>
                    </a:cxn>
                    <a:cxn ang="T13">
                      <a:pos x="T6" y="T7"/>
                    </a:cxn>
                    <a:cxn ang="T14">
                      <a:pos x="T8" y="T9"/>
                    </a:cxn>
                  </a:cxnLst>
                  <a:rect l="T15" t="T16" r="T17" b="T18"/>
                  <a:pathLst>
                    <a:path w="460" h="86">
                      <a:moveTo>
                        <a:pt x="0" y="60"/>
                      </a:moveTo>
                      <a:lnTo>
                        <a:pt x="326" y="0"/>
                      </a:lnTo>
                      <a:lnTo>
                        <a:pt x="460" y="23"/>
                      </a:lnTo>
                      <a:lnTo>
                        <a:pt x="164" y="86"/>
                      </a:lnTo>
                      <a:lnTo>
                        <a:pt x="0" y="60"/>
                      </a:lnTo>
                      <a:close/>
                    </a:path>
                  </a:pathLst>
                </a:custGeom>
                <a:solidFill>
                  <a:srgbClr val="D2D2D2"/>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766" name="Freeform 414"/>
                <p:cNvSpPr>
                  <a:spLocks/>
                </p:cNvSpPr>
                <p:nvPr/>
              </p:nvSpPr>
              <p:spPr bwMode="auto">
                <a:xfrm>
                  <a:off x="4241" y="701"/>
                  <a:ext cx="52" cy="66"/>
                </a:xfrm>
                <a:custGeom>
                  <a:avLst/>
                  <a:gdLst>
                    <a:gd name="T0" fmla="*/ 0 w 158"/>
                    <a:gd name="T1" fmla="*/ 0 h 131"/>
                    <a:gd name="T2" fmla="*/ 0 w 158"/>
                    <a:gd name="T3" fmla="*/ 1 h 131"/>
                    <a:gd name="T4" fmla="*/ 0 w 158"/>
                    <a:gd name="T5" fmla="*/ 1 h 131"/>
                    <a:gd name="T6" fmla="*/ 0 w 158"/>
                    <a:gd name="T7" fmla="*/ 1 h 131"/>
                    <a:gd name="T8" fmla="*/ 0 w 158"/>
                    <a:gd name="T9" fmla="*/ 0 h 131"/>
                    <a:gd name="T10" fmla="*/ 0 60000 65536"/>
                    <a:gd name="T11" fmla="*/ 0 60000 65536"/>
                    <a:gd name="T12" fmla="*/ 0 60000 65536"/>
                    <a:gd name="T13" fmla="*/ 0 60000 65536"/>
                    <a:gd name="T14" fmla="*/ 0 60000 65536"/>
                    <a:gd name="T15" fmla="*/ 0 w 158"/>
                    <a:gd name="T16" fmla="*/ 0 h 131"/>
                    <a:gd name="T17" fmla="*/ 158 w 158"/>
                    <a:gd name="T18" fmla="*/ 131 h 131"/>
                  </a:gdLst>
                  <a:ahLst/>
                  <a:cxnLst>
                    <a:cxn ang="T10">
                      <a:pos x="T0" y="T1"/>
                    </a:cxn>
                    <a:cxn ang="T11">
                      <a:pos x="T2" y="T3"/>
                    </a:cxn>
                    <a:cxn ang="T12">
                      <a:pos x="T4" y="T5"/>
                    </a:cxn>
                    <a:cxn ang="T13">
                      <a:pos x="T6" y="T7"/>
                    </a:cxn>
                    <a:cxn ang="T14">
                      <a:pos x="T8" y="T9"/>
                    </a:cxn>
                  </a:cxnLst>
                  <a:rect l="T15" t="T16" r="T17" b="T18"/>
                  <a:pathLst>
                    <a:path w="158" h="131">
                      <a:moveTo>
                        <a:pt x="0" y="0"/>
                      </a:moveTo>
                      <a:lnTo>
                        <a:pt x="0" y="115"/>
                      </a:lnTo>
                      <a:lnTo>
                        <a:pt x="155" y="131"/>
                      </a:lnTo>
                      <a:lnTo>
                        <a:pt x="158" y="26"/>
                      </a:lnTo>
                      <a:lnTo>
                        <a:pt x="0" y="0"/>
                      </a:lnTo>
                      <a:close/>
                    </a:path>
                  </a:pathLst>
                </a:custGeom>
                <a:solidFill>
                  <a:srgbClr val="00CE00"/>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767" name="Freeform 415"/>
                <p:cNvSpPr>
                  <a:spLocks/>
                </p:cNvSpPr>
                <p:nvPr/>
              </p:nvSpPr>
              <p:spPr bwMode="auto">
                <a:xfrm>
                  <a:off x="4290" y="683"/>
                  <a:ext cx="101" cy="84"/>
                </a:xfrm>
                <a:custGeom>
                  <a:avLst/>
                  <a:gdLst>
                    <a:gd name="T0" fmla="*/ 0 w 303"/>
                    <a:gd name="T1" fmla="*/ 1 h 168"/>
                    <a:gd name="T2" fmla="*/ 0 w 303"/>
                    <a:gd name="T3" fmla="*/ 1 h 168"/>
                    <a:gd name="T4" fmla="*/ 0 w 303"/>
                    <a:gd name="T5" fmla="*/ 0 h 168"/>
                    <a:gd name="T6" fmla="*/ 0 w 303"/>
                    <a:gd name="T7" fmla="*/ 1 h 168"/>
                    <a:gd name="T8" fmla="*/ 0 w 303"/>
                    <a:gd name="T9" fmla="*/ 1 h 168"/>
                    <a:gd name="T10" fmla="*/ 0 w 303"/>
                    <a:gd name="T11" fmla="*/ 1 h 168"/>
                    <a:gd name="T12" fmla="*/ 0 w 303"/>
                    <a:gd name="T13" fmla="*/ 1 h 168"/>
                    <a:gd name="T14" fmla="*/ 0 60000 65536"/>
                    <a:gd name="T15" fmla="*/ 0 60000 65536"/>
                    <a:gd name="T16" fmla="*/ 0 60000 65536"/>
                    <a:gd name="T17" fmla="*/ 0 60000 65536"/>
                    <a:gd name="T18" fmla="*/ 0 60000 65536"/>
                    <a:gd name="T19" fmla="*/ 0 60000 65536"/>
                    <a:gd name="T20" fmla="*/ 0 60000 65536"/>
                    <a:gd name="T21" fmla="*/ 0 w 303"/>
                    <a:gd name="T22" fmla="*/ 0 h 168"/>
                    <a:gd name="T23" fmla="*/ 303 w 303"/>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3" h="168">
                      <a:moveTo>
                        <a:pt x="6" y="66"/>
                      </a:moveTo>
                      <a:lnTo>
                        <a:pt x="221" y="21"/>
                      </a:lnTo>
                      <a:lnTo>
                        <a:pt x="303" y="0"/>
                      </a:lnTo>
                      <a:lnTo>
                        <a:pt x="303" y="57"/>
                      </a:lnTo>
                      <a:lnTo>
                        <a:pt x="0" y="168"/>
                      </a:lnTo>
                      <a:lnTo>
                        <a:pt x="6" y="166"/>
                      </a:lnTo>
                      <a:lnTo>
                        <a:pt x="6" y="66"/>
                      </a:lnTo>
                      <a:close/>
                    </a:path>
                  </a:pathLst>
                </a:custGeom>
                <a:solidFill>
                  <a:srgbClr val="A0A0A0"/>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768" name="Freeform 416"/>
                <p:cNvSpPr>
                  <a:spLocks/>
                </p:cNvSpPr>
                <p:nvPr/>
              </p:nvSpPr>
              <p:spPr bwMode="auto">
                <a:xfrm>
                  <a:off x="4522" y="729"/>
                  <a:ext cx="154" cy="45"/>
                </a:xfrm>
                <a:custGeom>
                  <a:avLst/>
                  <a:gdLst>
                    <a:gd name="T0" fmla="*/ 0 w 460"/>
                    <a:gd name="T1" fmla="*/ 1 h 88"/>
                    <a:gd name="T2" fmla="*/ 0 w 460"/>
                    <a:gd name="T3" fmla="*/ 0 h 88"/>
                    <a:gd name="T4" fmla="*/ 0 w 460"/>
                    <a:gd name="T5" fmla="*/ 1 h 88"/>
                    <a:gd name="T6" fmla="*/ 0 w 460"/>
                    <a:gd name="T7" fmla="*/ 1 h 88"/>
                    <a:gd name="T8" fmla="*/ 0 w 460"/>
                    <a:gd name="T9" fmla="*/ 1 h 88"/>
                    <a:gd name="T10" fmla="*/ 0 60000 65536"/>
                    <a:gd name="T11" fmla="*/ 0 60000 65536"/>
                    <a:gd name="T12" fmla="*/ 0 60000 65536"/>
                    <a:gd name="T13" fmla="*/ 0 60000 65536"/>
                    <a:gd name="T14" fmla="*/ 0 60000 65536"/>
                    <a:gd name="T15" fmla="*/ 0 w 460"/>
                    <a:gd name="T16" fmla="*/ 0 h 88"/>
                    <a:gd name="T17" fmla="*/ 460 w 460"/>
                    <a:gd name="T18" fmla="*/ 88 h 88"/>
                  </a:gdLst>
                  <a:ahLst/>
                  <a:cxnLst>
                    <a:cxn ang="T10">
                      <a:pos x="T0" y="T1"/>
                    </a:cxn>
                    <a:cxn ang="T11">
                      <a:pos x="T2" y="T3"/>
                    </a:cxn>
                    <a:cxn ang="T12">
                      <a:pos x="T4" y="T5"/>
                    </a:cxn>
                    <a:cxn ang="T13">
                      <a:pos x="T6" y="T7"/>
                    </a:cxn>
                    <a:cxn ang="T14">
                      <a:pos x="T8" y="T9"/>
                    </a:cxn>
                  </a:cxnLst>
                  <a:rect l="T15" t="T16" r="T17" b="T18"/>
                  <a:pathLst>
                    <a:path w="460" h="88">
                      <a:moveTo>
                        <a:pt x="0" y="63"/>
                      </a:moveTo>
                      <a:lnTo>
                        <a:pt x="327" y="0"/>
                      </a:lnTo>
                      <a:lnTo>
                        <a:pt x="460" y="24"/>
                      </a:lnTo>
                      <a:lnTo>
                        <a:pt x="168" y="88"/>
                      </a:lnTo>
                      <a:lnTo>
                        <a:pt x="0" y="63"/>
                      </a:lnTo>
                      <a:close/>
                    </a:path>
                  </a:pathLst>
                </a:custGeom>
                <a:solidFill>
                  <a:srgbClr val="D2D2D2"/>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769" name="Freeform 417"/>
                <p:cNvSpPr>
                  <a:spLocks/>
                </p:cNvSpPr>
                <p:nvPr/>
              </p:nvSpPr>
              <p:spPr bwMode="auto">
                <a:xfrm>
                  <a:off x="4522" y="761"/>
                  <a:ext cx="53" cy="66"/>
                </a:xfrm>
                <a:custGeom>
                  <a:avLst/>
                  <a:gdLst>
                    <a:gd name="T0" fmla="*/ 0 w 159"/>
                    <a:gd name="T1" fmla="*/ 0 h 131"/>
                    <a:gd name="T2" fmla="*/ 0 w 159"/>
                    <a:gd name="T3" fmla="*/ 1 h 131"/>
                    <a:gd name="T4" fmla="*/ 0 w 159"/>
                    <a:gd name="T5" fmla="*/ 1 h 131"/>
                    <a:gd name="T6" fmla="*/ 0 w 159"/>
                    <a:gd name="T7" fmla="*/ 1 h 131"/>
                    <a:gd name="T8" fmla="*/ 0 w 159"/>
                    <a:gd name="T9" fmla="*/ 0 h 131"/>
                    <a:gd name="T10" fmla="*/ 0 60000 65536"/>
                    <a:gd name="T11" fmla="*/ 0 60000 65536"/>
                    <a:gd name="T12" fmla="*/ 0 60000 65536"/>
                    <a:gd name="T13" fmla="*/ 0 60000 65536"/>
                    <a:gd name="T14" fmla="*/ 0 60000 65536"/>
                    <a:gd name="T15" fmla="*/ 0 w 159"/>
                    <a:gd name="T16" fmla="*/ 0 h 131"/>
                    <a:gd name="T17" fmla="*/ 159 w 159"/>
                    <a:gd name="T18" fmla="*/ 131 h 131"/>
                  </a:gdLst>
                  <a:ahLst/>
                  <a:cxnLst>
                    <a:cxn ang="T10">
                      <a:pos x="T0" y="T1"/>
                    </a:cxn>
                    <a:cxn ang="T11">
                      <a:pos x="T2" y="T3"/>
                    </a:cxn>
                    <a:cxn ang="T12">
                      <a:pos x="T4" y="T5"/>
                    </a:cxn>
                    <a:cxn ang="T13">
                      <a:pos x="T6" y="T7"/>
                    </a:cxn>
                    <a:cxn ang="T14">
                      <a:pos x="T8" y="T9"/>
                    </a:cxn>
                  </a:cxnLst>
                  <a:rect l="T15" t="T16" r="T17" b="T18"/>
                  <a:pathLst>
                    <a:path w="159" h="131">
                      <a:moveTo>
                        <a:pt x="0" y="0"/>
                      </a:moveTo>
                      <a:lnTo>
                        <a:pt x="0" y="112"/>
                      </a:lnTo>
                      <a:lnTo>
                        <a:pt x="159" y="131"/>
                      </a:lnTo>
                      <a:lnTo>
                        <a:pt x="159" y="25"/>
                      </a:lnTo>
                      <a:lnTo>
                        <a:pt x="0" y="0"/>
                      </a:lnTo>
                      <a:close/>
                    </a:path>
                  </a:pathLst>
                </a:custGeom>
                <a:solidFill>
                  <a:srgbClr val="00CE00"/>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770" name="Freeform 418"/>
                <p:cNvSpPr>
                  <a:spLocks/>
                </p:cNvSpPr>
                <p:nvPr/>
              </p:nvSpPr>
              <p:spPr bwMode="auto">
                <a:xfrm>
                  <a:off x="4573" y="742"/>
                  <a:ext cx="100" cy="85"/>
                </a:xfrm>
                <a:custGeom>
                  <a:avLst/>
                  <a:gdLst>
                    <a:gd name="T0" fmla="*/ 0 w 300"/>
                    <a:gd name="T1" fmla="*/ 1 h 169"/>
                    <a:gd name="T2" fmla="*/ 0 w 300"/>
                    <a:gd name="T3" fmla="*/ 1 h 169"/>
                    <a:gd name="T4" fmla="*/ 0 w 300"/>
                    <a:gd name="T5" fmla="*/ 0 h 169"/>
                    <a:gd name="T6" fmla="*/ 0 w 300"/>
                    <a:gd name="T7" fmla="*/ 1 h 169"/>
                    <a:gd name="T8" fmla="*/ 0 w 300"/>
                    <a:gd name="T9" fmla="*/ 1 h 169"/>
                    <a:gd name="T10" fmla="*/ 0 w 300"/>
                    <a:gd name="T11" fmla="*/ 1 h 169"/>
                    <a:gd name="T12" fmla="*/ 0 w 300"/>
                    <a:gd name="T13" fmla="*/ 1 h 169"/>
                    <a:gd name="T14" fmla="*/ 0 60000 65536"/>
                    <a:gd name="T15" fmla="*/ 0 60000 65536"/>
                    <a:gd name="T16" fmla="*/ 0 60000 65536"/>
                    <a:gd name="T17" fmla="*/ 0 60000 65536"/>
                    <a:gd name="T18" fmla="*/ 0 60000 65536"/>
                    <a:gd name="T19" fmla="*/ 0 60000 65536"/>
                    <a:gd name="T20" fmla="*/ 0 60000 65536"/>
                    <a:gd name="T21" fmla="*/ 0 w 300"/>
                    <a:gd name="T22" fmla="*/ 0 h 169"/>
                    <a:gd name="T23" fmla="*/ 300 w 30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0" h="169">
                      <a:moveTo>
                        <a:pt x="4" y="65"/>
                      </a:moveTo>
                      <a:lnTo>
                        <a:pt x="218" y="20"/>
                      </a:lnTo>
                      <a:lnTo>
                        <a:pt x="300" y="0"/>
                      </a:lnTo>
                      <a:lnTo>
                        <a:pt x="300" y="56"/>
                      </a:lnTo>
                      <a:lnTo>
                        <a:pt x="0" y="169"/>
                      </a:lnTo>
                      <a:lnTo>
                        <a:pt x="4" y="166"/>
                      </a:lnTo>
                      <a:lnTo>
                        <a:pt x="4" y="65"/>
                      </a:lnTo>
                      <a:close/>
                    </a:path>
                  </a:pathLst>
                </a:custGeom>
                <a:solidFill>
                  <a:srgbClr val="A0A0A0"/>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771" name="Freeform 419"/>
                <p:cNvSpPr>
                  <a:spLocks/>
                </p:cNvSpPr>
                <p:nvPr/>
              </p:nvSpPr>
              <p:spPr bwMode="auto">
                <a:xfrm>
                  <a:off x="4225" y="542"/>
                  <a:ext cx="561" cy="247"/>
                </a:xfrm>
                <a:custGeom>
                  <a:avLst/>
                  <a:gdLst>
                    <a:gd name="T0" fmla="*/ 0 w 1685"/>
                    <a:gd name="T1" fmla="*/ 0 h 494"/>
                    <a:gd name="T2" fmla="*/ 0 w 1685"/>
                    <a:gd name="T3" fmla="*/ 1 h 494"/>
                    <a:gd name="T4" fmla="*/ 0 w 1685"/>
                    <a:gd name="T5" fmla="*/ 1 h 494"/>
                    <a:gd name="T6" fmla="*/ 0 w 1685"/>
                    <a:gd name="T7" fmla="*/ 1 h 494"/>
                    <a:gd name="T8" fmla="*/ 0 w 1685"/>
                    <a:gd name="T9" fmla="*/ 0 h 494"/>
                    <a:gd name="T10" fmla="*/ 0 60000 65536"/>
                    <a:gd name="T11" fmla="*/ 0 60000 65536"/>
                    <a:gd name="T12" fmla="*/ 0 60000 65536"/>
                    <a:gd name="T13" fmla="*/ 0 60000 65536"/>
                    <a:gd name="T14" fmla="*/ 0 60000 65536"/>
                    <a:gd name="T15" fmla="*/ 0 w 1685"/>
                    <a:gd name="T16" fmla="*/ 0 h 494"/>
                    <a:gd name="T17" fmla="*/ 1685 w 1685"/>
                    <a:gd name="T18" fmla="*/ 494 h 494"/>
                  </a:gdLst>
                  <a:ahLst/>
                  <a:cxnLst>
                    <a:cxn ang="T10">
                      <a:pos x="T0" y="T1"/>
                    </a:cxn>
                    <a:cxn ang="T11">
                      <a:pos x="T2" y="T3"/>
                    </a:cxn>
                    <a:cxn ang="T12">
                      <a:pos x="T4" y="T5"/>
                    </a:cxn>
                    <a:cxn ang="T13">
                      <a:pos x="T6" y="T7"/>
                    </a:cxn>
                    <a:cxn ang="T14">
                      <a:pos x="T8" y="T9"/>
                    </a:cxn>
                  </a:cxnLst>
                  <a:rect l="T15" t="T16" r="T17" b="T18"/>
                  <a:pathLst>
                    <a:path w="1685" h="494">
                      <a:moveTo>
                        <a:pt x="22" y="0"/>
                      </a:moveTo>
                      <a:lnTo>
                        <a:pt x="1685" y="175"/>
                      </a:lnTo>
                      <a:lnTo>
                        <a:pt x="1685" y="494"/>
                      </a:lnTo>
                      <a:lnTo>
                        <a:pt x="0" y="228"/>
                      </a:lnTo>
                      <a:lnTo>
                        <a:pt x="22" y="0"/>
                      </a:lnTo>
                      <a:close/>
                    </a:path>
                  </a:pathLst>
                </a:custGeom>
                <a:solidFill>
                  <a:srgbClr val="C0C0C0"/>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772" name="Freeform 420"/>
                <p:cNvSpPr>
                  <a:spLocks/>
                </p:cNvSpPr>
                <p:nvPr/>
              </p:nvSpPr>
              <p:spPr bwMode="auto">
                <a:xfrm>
                  <a:off x="4731" y="629"/>
                  <a:ext cx="117" cy="159"/>
                </a:xfrm>
                <a:custGeom>
                  <a:avLst/>
                  <a:gdLst>
                    <a:gd name="T0" fmla="*/ 0 w 351"/>
                    <a:gd name="T1" fmla="*/ 1 h 318"/>
                    <a:gd name="T2" fmla="*/ 0 w 351"/>
                    <a:gd name="T3" fmla="*/ 1 h 318"/>
                    <a:gd name="T4" fmla="*/ 0 w 351"/>
                    <a:gd name="T5" fmla="*/ 1 h 318"/>
                    <a:gd name="T6" fmla="*/ 0 w 351"/>
                    <a:gd name="T7" fmla="*/ 1 h 318"/>
                    <a:gd name="T8" fmla="*/ 0 w 351"/>
                    <a:gd name="T9" fmla="*/ 1 h 318"/>
                    <a:gd name="T10" fmla="*/ 0 w 351"/>
                    <a:gd name="T11" fmla="*/ 1 h 318"/>
                    <a:gd name="T12" fmla="*/ 0 w 351"/>
                    <a:gd name="T13" fmla="*/ 1 h 318"/>
                    <a:gd name="T14" fmla="*/ 0 w 351"/>
                    <a:gd name="T15" fmla="*/ 1 h 318"/>
                    <a:gd name="T16" fmla="*/ 0 w 351"/>
                    <a:gd name="T17" fmla="*/ 1 h 318"/>
                    <a:gd name="T18" fmla="*/ 0 w 351"/>
                    <a:gd name="T19" fmla="*/ 1 h 318"/>
                    <a:gd name="T20" fmla="*/ 0 w 351"/>
                    <a:gd name="T21" fmla="*/ 1 h 318"/>
                    <a:gd name="T22" fmla="*/ 0 w 351"/>
                    <a:gd name="T23" fmla="*/ 1 h 318"/>
                    <a:gd name="T24" fmla="*/ 0 w 351"/>
                    <a:gd name="T25" fmla="*/ 1 h 318"/>
                    <a:gd name="T26" fmla="*/ 0 w 351"/>
                    <a:gd name="T27" fmla="*/ 0 h 318"/>
                    <a:gd name="T28" fmla="*/ 0 w 351"/>
                    <a:gd name="T29" fmla="*/ 1 h 318"/>
                    <a:gd name="T30" fmla="*/ 0 w 351"/>
                    <a:gd name="T31" fmla="*/ 1 h 318"/>
                    <a:gd name="T32" fmla="*/ 0 w 351"/>
                    <a:gd name="T33" fmla="*/ 1 h 318"/>
                    <a:gd name="T34" fmla="*/ 0 w 351"/>
                    <a:gd name="T35" fmla="*/ 1 h 318"/>
                    <a:gd name="T36" fmla="*/ 0 w 351"/>
                    <a:gd name="T37" fmla="*/ 1 h 3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1"/>
                    <a:gd name="T58" fmla="*/ 0 h 318"/>
                    <a:gd name="T59" fmla="*/ 351 w 351"/>
                    <a:gd name="T60" fmla="*/ 318 h 3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1" h="318">
                      <a:moveTo>
                        <a:pt x="0" y="160"/>
                      </a:moveTo>
                      <a:lnTo>
                        <a:pt x="13" y="217"/>
                      </a:lnTo>
                      <a:lnTo>
                        <a:pt x="53" y="268"/>
                      </a:lnTo>
                      <a:lnTo>
                        <a:pt x="108" y="304"/>
                      </a:lnTo>
                      <a:lnTo>
                        <a:pt x="175" y="318"/>
                      </a:lnTo>
                      <a:lnTo>
                        <a:pt x="237" y="306"/>
                      </a:lnTo>
                      <a:lnTo>
                        <a:pt x="295" y="270"/>
                      </a:lnTo>
                      <a:lnTo>
                        <a:pt x="335" y="219"/>
                      </a:lnTo>
                      <a:lnTo>
                        <a:pt x="351" y="160"/>
                      </a:lnTo>
                      <a:lnTo>
                        <a:pt x="350" y="132"/>
                      </a:lnTo>
                      <a:lnTo>
                        <a:pt x="338" y="102"/>
                      </a:lnTo>
                      <a:lnTo>
                        <a:pt x="297" y="51"/>
                      </a:lnTo>
                      <a:lnTo>
                        <a:pt x="241" y="15"/>
                      </a:lnTo>
                      <a:lnTo>
                        <a:pt x="175" y="0"/>
                      </a:lnTo>
                      <a:lnTo>
                        <a:pt x="145" y="4"/>
                      </a:lnTo>
                      <a:lnTo>
                        <a:pt x="113" y="13"/>
                      </a:lnTo>
                      <a:lnTo>
                        <a:pt x="55" y="50"/>
                      </a:lnTo>
                      <a:lnTo>
                        <a:pt x="15" y="101"/>
                      </a:lnTo>
                      <a:lnTo>
                        <a:pt x="0" y="160"/>
                      </a:lnTo>
                      <a:close/>
                    </a:path>
                  </a:pathLst>
                </a:custGeom>
                <a:solidFill>
                  <a:srgbClr val="FFFFFF"/>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773" name="Rectangle 421"/>
                <p:cNvSpPr>
                  <a:spLocks noChangeArrowheads="1"/>
                </p:cNvSpPr>
                <p:nvPr/>
              </p:nvSpPr>
              <p:spPr bwMode="auto">
                <a:xfrm>
                  <a:off x="3738" y="358"/>
                  <a:ext cx="759"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20000"/>
                    </a:spcBef>
                    <a:spcAft>
                      <a:spcPct val="0"/>
                    </a:spcAft>
                  </a:pPr>
                  <a:r>
                    <a:rPr lang="en-GB" sz="1400">
                      <a:solidFill>
                        <a:srgbClr val="000000"/>
                      </a:solidFill>
                    </a:rPr>
                    <a:t>High pressure </a:t>
                  </a:r>
                </a:p>
              </p:txBody>
            </p:sp>
            <p:sp>
              <p:nvSpPr>
                <p:cNvPr id="116774" name="Rectangle 422"/>
                <p:cNvSpPr>
                  <a:spLocks noChangeArrowheads="1"/>
                </p:cNvSpPr>
                <p:nvPr/>
              </p:nvSpPr>
              <p:spPr bwMode="auto">
                <a:xfrm>
                  <a:off x="3738" y="486"/>
                  <a:ext cx="389"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20000"/>
                    </a:spcBef>
                    <a:spcAft>
                      <a:spcPct val="0"/>
                    </a:spcAft>
                  </a:pPr>
                  <a:r>
                    <a:rPr lang="en-GB" sz="1400">
                      <a:solidFill>
                        <a:srgbClr val="000000"/>
                      </a:solidFill>
                    </a:rPr>
                    <a:t>storage</a:t>
                  </a:r>
                </a:p>
              </p:txBody>
            </p:sp>
          </p:grpSp>
          <p:grpSp>
            <p:nvGrpSpPr>
              <p:cNvPr id="116755" name="Group 617"/>
              <p:cNvGrpSpPr>
                <a:grpSpLocks/>
              </p:cNvGrpSpPr>
              <p:nvPr/>
            </p:nvGrpSpPr>
            <p:grpSpPr bwMode="auto">
              <a:xfrm>
                <a:off x="2896" y="1512"/>
                <a:ext cx="860" cy="491"/>
                <a:chOff x="2896" y="1512"/>
                <a:chExt cx="860" cy="491"/>
              </a:xfrm>
            </p:grpSpPr>
            <p:sp>
              <p:nvSpPr>
                <p:cNvPr id="116756" name="Freeform 282"/>
                <p:cNvSpPr>
                  <a:spLocks/>
                </p:cNvSpPr>
                <p:nvPr/>
              </p:nvSpPr>
              <p:spPr bwMode="auto">
                <a:xfrm>
                  <a:off x="3317" y="1726"/>
                  <a:ext cx="301" cy="67"/>
                </a:xfrm>
                <a:custGeom>
                  <a:avLst/>
                  <a:gdLst>
                    <a:gd name="T0" fmla="*/ 0 w 945"/>
                    <a:gd name="T1" fmla="*/ 0 h 210"/>
                    <a:gd name="T2" fmla="*/ 0 w 945"/>
                    <a:gd name="T3" fmla="*/ 0 h 210"/>
                    <a:gd name="T4" fmla="*/ 0 w 945"/>
                    <a:gd name="T5" fmla="*/ 0 h 210"/>
                    <a:gd name="T6" fmla="*/ 0 w 945"/>
                    <a:gd name="T7" fmla="*/ 0 h 210"/>
                    <a:gd name="T8" fmla="*/ 0 w 945"/>
                    <a:gd name="T9" fmla="*/ 0 h 210"/>
                    <a:gd name="T10" fmla="*/ 0 w 945"/>
                    <a:gd name="T11" fmla="*/ 0 h 210"/>
                    <a:gd name="T12" fmla="*/ 0 w 945"/>
                    <a:gd name="T13" fmla="*/ 0 h 210"/>
                    <a:gd name="T14" fmla="*/ 0 60000 65536"/>
                    <a:gd name="T15" fmla="*/ 0 60000 65536"/>
                    <a:gd name="T16" fmla="*/ 0 60000 65536"/>
                    <a:gd name="T17" fmla="*/ 0 60000 65536"/>
                    <a:gd name="T18" fmla="*/ 0 60000 65536"/>
                    <a:gd name="T19" fmla="*/ 0 60000 65536"/>
                    <a:gd name="T20" fmla="*/ 0 60000 65536"/>
                    <a:gd name="T21" fmla="*/ 0 w 945"/>
                    <a:gd name="T22" fmla="*/ 0 h 210"/>
                    <a:gd name="T23" fmla="*/ 945 w 945"/>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5" h="210">
                      <a:moveTo>
                        <a:pt x="717" y="210"/>
                      </a:moveTo>
                      <a:lnTo>
                        <a:pt x="945" y="105"/>
                      </a:lnTo>
                      <a:lnTo>
                        <a:pt x="717" y="0"/>
                      </a:lnTo>
                      <a:lnTo>
                        <a:pt x="235" y="0"/>
                      </a:lnTo>
                      <a:lnTo>
                        <a:pt x="0" y="104"/>
                      </a:lnTo>
                      <a:lnTo>
                        <a:pt x="235" y="210"/>
                      </a:lnTo>
                      <a:lnTo>
                        <a:pt x="717" y="210"/>
                      </a:lnTo>
                      <a:close/>
                    </a:path>
                  </a:pathLst>
                </a:custGeom>
                <a:solidFill>
                  <a:srgbClr val="FF0000"/>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757" name="Freeform 283"/>
                <p:cNvSpPr>
                  <a:spLocks/>
                </p:cNvSpPr>
                <p:nvPr/>
              </p:nvSpPr>
              <p:spPr bwMode="auto">
                <a:xfrm>
                  <a:off x="3317" y="1813"/>
                  <a:ext cx="300" cy="67"/>
                </a:xfrm>
                <a:custGeom>
                  <a:avLst/>
                  <a:gdLst>
                    <a:gd name="T0" fmla="*/ 0 w 944"/>
                    <a:gd name="T1" fmla="*/ 0 h 210"/>
                    <a:gd name="T2" fmla="*/ 0 w 944"/>
                    <a:gd name="T3" fmla="*/ 0 h 210"/>
                    <a:gd name="T4" fmla="*/ 0 w 944"/>
                    <a:gd name="T5" fmla="*/ 0 h 210"/>
                    <a:gd name="T6" fmla="*/ 0 w 944"/>
                    <a:gd name="T7" fmla="*/ 0 h 210"/>
                    <a:gd name="T8" fmla="*/ 0 w 944"/>
                    <a:gd name="T9" fmla="*/ 0 h 210"/>
                    <a:gd name="T10" fmla="*/ 0 w 944"/>
                    <a:gd name="T11" fmla="*/ 0 h 210"/>
                    <a:gd name="T12" fmla="*/ 0 w 944"/>
                    <a:gd name="T13" fmla="*/ 0 h 210"/>
                    <a:gd name="T14" fmla="*/ 0 60000 65536"/>
                    <a:gd name="T15" fmla="*/ 0 60000 65536"/>
                    <a:gd name="T16" fmla="*/ 0 60000 65536"/>
                    <a:gd name="T17" fmla="*/ 0 60000 65536"/>
                    <a:gd name="T18" fmla="*/ 0 60000 65536"/>
                    <a:gd name="T19" fmla="*/ 0 60000 65536"/>
                    <a:gd name="T20" fmla="*/ 0 60000 65536"/>
                    <a:gd name="T21" fmla="*/ 0 w 944"/>
                    <a:gd name="T22" fmla="*/ 0 h 210"/>
                    <a:gd name="T23" fmla="*/ 944 w 944"/>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4" h="210">
                      <a:moveTo>
                        <a:pt x="717" y="210"/>
                      </a:moveTo>
                      <a:lnTo>
                        <a:pt x="944" y="106"/>
                      </a:lnTo>
                      <a:lnTo>
                        <a:pt x="717" y="0"/>
                      </a:lnTo>
                      <a:lnTo>
                        <a:pt x="235" y="0"/>
                      </a:lnTo>
                      <a:lnTo>
                        <a:pt x="0" y="106"/>
                      </a:lnTo>
                      <a:lnTo>
                        <a:pt x="235" y="210"/>
                      </a:lnTo>
                      <a:lnTo>
                        <a:pt x="717" y="210"/>
                      </a:lnTo>
                      <a:close/>
                    </a:path>
                  </a:pathLst>
                </a:custGeom>
                <a:solidFill>
                  <a:srgbClr val="D2D2D2"/>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758" name="Rectangle 284"/>
                <p:cNvSpPr>
                  <a:spLocks noChangeArrowheads="1"/>
                </p:cNvSpPr>
                <p:nvPr/>
              </p:nvSpPr>
              <p:spPr bwMode="auto">
                <a:xfrm>
                  <a:off x="3391" y="1793"/>
                  <a:ext cx="155" cy="86"/>
                </a:xfrm>
                <a:prstGeom prst="rect">
                  <a:avLst/>
                </a:prstGeom>
                <a:solidFill>
                  <a:srgbClr val="960018"/>
                </a:solidFill>
                <a:ln w="0">
                  <a:solidFill>
                    <a:srgbClr val="000000"/>
                  </a:solidFill>
                  <a:miter lim="800000"/>
                  <a:headEnd/>
                  <a:tailEnd/>
                </a:ln>
              </p:spPr>
              <p:txBody>
                <a:bodyPr/>
                <a:lstStyle/>
                <a:p>
                  <a:pPr fontAlgn="base">
                    <a:spcBef>
                      <a:spcPct val="0"/>
                    </a:spcBef>
                    <a:spcAft>
                      <a:spcPct val="0"/>
                    </a:spcAft>
                  </a:pPr>
                  <a:endParaRPr lang="en-US" sz="2800" b="1">
                    <a:solidFill>
                      <a:srgbClr val="0079C1"/>
                    </a:solidFill>
                  </a:endParaRPr>
                </a:p>
              </p:txBody>
            </p:sp>
            <p:sp>
              <p:nvSpPr>
                <p:cNvPr id="116759" name="Freeform 285"/>
                <p:cNvSpPr>
                  <a:spLocks/>
                </p:cNvSpPr>
                <p:nvPr/>
              </p:nvSpPr>
              <p:spPr bwMode="auto">
                <a:xfrm>
                  <a:off x="3547" y="1759"/>
                  <a:ext cx="71" cy="120"/>
                </a:xfrm>
                <a:custGeom>
                  <a:avLst/>
                  <a:gdLst>
                    <a:gd name="T0" fmla="*/ 0 w 225"/>
                    <a:gd name="T1" fmla="*/ 0 h 373"/>
                    <a:gd name="T2" fmla="*/ 0 w 225"/>
                    <a:gd name="T3" fmla="*/ 0 h 373"/>
                    <a:gd name="T4" fmla="*/ 0 w 225"/>
                    <a:gd name="T5" fmla="*/ 0 h 373"/>
                    <a:gd name="T6" fmla="*/ 0 w 225"/>
                    <a:gd name="T7" fmla="*/ 0 h 373"/>
                    <a:gd name="T8" fmla="*/ 0 w 225"/>
                    <a:gd name="T9" fmla="*/ 0 h 373"/>
                    <a:gd name="T10" fmla="*/ 0 60000 65536"/>
                    <a:gd name="T11" fmla="*/ 0 60000 65536"/>
                    <a:gd name="T12" fmla="*/ 0 60000 65536"/>
                    <a:gd name="T13" fmla="*/ 0 60000 65536"/>
                    <a:gd name="T14" fmla="*/ 0 60000 65536"/>
                    <a:gd name="T15" fmla="*/ 0 w 225"/>
                    <a:gd name="T16" fmla="*/ 0 h 373"/>
                    <a:gd name="T17" fmla="*/ 225 w 225"/>
                    <a:gd name="T18" fmla="*/ 373 h 373"/>
                  </a:gdLst>
                  <a:ahLst/>
                  <a:cxnLst>
                    <a:cxn ang="T10">
                      <a:pos x="T0" y="T1"/>
                    </a:cxn>
                    <a:cxn ang="T11">
                      <a:pos x="T2" y="T3"/>
                    </a:cxn>
                    <a:cxn ang="T12">
                      <a:pos x="T4" y="T5"/>
                    </a:cxn>
                    <a:cxn ang="T13">
                      <a:pos x="T6" y="T7"/>
                    </a:cxn>
                    <a:cxn ang="T14">
                      <a:pos x="T8" y="T9"/>
                    </a:cxn>
                  </a:cxnLst>
                  <a:rect l="T15" t="T16" r="T17" b="T18"/>
                  <a:pathLst>
                    <a:path w="225" h="373">
                      <a:moveTo>
                        <a:pt x="225" y="0"/>
                      </a:moveTo>
                      <a:lnTo>
                        <a:pt x="225" y="281"/>
                      </a:lnTo>
                      <a:lnTo>
                        <a:pt x="0" y="373"/>
                      </a:lnTo>
                      <a:lnTo>
                        <a:pt x="0" y="102"/>
                      </a:lnTo>
                      <a:lnTo>
                        <a:pt x="225" y="0"/>
                      </a:lnTo>
                      <a:close/>
                    </a:path>
                  </a:pathLst>
                </a:custGeom>
                <a:solidFill>
                  <a:srgbClr val="990000"/>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760" name="Freeform 286"/>
                <p:cNvSpPr>
                  <a:spLocks/>
                </p:cNvSpPr>
                <p:nvPr/>
              </p:nvSpPr>
              <p:spPr bwMode="auto">
                <a:xfrm>
                  <a:off x="3317" y="1759"/>
                  <a:ext cx="74" cy="119"/>
                </a:xfrm>
                <a:custGeom>
                  <a:avLst/>
                  <a:gdLst>
                    <a:gd name="T0" fmla="*/ 0 w 233"/>
                    <a:gd name="T1" fmla="*/ 0 h 372"/>
                    <a:gd name="T2" fmla="*/ 0 w 233"/>
                    <a:gd name="T3" fmla="*/ 0 h 372"/>
                    <a:gd name="T4" fmla="*/ 0 w 233"/>
                    <a:gd name="T5" fmla="*/ 0 h 372"/>
                    <a:gd name="T6" fmla="*/ 0 w 233"/>
                    <a:gd name="T7" fmla="*/ 0 h 372"/>
                    <a:gd name="T8" fmla="*/ 0 w 233"/>
                    <a:gd name="T9" fmla="*/ 0 h 372"/>
                    <a:gd name="T10" fmla="*/ 0 60000 65536"/>
                    <a:gd name="T11" fmla="*/ 0 60000 65536"/>
                    <a:gd name="T12" fmla="*/ 0 60000 65536"/>
                    <a:gd name="T13" fmla="*/ 0 60000 65536"/>
                    <a:gd name="T14" fmla="*/ 0 60000 65536"/>
                    <a:gd name="T15" fmla="*/ 0 w 233"/>
                    <a:gd name="T16" fmla="*/ 0 h 372"/>
                    <a:gd name="T17" fmla="*/ 233 w 233"/>
                    <a:gd name="T18" fmla="*/ 372 h 372"/>
                  </a:gdLst>
                  <a:ahLst/>
                  <a:cxnLst>
                    <a:cxn ang="T10">
                      <a:pos x="T0" y="T1"/>
                    </a:cxn>
                    <a:cxn ang="T11">
                      <a:pos x="T2" y="T3"/>
                    </a:cxn>
                    <a:cxn ang="T12">
                      <a:pos x="T4" y="T5"/>
                    </a:cxn>
                    <a:cxn ang="T13">
                      <a:pos x="T6" y="T7"/>
                    </a:cxn>
                    <a:cxn ang="T14">
                      <a:pos x="T8" y="T9"/>
                    </a:cxn>
                  </a:cxnLst>
                  <a:rect l="T15" t="T16" r="T17" b="T18"/>
                  <a:pathLst>
                    <a:path w="233" h="372">
                      <a:moveTo>
                        <a:pt x="0" y="0"/>
                      </a:moveTo>
                      <a:lnTo>
                        <a:pt x="0" y="274"/>
                      </a:lnTo>
                      <a:lnTo>
                        <a:pt x="233" y="372"/>
                      </a:lnTo>
                      <a:lnTo>
                        <a:pt x="233" y="102"/>
                      </a:lnTo>
                      <a:lnTo>
                        <a:pt x="0" y="0"/>
                      </a:lnTo>
                      <a:close/>
                    </a:path>
                  </a:pathLst>
                </a:custGeom>
                <a:solidFill>
                  <a:srgbClr val="990000"/>
                </a:solidFill>
                <a:ln w="0">
                  <a:solidFill>
                    <a:srgbClr val="00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16761" name="Rectangle 287"/>
                <p:cNvSpPr>
                  <a:spLocks noChangeArrowheads="1"/>
                </p:cNvSpPr>
                <p:nvPr/>
              </p:nvSpPr>
              <p:spPr bwMode="auto">
                <a:xfrm>
                  <a:off x="2896" y="1897"/>
                  <a:ext cx="4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20000"/>
                    </a:spcBef>
                    <a:spcAft>
                      <a:spcPct val="0"/>
                    </a:spcAft>
                  </a:pPr>
                  <a:r>
                    <a:rPr lang="en-GB" sz="1100" b="1">
                      <a:solidFill>
                        <a:srgbClr val="000000"/>
                      </a:solidFill>
                    </a:rPr>
                    <a:t>LDZ Offtake</a:t>
                  </a:r>
                  <a:endParaRPr lang="en-GB" sz="1400" b="1">
                    <a:solidFill>
                      <a:srgbClr val="000000"/>
                    </a:solidFill>
                  </a:endParaRPr>
                </a:p>
              </p:txBody>
            </p:sp>
            <p:sp>
              <p:nvSpPr>
                <p:cNvPr id="116762" name="Text Box 605"/>
                <p:cNvSpPr txBox="1">
                  <a:spLocks noChangeArrowheads="1"/>
                </p:cNvSpPr>
                <p:nvPr/>
              </p:nvSpPr>
              <p:spPr bwMode="auto">
                <a:xfrm>
                  <a:off x="3144" y="1584"/>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pPr>
                  <a:r>
                    <a:rPr lang="en-GB" sz="1400"/>
                    <a:t>38</a:t>
                  </a:r>
                </a:p>
              </p:txBody>
            </p:sp>
            <p:sp>
              <p:nvSpPr>
                <p:cNvPr id="116763" name="Text Box 609"/>
                <p:cNvSpPr txBox="1">
                  <a:spLocks noChangeArrowheads="1"/>
                </p:cNvSpPr>
                <p:nvPr/>
              </p:nvSpPr>
              <p:spPr bwMode="auto">
                <a:xfrm>
                  <a:off x="3384" y="1512"/>
                  <a:ext cx="3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pPr>
                  <a:r>
                    <a:rPr lang="en-GB" sz="1600">
                      <a:solidFill>
                        <a:srgbClr val="FD2928"/>
                      </a:solidFill>
                    </a:rPr>
                    <a:t>LGT</a:t>
                  </a:r>
                </a:p>
              </p:txBody>
            </p:sp>
          </p:grpSp>
        </p:grpSp>
      </p:grpSp>
      <p:sp>
        <p:nvSpPr>
          <p:cNvPr id="116746" name="Text Box 610"/>
          <p:cNvSpPr txBox="1">
            <a:spLocks noChangeArrowheads="1"/>
          </p:cNvSpPr>
          <p:nvPr/>
        </p:nvSpPr>
        <p:spPr bwMode="auto">
          <a:xfrm>
            <a:off x="228600" y="6057900"/>
            <a:ext cx="29130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pPr>
            <a:r>
              <a:rPr lang="en-GB" sz="1400">
                <a:solidFill>
                  <a:srgbClr val="000000"/>
                </a:solidFill>
              </a:rPr>
              <a:t>Terminal to LDZ Offtake – GNCC</a:t>
            </a:r>
          </a:p>
          <a:p>
            <a:pPr eaLnBrk="1" fontAlgn="base" hangingPunct="1">
              <a:spcBef>
                <a:spcPct val="0"/>
              </a:spcBef>
              <a:spcAft>
                <a:spcPct val="0"/>
              </a:spcAft>
            </a:pPr>
            <a:r>
              <a:rPr lang="en-GB" sz="1400">
                <a:solidFill>
                  <a:srgbClr val="000000"/>
                </a:solidFill>
              </a:rPr>
              <a:t>Offtake to customer - DNCC</a:t>
            </a:r>
          </a:p>
        </p:txBody>
      </p:sp>
      <p:sp>
        <p:nvSpPr>
          <p:cNvPr id="116747" name="Rectangle 631"/>
          <p:cNvSpPr>
            <a:spLocks noChangeArrowheads="1"/>
          </p:cNvSpPr>
          <p:nvPr/>
        </p:nvSpPr>
        <p:spPr bwMode="auto">
          <a:xfrm>
            <a:off x="284163" y="714375"/>
            <a:ext cx="3324225" cy="1143000"/>
          </a:xfrm>
          <a:prstGeom prst="rect">
            <a:avLst/>
          </a:prstGeom>
          <a:solidFill>
            <a:srgbClr val="0079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6748" name="Text Box 632"/>
          <p:cNvSpPr txBox="1">
            <a:spLocks noChangeArrowheads="1"/>
          </p:cNvSpPr>
          <p:nvPr/>
        </p:nvSpPr>
        <p:spPr bwMode="auto">
          <a:xfrm>
            <a:off x="403225" y="685800"/>
            <a:ext cx="31051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pPr>
            <a:endParaRPr lang="en-GB" altLang="ja-JP" sz="1800">
              <a:solidFill>
                <a:srgbClr val="FFFFFF"/>
              </a:solidFill>
              <a:ea typeface="MS Mincho" pitchFamily="49" charset="-128"/>
            </a:endParaRPr>
          </a:p>
          <a:p>
            <a:pPr eaLnBrk="1" fontAlgn="base" hangingPunct="1">
              <a:spcBef>
                <a:spcPct val="0"/>
              </a:spcBef>
              <a:spcAft>
                <a:spcPct val="0"/>
              </a:spcAft>
            </a:pPr>
            <a:r>
              <a:rPr lang="en-GB" altLang="ja-JP" sz="1800">
                <a:solidFill>
                  <a:srgbClr val="FFFFFF"/>
                </a:solidFill>
                <a:ea typeface="MS Mincho" pitchFamily="49" charset="-128"/>
              </a:rPr>
              <a:t>Beach to Meter</a:t>
            </a:r>
          </a:p>
          <a:p>
            <a:pPr eaLnBrk="1" fontAlgn="base" hangingPunct="1">
              <a:spcBef>
                <a:spcPct val="0"/>
              </a:spcBef>
              <a:spcAft>
                <a:spcPct val="0"/>
              </a:spcAft>
            </a:pPr>
            <a:endParaRPr lang="en-GB" altLang="ja-JP" sz="1200" b="0">
              <a:solidFill>
                <a:srgbClr val="FFFFFF"/>
              </a:solidFill>
              <a:ea typeface="MS Mincho" pitchFamily="49" charset="-128"/>
            </a:endParaRPr>
          </a:p>
          <a:p>
            <a:pPr eaLnBrk="1" fontAlgn="base" hangingPunct="1">
              <a:spcBef>
                <a:spcPct val="0"/>
              </a:spcBef>
              <a:spcAft>
                <a:spcPct val="0"/>
              </a:spcAft>
            </a:pPr>
            <a:r>
              <a:rPr lang="en-GB" altLang="ja-JP" sz="1200" b="0">
                <a:solidFill>
                  <a:srgbClr val="FFFFFF"/>
                </a:solidFill>
                <a:ea typeface="MS Mincho" pitchFamily="49" charset="-128"/>
              </a:rPr>
              <a:t>LTS</a:t>
            </a:r>
            <a:endParaRPr lang="en-GB"/>
          </a:p>
        </p:txBody>
      </p:sp>
      <p:sp>
        <p:nvSpPr>
          <p:cNvPr id="116749" name="Line 633"/>
          <p:cNvSpPr>
            <a:spLocks noChangeShapeType="1"/>
          </p:cNvSpPr>
          <p:nvPr/>
        </p:nvSpPr>
        <p:spPr bwMode="auto">
          <a:xfrm>
            <a:off x="492125" y="1387475"/>
            <a:ext cx="1655763" cy="317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750" name="Line 634"/>
          <p:cNvSpPr>
            <a:spLocks noChangeShapeType="1"/>
          </p:cNvSpPr>
          <p:nvPr/>
        </p:nvSpPr>
        <p:spPr bwMode="auto">
          <a:xfrm>
            <a:off x="1384300" y="1387475"/>
            <a:ext cx="2224088"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6751" name="Rectangle 641"/>
          <p:cNvSpPr>
            <a:spLocks noChangeArrowheads="1"/>
          </p:cNvSpPr>
          <p:nvPr/>
        </p:nvSpPr>
        <p:spPr bwMode="auto">
          <a:xfrm>
            <a:off x="6972300" y="800100"/>
            <a:ext cx="1943100" cy="342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800" b="1">
              <a:solidFill>
                <a:srgbClr val="0079C1"/>
              </a:solidFill>
            </a:endParaRPr>
          </a:p>
        </p:txBody>
      </p:sp>
    </p:spTree>
    <p:extLst>
      <p:ext uri="{BB962C8B-B14F-4D97-AF65-F5344CB8AC3E}">
        <p14:creationId xmlns:p14="http://schemas.microsoft.com/office/powerpoint/2010/main" val="4038373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2000"/>
                                        <p:tgtEl>
                                          <p:spTgt spid="20"/>
                                        </p:tgtEl>
                                      </p:cBhvr>
                                    </p:animEffect>
                                  </p:childTnLst>
                                </p:cTn>
                              </p:par>
                              <p:par>
                                <p:cTn id="13" presetID="22" presetClass="entr" presetSubtype="8" fill="hold" nodeType="withEffect">
                                  <p:stCondLst>
                                    <p:cond delay="180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2000"/>
                                        <p:tgtEl>
                                          <p:spTgt spid="8"/>
                                        </p:tgtEl>
                                      </p:cBhvr>
                                    </p:animEffect>
                                  </p:childTnLst>
                                </p:cTn>
                              </p:par>
                              <p:par>
                                <p:cTn id="16" presetID="22" presetClass="entr" presetSubtype="1" fill="hold" nodeType="withEffect">
                                  <p:stCondLst>
                                    <p:cond delay="340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2000"/>
                                        <p:tgtEl>
                                          <p:spTgt spid="5"/>
                                        </p:tgtEl>
                                      </p:cBhvr>
                                    </p:animEffect>
                                  </p:childTnLst>
                                </p:cTn>
                              </p:par>
                              <p:par>
                                <p:cTn id="19" presetID="22" presetClass="entr" presetSubtype="1" fill="hold" nodeType="withEffect">
                                  <p:stCondLst>
                                    <p:cond delay="440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2000"/>
                                        <p:tgtEl>
                                          <p:spTgt spid="15"/>
                                        </p:tgtEl>
                                      </p:cBhvr>
                                    </p:animEffect>
                                  </p:childTnLst>
                                </p:cTn>
                              </p:par>
                            </p:childTnLst>
                          </p:cTn>
                        </p:par>
                        <p:par>
                          <p:cTn id="22" fill="hold" nodeType="afterGroup">
                            <p:stCondLst>
                              <p:cond delay="6400"/>
                            </p:stCondLst>
                            <p:childTnLst>
                              <p:par>
                                <p:cTn id="23" presetID="10"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0" descr="Support%20Office%20Picture%2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3439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Rectangle 6"/>
          <p:cNvSpPr>
            <a:spLocks noChangeArrowheads="1"/>
          </p:cNvSpPr>
          <p:nvPr/>
        </p:nvSpPr>
        <p:spPr bwMode="auto">
          <a:xfrm>
            <a:off x="284163" y="714375"/>
            <a:ext cx="3324225" cy="1143000"/>
          </a:xfrm>
          <a:prstGeom prst="rect">
            <a:avLst/>
          </a:prstGeom>
          <a:solidFill>
            <a:srgbClr val="0079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18788" name="Text Box 7"/>
          <p:cNvSpPr txBox="1">
            <a:spLocks noChangeArrowheads="1"/>
          </p:cNvSpPr>
          <p:nvPr/>
        </p:nvSpPr>
        <p:spPr bwMode="auto">
          <a:xfrm>
            <a:off x="403225" y="685800"/>
            <a:ext cx="31051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pPr>
            <a:endParaRPr lang="en-GB" altLang="ja-JP" sz="1800">
              <a:solidFill>
                <a:srgbClr val="FFFFFF"/>
              </a:solidFill>
              <a:ea typeface="MS Mincho" pitchFamily="49" charset="-128"/>
            </a:endParaRPr>
          </a:p>
          <a:p>
            <a:pPr eaLnBrk="1" fontAlgn="base" hangingPunct="1">
              <a:spcBef>
                <a:spcPct val="0"/>
              </a:spcBef>
              <a:spcAft>
                <a:spcPct val="0"/>
              </a:spcAft>
            </a:pPr>
            <a:r>
              <a:rPr lang="en-GB" altLang="ja-JP" sz="1800">
                <a:solidFill>
                  <a:srgbClr val="FFFFFF"/>
                </a:solidFill>
                <a:ea typeface="MS Mincho" pitchFamily="49" charset="-128"/>
              </a:rPr>
              <a:t>DNCC</a:t>
            </a:r>
          </a:p>
          <a:p>
            <a:pPr eaLnBrk="1" fontAlgn="base" hangingPunct="1">
              <a:spcBef>
                <a:spcPct val="0"/>
              </a:spcBef>
              <a:spcAft>
                <a:spcPct val="0"/>
              </a:spcAft>
            </a:pPr>
            <a:endParaRPr lang="en-GB" altLang="ja-JP" sz="1200" b="0">
              <a:solidFill>
                <a:srgbClr val="FFFFFF"/>
              </a:solidFill>
              <a:ea typeface="MS Mincho" pitchFamily="49" charset="-128"/>
            </a:endParaRPr>
          </a:p>
          <a:p>
            <a:pPr eaLnBrk="1" fontAlgn="base" hangingPunct="1">
              <a:spcBef>
                <a:spcPct val="0"/>
              </a:spcBef>
              <a:spcAft>
                <a:spcPct val="0"/>
              </a:spcAft>
            </a:pPr>
            <a:r>
              <a:rPr lang="en-GB" altLang="ja-JP" sz="1200" b="0">
                <a:solidFill>
                  <a:srgbClr val="FFFFFF"/>
                </a:solidFill>
                <a:ea typeface="MS Mincho" pitchFamily="49" charset="-128"/>
              </a:rPr>
              <a:t>Support Office Functions</a:t>
            </a:r>
            <a:endParaRPr lang="en-GB"/>
          </a:p>
        </p:txBody>
      </p:sp>
      <p:sp>
        <p:nvSpPr>
          <p:cNvPr id="118789" name="Line 8"/>
          <p:cNvSpPr>
            <a:spLocks noChangeShapeType="1"/>
          </p:cNvSpPr>
          <p:nvPr/>
        </p:nvSpPr>
        <p:spPr bwMode="auto">
          <a:xfrm>
            <a:off x="492125" y="1387475"/>
            <a:ext cx="647700" cy="317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8790" name="Line 9"/>
          <p:cNvSpPr>
            <a:spLocks noChangeShapeType="1"/>
          </p:cNvSpPr>
          <p:nvPr/>
        </p:nvSpPr>
        <p:spPr bwMode="auto">
          <a:xfrm>
            <a:off x="1090613" y="1387475"/>
            <a:ext cx="2519362"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grpSp>
        <p:nvGrpSpPr>
          <p:cNvPr id="2" name="Group 43"/>
          <p:cNvGrpSpPr>
            <a:grpSpLocks/>
          </p:cNvGrpSpPr>
          <p:nvPr/>
        </p:nvGrpSpPr>
        <p:grpSpPr bwMode="auto">
          <a:xfrm>
            <a:off x="571500" y="1951038"/>
            <a:ext cx="3200400" cy="1477962"/>
            <a:chOff x="360" y="1229"/>
            <a:chExt cx="2016" cy="931"/>
          </a:xfrm>
        </p:grpSpPr>
        <p:sp>
          <p:nvSpPr>
            <p:cNvPr id="118803" name="Rectangle 29"/>
            <p:cNvSpPr>
              <a:spLocks noChangeArrowheads="1"/>
            </p:cNvSpPr>
            <p:nvPr/>
          </p:nvSpPr>
          <p:spPr bwMode="auto">
            <a:xfrm>
              <a:off x="360" y="1229"/>
              <a:ext cx="2016" cy="931"/>
            </a:xfrm>
            <a:prstGeom prst="rect">
              <a:avLst/>
            </a:prstGeom>
            <a:solidFill>
              <a:srgbClr val="E64097">
                <a:alpha val="79999"/>
              </a:srgbClr>
            </a:solidFill>
            <a:ln w="9525">
              <a:solidFill>
                <a:schemeClr val="tx1"/>
              </a:solidFill>
              <a:miter lim="800000"/>
              <a:headEnd/>
              <a:tailEnd/>
            </a:ln>
          </p:spPr>
          <p:txBody>
            <a:bodyPr wrap="none" anchor="ctr"/>
            <a:lstStyle/>
            <a:p>
              <a:pPr fontAlgn="base">
                <a:spcBef>
                  <a:spcPct val="0"/>
                </a:spcBef>
                <a:spcAft>
                  <a:spcPct val="0"/>
                </a:spcAft>
              </a:pPr>
              <a:endParaRPr lang="en-US" sz="2800" b="1">
                <a:solidFill>
                  <a:srgbClr val="0079C1"/>
                </a:solidFill>
              </a:endParaRPr>
            </a:p>
          </p:txBody>
        </p:sp>
        <p:sp>
          <p:nvSpPr>
            <p:cNvPr id="118804" name="Text Box 30"/>
            <p:cNvSpPr txBox="1">
              <a:spLocks noChangeArrowheads="1"/>
            </p:cNvSpPr>
            <p:nvPr/>
          </p:nvSpPr>
          <p:spPr bwMode="auto">
            <a:xfrm>
              <a:off x="402" y="1234"/>
              <a:ext cx="1974"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pPr>
              <a:r>
                <a:rPr lang="en-GB" sz="1600">
                  <a:solidFill>
                    <a:srgbClr val="000000"/>
                  </a:solidFill>
                </a:rPr>
                <a:t>Commercial</a:t>
              </a:r>
            </a:p>
            <a:p>
              <a:pPr eaLnBrk="1" fontAlgn="base" hangingPunct="1">
                <a:spcBef>
                  <a:spcPct val="0"/>
                </a:spcBef>
                <a:spcAft>
                  <a:spcPct val="0"/>
                </a:spcAft>
              </a:pPr>
              <a:endParaRPr lang="en-GB" sz="1200" b="0">
                <a:solidFill>
                  <a:srgbClr val="000000"/>
                </a:solidFill>
              </a:endParaRPr>
            </a:p>
            <a:p>
              <a:pPr eaLnBrk="1" fontAlgn="base" hangingPunct="1">
                <a:spcBef>
                  <a:spcPct val="0"/>
                </a:spcBef>
                <a:spcAft>
                  <a:spcPct val="0"/>
                </a:spcAft>
                <a:buFontTx/>
                <a:buChar char="•"/>
              </a:pPr>
              <a:r>
                <a:rPr lang="en-GB" sz="1200" b="0">
                  <a:solidFill>
                    <a:srgbClr val="000000"/>
                  </a:solidFill>
                </a:rPr>
                <a:t>Commercial impacts</a:t>
              </a:r>
            </a:p>
            <a:p>
              <a:pPr eaLnBrk="1" fontAlgn="base" hangingPunct="1">
                <a:spcBef>
                  <a:spcPct val="0"/>
                </a:spcBef>
                <a:spcAft>
                  <a:spcPct val="0"/>
                </a:spcAft>
                <a:buFontTx/>
                <a:buChar char="•"/>
              </a:pPr>
              <a:r>
                <a:rPr lang="en-GB" sz="1200" b="0">
                  <a:solidFill>
                    <a:srgbClr val="000000"/>
                  </a:solidFill>
                </a:rPr>
                <a:t>Demand Forecasting</a:t>
              </a:r>
            </a:p>
            <a:p>
              <a:pPr eaLnBrk="1" fontAlgn="base" hangingPunct="1">
                <a:spcBef>
                  <a:spcPct val="0"/>
                </a:spcBef>
                <a:spcAft>
                  <a:spcPct val="0"/>
                </a:spcAft>
                <a:buFontTx/>
                <a:buChar char="•"/>
              </a:pPr>
              <a:r>
                <a:rPr lang="en-GB" sz="1200" b="0">
                  <a:solidFill>
                    <a:srgbClr val="000000"/>
                  </a:solidFill>
                </a:rPr>
                <a:t>Contracts &amp; Incentives</a:t>
              </a:r>
            </a:p>
          </p:txBody>
        </p:sp>
        <p:sp>
          <p:nvSpPr>
            <p:cNvPr id="118805" name="Line 31"/>
            <p:cNvSpPr>
              <a:spLocks noChangeShapeType="1"/>
            </p:cNvSpPr>
            <p:nvPr/>
          </p:nvSpPr>
          <p:spPr bwMode="auto">
            <a:xfrm>
              <a:off x="454" y="1470"/>
              <a:ext cx="728" cy="1"/>
            </a:xfrm>
            <a:prstGeom prst="line">
              <a:avLst/>
            </a:prstGeom>
            <a:noFill/>
            <a:ln w="101600">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8806" name="Line 32"/>
            <p:cNvSpPr>
              <a:spLocks noChangeShapeType="1"/>
            </p:cNvSpPr>
            <p:nvPr/>
          </p:nvSpPr>
          <p:spPr bwMode="auto">
            <a:xfrm>
              <a:off x="682" y="1470"/>
              <a:ext cx="1691" cy="1"/>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grpSp>
      <p:grpSp>
        <p:nvGrpSpPr>
          <p:cNvPr id="3" name="Group 39"/>
          <p:cNvGrpSpPr>
            <a:grpSpLocks/>
          </p:cNvGrpSpPr>
          <p:nvPr/>
        </p:nvGrpSpPr>
        <p:grpSpPr bwMode="auto">
          <a:xfrm>
            <a:off x="3200400" y="2636838"/>
            <a:ext cx="3200400" cy="1477962"/>
            <a:chOff x="3424" y="1085"/>
            <a:chExt cx="2016" cy="931"/>
          </a:xfrm>
        </p:grpSpPr>
        <p:sp>
          <p:nvSpPr>
            <p:cNvPr id="118799" name="Rectangle 25"/>
            <p:cNvSpPr>
              <a:spLocks noChangeArrowheads="1"/>
            </p:cNvSpPr>
            <p:nvPr/>
          </p:nvSpPr>
          <p:spPr bwMode="auto">
            <a:xfrm>
              <a:off x="3424" y="1085"/>
              <a:ext cx="2016" cy="931"/>
            </a:xfrm>
            <a:prstGeom prst="rect">
              <a:avLst/>
            </a:prstGeom>
            <a:solidFill>
              <a:srgbClr val="78B62F">
                <a:alpha val="79999"/>
              </a:srgbClr>
            </a:solidFill>
            <a:ln w="9525">
              <a:solidFill>
                <a:schemeClr val="tx1"/>
              </a:solidFill>
              <a:miter lim="800000"/>
              <a:headEnd/>
              <a:tailEnd/>
            </a:ln>
          </p:spPr>
          <p:txBody>
            <a:bodyPr wrap="none" anchor="ctr"/>
            <a:lstStyle/>
            <a:p>
              <a:pPr fontAlgn="base">
                <a:spcBef>
                  <a:spcPct val="0"/>
                </a:spcBef>
                <a:spcAft>
                  <a:spcPct val="0"/>
                </a:spcAft>
              </a:pPr>
              <a:endParaRPr lang="en-US" sz="2800" b="1">
                <a:solidFill>
                  <a:srgbClr val="0079C1"/>
                </a:solidFill>
              </a:endParaRPr>
            </a:p>
          </p:txBody>
        </p:sp>
        <p:sp>
          <p:nvSpPr>
            <p:cNvPr id="118800" name="Text Box 26"/>
            <p:cNvSpPr txBox="1">
              <a:spLocks noChangeArrowheads="1"/>
            </p:cNvSpPr>
            <p:nvPr/>
          </p:nvSpPr>
          <p:spPr bwMode="auto">
            <a:xfrm>
              <a:off x="3466" y="1090"/>
              <a:ext cx="1974" cy="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pPr>
              <a:r>
                <a:rPr lang="en-GB" sz="1600">
                  <a:solidFill>
                    <a:srgbClr val="000000"/>
                  </a:solidFill>
                </a:rPr>
                <a:t>Assurance</a:t>
              </a:r>
            </a:p>
            <a:p>
              <a:pPr eaLnBrk="1" fontAlgn="base" hangingPunct="1">
                <a:spcBef>
                  <a:spcPct val="0"/>
                </a:spcBef>
                <a:spcAft>
                  <a:spcPct val="0"/>
                </a:spcAft>
              </a:pPr>
              <a:endParaRPr lang="en-GB" sz="1200" b="0">
                <a:solidFill>
                  <a:srgbClr val="000000"/>
                </a:solidFill>
              </a:endParaRPr>
            </a:p>
            <a:p>
              <a:pPr eaLnBrk="1" fontAlgn="base" hangingPunct="1">
                <a:spcBef>
                  <a:spcPct val="0"/>
                </a:spcBef>
                <a:spcAft>
                  <a:spcPct val="0"/>
                </a:spcAft>
                <a:buFontTx/>
                <a:buChar char="•"/>
              </a:pPr>
              <a:r>
                <a:rPr lang="en-GB" sz="1200" b="0">
                  <a:solidFill>
                    <a:srgbClr val="000000"/>
                  </a:solidFill>
                </a:rPr>
                <a:t>Business Assurance &amp; Risks</a:t>
              </a:r>
            </a:p>
            <a:p>
              <a:pPr eaLnBrk="1" fontAlgn="base" hangingPunct="1">
                <a:spcBef>
                  <a:spcPct val="0"/>
                </a:spcBef>
                <a:spcAft>
                  <a:spcPct val="0"/>
                </a:spcAft>
                <a:buFontTx/>
                <a:buChar char="•"/>
              </a:pPr>
              <a:r>
                <a:rPr lang="en-GB" sz="1200" b="0">
                  <a:solidFill>
                    <a:srgbClr val="000000"/>
                  </a:solidFill>
                </a:rPr>
                <a:t>Emergency Preparedness &amp; Management</a:t>
              </a:r>
            </a:p>
            <a:p>
              <a:pPr eaLnBrk="1" fontAlgn="base" hangingPunct="1">
                <a:spcBef>
                  <a:spcPct val="0"/>
                </a:spcBef>
                <a:spcAft>
                  <a:spcPct val="0"/>
                </a:spcAft>
                <a:buFontTx/>
                <a:buChar char="•"/>
              </a:pPr>
              <a:r>
                <a:rPr lang="en-GB" sz="1200" b="0">
                  <a:solidFill>
                    <a:srgbClr val="000000"/>
                  </a:solidFill>
                </a:rPr>
                <a:t>BCM Preparedness</a:t>
              </a:r>
            </a:p>
            <a:p>
              <a:pPr eaLnBrk="1" fontAlgn="base" hangingPunct="1">
                <a:spcBef>
                  <a:spcPct val="0"/>
                </a:spcBef>
                <a:spcAft>
                  <a:spcPct val="0"/>
                </a:spcAft>
                <a:buFontTx/>
                <a:buChar char="•"/>
              </a:pPr>
              <a:r>
                <a:rPr lang="en-GB" sz="1200" b="0">
                  <a:solidFill>
                    <a:srgbClr val="000000"/>
                  </a:solidFill>
                </a:rPr>
                <a:t>Best Practice</a:t>
              </a:r>
            </a:p>
            <a:p>
              <a:pPr eaLnBrk="1" fontAlgn="base" hangingPunct="1">
                <a:spcBef>
                  <a:spcPct val="0"/>
                </a:spcBef>
                <a:spcAft>
                  <a:spcPct val="0"/>
                </a:spcAft>
                <a:buFontTx/>
                <a:buChar char="•"/>
              </a:pPr>
              <a:r>
                <a:rPr lang="en-GB" sz="1200" b="0">
                  <a:solidFill>
                    <a:srgbClr val="000000"/>
                  </a:solidFill>
                </a:rPr>
                <a:t>Resilience</a:t>
              </a:r>
            </a:p>
          </p:txBody>
        </p:sp>
        <p:sp>
          <p:nvSpPr>
            <p:cNvPr id="118801" name="Line 27"/>
            <p:cNvSpPr>
              <a:spLocks noChangeShapeType="1"/>
            </p:cNvSpPr>
            <p:nvPr/>
          </p:nvSpPr>
          <p:spPr bwMode="auto">
            <a:xfrm>
              <a:off x="3518" y="1326"/>
              <a:ext cx="657" cy="1"/>
            </a:xfrm>
            <a:prstGeom prst="line">
              <a:avLst/>
            </a:prstGeom>
            <a:noFill/>
            <a:ln w="101600">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8802" name="Line 28"/>
            <p:cNvSpPr>
              <a:spLocks noChangeShapeType="1"/>
            </p:cNvSpPr>
            <p:nvPr/>
          </p:nvSpPr>
          <p:spPr bwMode="auto">
            <a:xfrm>
              <a:off x="3746" y="1326"/>
              <a:ext cx="1691" cy="1"/>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grpSp>
      <p:grpSp>
        <p:nvGrpSpPr>
          <p:cNvPr id="4" name="Group 42"/>
          <p:cNvGrpSpPr>
            <a:grpSpLocks/>
          </p:cNvGrpSpPr>
          <p:nvPr/>
        </p:nvGrpSpPr>
        <p:grpSpPr bwMode="auto">
          <a:xfrm>
            <a:off x="5486400" y="3657600"/>
            <a:ext cx="3200400" cy="1477963"/>
            <a:chOff x="2232" y="3168"/>
            <a:chExt cx="2016" cy="931"/>
          </a:xfrm>
        </p:grpSpPr>
        <p:sp>
          <p:nvSpPr>
            <p:cNvPr id="118795" name="Rectangle 33"/>
            <p:cNvSpPr>
              <a:spLocks noChangeArrowheads="1"/>
            </p:cNvSpPr>
            <p:nvPr/>
          </p:nvSpPr>
          <p:spPr bwMode="auto">
            <a:xfrm>
              <a:off x="2232" y="3168"/>
              <a:ext cx="2016" cy="931"/>
            </a:xfrm>
            <a:prstGeom prst="rect">
              <a:avLst/>
            </a:prstGeom>
            <a:solidFill>
              <a:srgbClr val="46C3D3">
                <a:alpha val="79999"/>
              </a:srgbClr>
            </a:solidFill>
            <a:ln w="9525">
              <a:solidFill>
                <a:schemeClr val="tx1"/>
              </a:solidFill>
              <a:miter lim="800000"/>
              <a:headEnd/>
              <a:tailEnd/>
            </a:ln>
          </p:spPr>
          <p:txBody>
            <a:bodyPr wrap="none" anchor="ctr"/>
            <a:lstStyle/>
            <a:p>
              <a:pPr fontAlgn="base">
                <a:spcBef>
                  <a:spcPct val="0"/>
                </a:spcBef>
                <a:spcAft>
                  <a:spcPct val="0"/>
                </a:spcAft>
              </a:pPr>
              <a:endParaRPr lang="en-US" sz="2800" b="1">
                <a:solidFill>
                  <a:srgbClr val="0079C1"/>
                </a:solidFill>
              </a:endParaRPr>
            </a:p>
          </p:txBody>
        </p:sp>
        <p:sp>
          <p:nvSpPr>
            <p:cNvPr id="118796" name="Text Box 34"/>
            <p:cNvSpPr txBox="1">
              <a:spLocks noChangeArrowheads="1"/>
            </p:cNvSpPr>
            <p:nvPr/>
          </p:nvSpPr>
          <p:spPr bwMode="auto">
            <a:xfrm>
              <a:off x="2274" y="3178"/>
              <a:ext cx="1974" cy="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pPr>
              <a:r>
                <a:rPr lang="en-GB" sz="1600">
                  <a:solidFill>
                    <a:srgbClr val="000000"/>
                  </a:solidFill>
                </a:rPr>
                <a:t>Operating Strategy</a:t>
              </a:r>
            </a:p>
            <a:p>
              <a:pPr eaLnBrk="1" fontAlgn="base" hangingPunct="1">
                <a:spcBef>
                  <a:spcPct val="0"/>
                </a:spcBef>
                <a:spcAft>
                  <a:spcPct val="0"/>
                </a:spcAft>
              </a:pPr>
              <a:endParaRPr lang="en-GB" sz="1200" b="0">
                <a:solidFill>
                  <a:srgbClr val="000000"/>
                </a:solidFill>
              </a:endParaRPr>
            </a:p>
            <a:p>
              <a:pPr eaLnBrk="1" fontAlgn="base" hangingPunct="1">
                <a:spcBef>
                  <a:spcPct val="0"/>
                </a:spcBef>
                <a:spcAft>
                  <a:spcPct val="0"/>
                </a:spcAft>
                <a:buFontTx/>
                <a:buChar char="•"/>
              </a:pPr>
              <a:r>
                <a:rPr lang="en-GB" sz="1200" b="0">
                  <a:solidFill>
                    <a:srgbClr val="000000"/>
                  </a:solidFill>
                </a:rPr>
                <a:t>NRO Management</a:t>
              </a:r>
            </a:p>
            <a:p>
              <a:pPr eaLnBrk="1" fontAlgn="base" hangingPunct="1">
                <a:spcBef>
                  <a:spcPct val="0"/>
                </a:spcBef>
                <a:spcAft>
                  <a:spcPct val="0"/>
                </a:spcAft>
                <a:buFontTx/>
                <a:buChar char="•"/>
              </a:pPr>
              <a:r>
                <a:rPr lang="en-GB" sz="1200" b="0">
                  <a:solidFill>
                    <a:srgbClr val="000000"/>
                  </a:solidFill>
                </a:rPr>
                <a:t>Summer &amp; Winter Operation Plans</a:t>
              </a:r>
            </a:p>
            <a:p>
              <a:pPr eaLnBrk="1" fontAlgn="base" hangingPunct="1">
                <a:spcBef>
                  <a:spcPct val="0"/>
                </a:spcBef>
                <a:spcAft>
                  <a:spcPct val="0"/>
                </a:spcAft>
                <a:buFontTx/>
                <a:buChar char="•"/>
              </a:pPr>
              <a:r>
                <a:rPr lang="en-GB" sz="1200" b="0">
                  <a:solidFill>
                    <a:srgbClr val="000000"/>
                  </a:solidFill>
                </a:rPr>
                <a:t>Prepare for maintenance on Gas Distribution Systems</a:t>
              </a:r>
            </a:p>
            <a:p>
              <a:pPr eaLnBrk="1" fontAlgn="base" hangingPunct="1">
                <a:spcBef>
                  <a:spcPct val="0"/>
                </a:spcBef>
                <a:spcAft>
                  <a:spcPct val="0"/>
                </a:spcAft>
                <a:buFontTx/>
                <a:buChar char="•"/>
              </a:pPr>
              <a:r>
                <a:rPr lang="en-GB" sz="1200" b="0">
                  <a:solidFill>
                    <a:srgbClr val="000000"/>
                  </a:solidFill>
                </a:rPr>
                <a:t>SCADA/Telemetry Support</a:t>
              </a:r>
            </a:p>
          </p:txBody>
        </p:sp>
        <p:sp>
          <p:nvSpPr>
            <p:cNvPr id="118797" name="Line 35"/>
            <p:cNvSpPr>
              <a:spLocks noChangeShapeType="1"/>
            </p:cNvSpPr>
            <p:nvPr/>
          </p:nvSpPr>
          <p:spPr bwMode="auto">
            <a:xfrm>
              <a:off x="2326" y="3414"/>
              <a:ext cx="1145" cy="1"/>
            </a:xfrm>
            <a:prstGeom prst="line">
              <a:avLst/>
            </a:prstGeom>
            <a:noFill/>
            <a:ln w="101600">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18798" name="Line 36"/>
            <p:cNvSpPr>
              <a:spLocks noChangeShapeType="1"/>
            </p:cNvSpPr>
            <p:nvPr/>
          </p:nvSpPr>
          <p:spPr bwMode="auto">
            <a:xfrm>
              <a:off x="2554" y="3414"/>
              <a:ext cx="1691" cy="1"/>
            </a:xfrm>
            <a:prstGeom prst="line">
              <a:avLst/>
            </a:prstGeom>
            <a:noFill/>
            <a:ln w="22225">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grpSp>
      <p:sp>
        <p:nvSpPr>
          <p:cNvPr id="118794" name="Rectangle 44"/>
          <p:cNvSpPr>
            <a:spLocks noChangeArrowheads="1"/>
          </p:cNvSpPr>
          <p:nvPr/>
        </p:nvSpPr>
        <p:spPr bwMode="auto">
          <a:xfrm>
            <a:off x="6972300" y="800100"/>
            <a:ext cx="1943100" cy="342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800" b="1">
              <a:solidFill>
                <a:srgbClr val="0079C1"/>
              </a:solidFill>
            </a:endParaRPr>
          </a:p>
        </p:txBody>
      </p:sp>
    </p:spTree>
    <p:extLst>
      <p:ext uri="{BB962C8B-B14F-4D97-AF65-F5344CB8AC3E}">
        <p14:creationId xmlns:p14="http://schemas.microsoft.com/office/powerpoint/2010/main" val="3724944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fld id="{30B78AD0-AF41-4B02-915B-C83E3D8CD880}" type="slidenum">
              <a:rPr lang="en-US" sz="1200" smtClean="0"/>
              <a:pPr eaLnBrk="1" hangingPunct="1"/>
              <a:t>23</a:t>
            </a:fld>
            <a:endParaRPr lang="en-US" sz="1200" smtClean="0"/>
          </a:p>
        </p:txBody>
      </p:sp>
      <p:sp>
        <p:nvSpPr>
          <p:cNvPr id="119811" name="Rectangle 2"/>
          <p:cNvSpPr>
            <a:spLocks noGrp="1" noChangeArrowheads="1"/>
          </p:cNvSpPr>
          <p:nvPr>
            <p:ph type="title"/>
          </p:nvPr>
        </p:nvSpPr>
        <p:spPr/>
        <p:txBody>
          <a:bodyPr/>
          <a:lstStyle/>
          <a:p>
            <a:pPr eaLnBrk="1" hangingPunct="1"/>
            <a:r>
              <a:rPr lang="en-GB" smtClean="0"/>
              <a:t>What does RIIO mean to DNCC</a:t>
            </a:r>
          </a:p>
        </p:txBody>
      </p:sp>
      <p:sp>
        <p:nvSpPr>
          <p:cNvPr id="119812" name="Rectangle 3"/>
          <p:cNvSpPr>
            <a:spLocks noGrp="1" noChangeArrowheads="1"/>
          </p:cNvSpPr>
          <p:nvPr>
            <p:ph type="body" idx="1"/>
          </p:nvPr>
        </p:nvSpPr>
        <p:spPr/>
        <p:txBody>
          <a:bodyPr/>
          <a:lstStyle/>
          <a:p>
            <a:r>
              <a:rPr lang="en-GB" smtClean="0"/>
              <a:t>What are our drivers;</a:t>
            </a:r>
          </a:p>
          <a:p>
            <a:pPr lvl="1"/>
            <a:r>
              <a:rPr lang="en-GB" sz="1500" smtClean="0"/>
              <a:t>Deliver in the most efficient way</a:t>
            </a:r>
          </a:p>
          <a:p>
            <a:pPr lvl="1"/>
            <a:r>
              <a:rPr lang="en-GB" sz="1500" smtClean="0"/>
              <a:t>Maximise revenue with continued focus on customers and stakeholders</a:t>
            </a:r>
          </a:p>
          <a:p>
            <a:pPr lvl="1"/>
            <a:r>
              <a:rPr lang="en-GB" sz="1500" smtClean="0"/>
              <a:t>Think how to do things differently</a:t>
            </a:r>
          </a:p>
          <a:p>
            <a:r>
              <a:rPr lang="en-GB" smtClean="0"/>
              <a:t>What will we do?</a:t>
            </a:r>
          </a:p>
          <a:p>
            <a:pPr lvl="1"/>
            <a:r>
              <a:rPr lang="en-GB" sz="1500" smtClean="0"/>
              <a:t>Deliver efficient and effective processes</a:t>
            </a:r>
          </a:p>
          <a:p>
            <a:pPr lvl="1"/>
            <a:r>
              <a:rPr lang="en-GB" sz="1500" smtClean="0"/>
              <a:t>Manage our NTS Exit Capacity bookings</a:t>
            </a:r>
          </a:p>
          <a:p>
            <a:pPr lvl="2"/>
            <a:r>
              <a:rPr lang="en-GB" sz="1400" smtClean="0"/>
              <a:t>Responsible for purchasing our capacity requirements</a:t>
            </a:r>
          </a:p>
          <a:p>
            <a:pPr lvl="2"/>
            <a:r>
              <a:rPr lang="en-GB" sz="1400" smtClean="0"/>
              <a:t>Financial penalties in place for overrunning</a:t>
            </a:r>
          </a:p>
          <a:p>
            <a:pPr lvl="2"/>
            <a:r>
              <a:rPr lang="en-GB" sz="1400" smtClean="0"/>
              <a:t>Incentives in place to encourage efficient booking of capacity requirements</a:t>
            </a:r>
          </a:p>
          <a:p>
            <a:pPr lvl="3"/>
            <a:r>
              <a:rPr lang="en-GB" sz="1200" smtClean="0"/>
              <a:t>Shared with our customers</a:t>
            </a:r>
          </a:p>
          <a:p>
            <a:pPr lvl="1"/>
            <a:r>
              <a:rPr lang="en-GB" sz="1500" smtClean="0"/>
              <a:t>Continually review and improve</a:t>
            </a:r>
          </a:p>
        </p:txBody>
      </p:sp>
    </p:spTree>
    <p:extLst>
      <p:ext uri="{BB962C8B-B14F-4D97-AF65-F5344CB8AC3E}">
        <p14:creationId xmlns:p14="http://schemas.microsoft.com/office/powerpoint/2010/main" val="3040065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idx="4294967295"/>
          </p:nvPr>
        </p:nvSpPr>
        <p:spPr>
          <a:xfrm>
            <a:off x="649288" y="2278063"/>
            <a:ext cx="6927850" cy="865187"/>
          </a:xfrm>
        </p:spPr>
        <p:txBody>
          <a:bodyPr anchor="b"/>
          <a:lstStyle/>
          <a:p>
            <a:pPr eaLnBrk="1" hangingPunct="1">
              <a:lnSpc>
                <a:spcPts val="3800"/>
              </a:lnSpc>
            </a:pPr>
            <a:r>
              <a:rPr lang="en-GB" sz="3600" dirty="0" smtClean="0">
                <a:solidFill>
                  <a:schemeClr val="bg1"/>
                </a:solidFill>
              </a:rPr>
              <a:t>Facilitating the Future</a:t>
            </a:r>
          </a:p>
        </p:txBody>
      </p:sp>
      <p:sp>
        <p:nvSpPr>
          <p:cNvPr id="4099" name="Subtitle 2"/>
          <p:cNvSpPr>
            <a:spLocks noGrp="1"/>
          </p:cNvSpPr>
          <p:nvPr>
            <p:ph type="subTitle" idx="4294967295"/>
          </p:nvPr>
        </p:nvSpPr>
        <p:spPr>
          <a:xfrm>
            <a:off x="649288" y="3217863"/>
            <a:ext cx="6929437" cy="2814637"/>
          </a:xfrm>
        </p:spPr>
        <p:txBody>
          <a:bodyPr/>
          <a:lstStyle/>
          <a:p>
            <a:pPr marL="0" indent="0" eaLnBrk="1" hangingPunct="1">
              <a:lnSpc>
                <a:spcPts val="3600"/>
              </a:lnSpc>
              <a:spcBef>
                <a:spcPct val="0"/>
              </a:spcBef>
              <a:buFont typeface="Arial" charset="0"/>
              <a:buNone/>
            </a:pPr>
            <a:r>
              <a:rPr lang="en-GB" sz="2300" dirty="0" smtClean="0">
                <a:solidFill>
                  <a:schemeClr val="accent2"/>
                </a:solidFill>
              </a:rPr>
              <a:t>Sustainable Gas – Stakeholder Delivery</a:t>
            </a:r>
          </a:p>
          <a:p>
            <a:pPr marL="0" indent="0" eaLnBrk="1" hangingPunct="1">
              <a:lnSpc>
                <a:spcPts val="3600"/>
              </a:lnSpc>
              <a:spcBef>
                <a:spcPct val="0"/>
              </a:spcBef>
              <a:buFont typeface="Arial" charset="0"/>
              <a:buNone/>
            </a:pPr>
            <a:r>
              <a:rPr lang="en-GB" sz="2300" i="1" dirty="0" smtClean="0">
                <a:solidFill>
                  <a:schemeClr val="accent2"/>
                </a:solidFill>
              </a:rPr>
              <a:t>8 October 2014</a:t>
            </a:r>
          </a:p>
          <a:p>
            <a:pPr marL="0" indent="0" eaLnBrk="1" hangingPunct="1">
              <a:lnSpc>
                <a:spcPts val="3600"/>
              </a:lnSpc>
              <a:spcBef>
                <a:spcPct val="0"/>
              </a:spcBef>
              <a:buFont typeface="Arial" charset="0"/>
              <a:buNone/>
            </a:pPr>
            <a:endParaRPr lang="en-GB" sz="2300" i="1" dirty="0" smtClean="0">
              <a:solidFill>
                <a:schemeClr val="accent2"/>
              </a:solidFill>
            </a:endParaRPr>
          </a:p>
          <a:p>
            <a:pPr marL="0" indent="0" eaLnBrk="1" hangingPunct="1">
              <a:lnSpc>
                <a:spcPts val="3600"/>
              </a:lnSpc>
              <a:spcBef>
                <a:spcPct val="0"/>
              </a:spcBef>
              <a:buFont typeface="Arial" charset="0"/>
              <a:buNone/>
            </a:pPr>
            <a:endParaRPr lang="en-GB" sz="2300" i="1" dirty="0" smtClean="0">
              <a:solidFill>
                <a:schemeClr val="accent2"/>
              </a:solidFill>
            </a:endParaRPr>
          </a:p>
          <a:p>
            <a:pPr marL="0" indent="0" eaLnBrk="1" hangingPunct="1">
              <a:lnSpc>
                <a:spcPts val="3600"/>
              </a:lnSpc>
              <a:spcBef>
                <a:spcPct val="0"/>
              </a:spcBef>
              <a:buFont typeface="Arial" charset="0"/>
              <a:buNone/>
            </a:pPr>
            <a:r>
              <a:rPr lang="en-GB" sz="2300" i="1" dirty="0" smtClean="0">
                <a:solidFill>
                  <a:schemeClr val="accent2"/>
                </a:solidFill>
              </a:rPr>
              <a:t>Steven Haskayne</a:t>
            </a:r>
          </a:p>
          <a:p>
            <a:pPr marL="0" indent="0" eaLnBrk="1" hangingPunct="1">
              <a:lnSpc>
                <a:spcPts val="3600"/>
              </a:lnSpc>
              <a:spcBef>
                <a:spcPct val="0"/>
              </a:spcBef>
              <a:buFont typeface="Arial" charset="0"/>
              <a:buNone/>
            </a:pPr>
            <a:endParaRPr lang="en-GB" sz="2300" i="1" dirty="0" smtClean="0">
              <a:solidFill>
                <a:schemeClr val="accent2"/>
              </a:solidFill>
            </a:endParaRPr>
          </a:p>
        </p:txBody>
      </p:sp>
    </p:spTree>
    <p:extLst>
      <p:ext uri="{BB962C8B-B14F-4D97-AF65-F5344CB8AC3E}">
        <p14:creationId xmlns:p14="http://schemas.microsoft.com/office/powerpoint/2010/main" val="11271276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49288" y="909638"/>
            <a:ext cx="6818312" cy="766762"/>
          </a:xfrm>
        </p:spPr>
        <p:txBody>
          <a:bodyPr/>
          <a:lstStyle/>
          <a:p>
            <a:pPr eaLnBrk="1" hangingPunct="1"/>
            <a:r>
              <a:rPr lang="en-GB" dirty="0"/>
              <a:t>National Grid Gas Distribution</a:t>
            </a:r>
            <a:endParaRPr lang="en-GB" dirty="0" smtClean="0"/>
          </a:p>
        </p:txBody>
      </p:sp>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9996" y="2060575"/>
            <a:ext cx="31115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684213" y="4868863"/>
            <a:ext cx="4175125" cy="1223962"/>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GB" sz="1600" b="1" kern="0" dirty="0">
                <a:solidFill>
                  <a:srgbClr val="FFFFFF"/>
                </a:solidFill>
                <a:cs typeface="Arial" charset="0"/>
              </a:rPr>
              <a:t>National Grid is striving to reach its target of an 80% reduction in carbon emissions by 2050.</a:t>
            </a:r>
          </a:p>
        </p:txBody>
      </p:sp>
      <p:sp>
        <p:nvSpPr>
          <p:cNvPr id="2" name="Content Placeholder 1"/>
          <p:cNvSpPr>
            <a:spLocks noGrp="1"/>
          </p:cNvSpPr>
          <p:nvPr>
            <p:ph idx="1"/>
          </p:nvPr>
        </p:nvSpPr>
        <p:spPr>
          <a:xfrm>
            <a:off x="676998" y="1878827"/>
            <a:ext cx="3132000" cy="3869265"/>
          </a:xfrm>
        </p:spPr>
        <p:txBody>
          <a:bodyPr/>
          <a:lstStyle/>
          <a:p>
            <a:pPr marL="342900" lvl="0" indent="-342900">
              <a:lnSpc>
                <a:spcPct val="80000"/>
              </a:lnSpc>
              <a:spcBef>
                <a:spcPct val="0"/>
              </a:spcBef>
              <a:spcAft>
                <a:spcPct val="50000"/>
              </a:spcAft>
              <a:buClr>
                <a:srgbClr val="0079C1"/>
              </a:buClr>
              <a:buFont typeface="Wingdings 2" pitchFamily="18" charset="2"/>
              <a:buChar char="¾"/>
            </a:pPr>
            <a:r>
              <a:rPr lang="en-GB" sz="1800" dirty="0">
                <a:solidFill>
                  <a:srgbClr val="0079C1"/>
                </a:solidFill>
                <a:ea typeface="ＭＳ Ｐゴシック"/>
              </a:rPr>
              <a:t>Owner and Operator 4 Gas Distribution Networks</a:t>
            </a:r>
          </a:p>
          <a:p>
            <a:pPr marL="342900" lvl="0" indent="-342900">
              <a:lnSpc>
                <a:spcPct val="80000"/>
              </a:lnSpc>
              <a:spcBef>
                <a:spcPct val="0"/>
              </a:spcBef>
              <a:spcAft>
                <a:spcPct val="50000"/>
              </a:spcAft>
              <a:buClr>
                <a:srgbClr val="0079C1"/>
              </a:buClr>
              <a:buFont typeface="Wingdings 2" pitchFamily="18" charset="2"/>
              <a:buChar char="¾"/>
            </a:pPr>
            <a:r>
              <a:rPr lang="en-GB" sz="1800" dirty="0">
                <a:solidFill>
                  <a:srgbClr val="0079C1"/>
                </a:solidFill>
                <a:ea typeface="ＭＳ Ｐゴシック"/>
              </a:rPr>
              <a:t>190,000 kilometres of Gas Distribution Pipelines</a:t>
            </a:r>
          </a:p>
          <a:p>
            <a:pPr marL="342900" lvl="0" indent="-342900">
              <a:lnSpc>
                <a:spcPct val="80000"/>
              </a:lnSpc>
              <a:spcBef>
                <a:spcPct val="0"/>
              </a:spcBef>
              <a:spcAft>
                <a:spcPct val="50000"/>
              </a:spcAft>
              <a:buClr>
                <a:srgbClr val="0079C1"/>
              </a:buClr>
              <a:buFont typeface="Wingdings 2" pitchFamily="18" charset="2"/>
              <a:buChar char="¾"/>
            </a:pPr>
            <a:r>
              <a:rPr lang="en-GB" sz="1800" dirty="0">
                <a:solidFill>
                  <a:srgbClr val="0079C1"/>
                </a:solidFill>
                <a:ea typeface="ＭＳ Ｐゴシック"/>
              </a:rPr>
              <a:t>Operate 24/7 Emergency Service</a:t>
            </a:r>
          </a:p>
          <a:p>
            <a:pPr marL="342900" lvl="0" indent="-342900">
              <a:lnSpc>
                <a:spcPct val="80000"/>
              </a:lnSpc>
              <a:spcBef>
                <a:spcPct val="0"/>
              </a:spcBef>
              <a:spcAft>
                <a:spcPct val="50000"/>
              </a:spcAft>
              <a:buClr>
                <a:srgbClr val="0079C1"/>
              </a:buClr>
              <a:buFont typeface="Wingdings 2" pitchFamily="18" charset="2"/>
              <a:buChar char="¾"/>
            </a:pPr>
            <a:r>
              <a:rPr lang="en-GB" sz="1800" dirty="0">
                <a:solidFill>
                  <a:srgbClr val="0079C1"/>
                </a:solidFill>
                <a:ea typeface="ＭＳ Ｐゴシック"/>
              </a:rPr>
              <a:t>Deliver Connections to our networks</a:t>
            </a:r>
          </a:p>
          <a:p>
            <a:pPr marL="342900" lvl="0" indent="-342900">
              <a:lnSpc>
                <a:spcPct val="80000"/>
              </a:lnSpc>
              <a:spcBef>
                <a:spcPct val="0"/>
              </a:spcBef>
              <a:spcAft>
                <a:spcPct val="50000"/>
              </a:spcAft>
              <a:buClr>
                <a:srgbClr val="0079C1"/>
              </a:buClr>
              <a:buFont typeface="Wingdings 2" pitchFamily="18" charset="2"/>
              <a:buChar char="¾"/>
            </a:pPr>
            <a:r>
              <a:rPr lang="en-GB" sz="1800" dirty="0">
                <a:solidFill>
                  <a:srgbClr val="0079C1"/>
                </a:solidFill>
                <a:ea typeface="ＭＳ Ｐゴシック"/>
              </a:rPr>
              <a:t>We serve 11 million customers</a:t>
            </a:r>
            <a:endParaRPr lang="en-GB" sz="1800" dirty="0">
              <a:solidFill>
                <a:srgbClr val="000000"/>
              </a:solidFill>
              <a:ea typeface="ＭＳ Ｐゴシック"/>
            </a:endParaRPr>
          </a:p>
          <a:p>
            <a:endParaRPr lang="en-GB" dirty="0"/>
          </a:p>
        </p:txBody>
      </p:sp>
    </p:spTree>
    <p:extLst>
      <p:ext uri="{BB962C8B-B14F-4D97-AF65-F5344CB8AC3E}">
        <p14:creationId xmlns:p14="http://schemas.microsoft.com/office/powerpoint/2010/main" val="7165332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dirty="0"/>
              <a:t>Our Journey</a:t>
            </a:r>
            <a:endParaRPr lang="en-GB" dirty="0" smtClean="0"/>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412875"/>
            <a:ext cx="6985000" cy="486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1412876"/>
            <a:ext cx="6913563" cy="486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79456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dirty="0"/>
              <a:t>Our Journey</a:t>
            </a:r>
            <a:endParaRPr lang="en-GB" dirty="0" smtClean="0"/>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412875"/>
            <a:ext cx="6985000" cy="486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1412875"/>
            <a:ext cx="6985000" cy="486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0159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4213" y="924607"/>
            <a:ext cx="6818312" cy="766762"/>
          </a:xfrm>
        </p:spPr>
        <p:txBody>
          <a:bodyPr/>
          <a:lstStyle/>
          <a:p>
            <a:pPr eaLnBrk="1" hangingPunct="1"/>
            <a:r>
              <a:rPr lang="en-US" dirty="0"/>
              <a:t>Connection Models – the evolution</a:t>
            </a:r>
            <a:endParaRPr lang="en-GB" dirty="0" smtClean="0"/>
          </a:p>
        </p:txBody>
      </p:sp>
      <p:sp>
        <p:nvSpPr>
          <p:cNvPr id="12" name="AutoShape 97"/>
          <p:cNvSpPr>
            <a:spLocks noChangeArrowheads="1"/>
          </p:cNvSpPr>
          <p:nvPr/>
        </p:nvSpPr>
        <p:spPr bwMode="auto">
          <a:xfrm>
            <a:off x="784225" y="1369562"/>
            <a:ext cx="1914525" cy="647700"/>
          </a:xfrm>
          <a:prstGeom prst="chevron">
            <a:avLst>
              <a:gd name="adj" fmla="val 39877"/>
            </a:avLst>
          </a:prstGeom>
          <a:solidFill>
            <a:srgbClr val="B2B2B2"/>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GB" sz="1400" b="1" kern="0" dirty="0">
                <a:solidFill>
                  <a:srgbClr val="FFFFFF"/>
                </a:solidFill>
                <a:cs typeface="Arial" charset="0"/>
              </a:rPr>
              <a:t>     Maximum Model</a:t>
            </a:r>
          </a:p>
        </p:txBody>
      </p:sp>
      <p:sp>
        <p:nvSpPr>
          <p:cNvPr id="13" name="AutoShape 97"/>
          <p:cNvSpPr>
            <a:spLocks noChangeArrowheads="1"/>
          </p:cNvSpPr>
          <p:nvPr/>
        </p:nvSpPr>
        <p:spPr bwMode="auto">
          <a:xfrm>
            <a:off x="2610762" y="1369562"/>
            <a:ext cx="1914525" cy="647700"/>
          </a:xfrm>
          <a:prstGeom prst="chevron">
            <a:avLst>
              <a:gd name="adj" fmla="val 39877"/>
            </a:avLst>
          </a:prstGeom>
          <a:solidFill>
            <a:srgbClr val="B2B2B2"/>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GB" sz="1400" b="1" kern="0" dirty="0">
                <a:solidFill>
                  <a:srgbClr val="FFFFFF"/>
                </a:solidFill>
                <a:cs typeface="Arial" charset="0"/>
              </a:rPr>
              <a:t>     </a:t>
            </a:r>
            <a:r>
              <a:rPr lang="en-GB" sz="1400" b="1" kern="0" dirty="0" smtClean="0">
                <a:solidFill>
                  <a:srgbClr val="FFFFFF"/>
                </a:solidFill>
                <a:cs typeface="Arial" charset="0"/>
              </a:rPr>
              <a:t>Minimum </a:t>
            </a:r>
            <a:r>
              <a:rPr lang="en-GB" sz="1400" b="1" kern="0" dirty="0">
                <a:solidFill>
                  <a:srgbClr val="FFFFFF"/>
                </a:solidFill>
                <a:cs typeface="Arial" charset="0"/>
              </a:rPr>
              <a:t>Model</a:t>
            </a:r>
          </a:p>
        </p:txBody>
      </p:sp>
      <p:sp>
        <p:nvSpPr>
          <p:cNvPr id="15" name="AutoShape 100"/>
          <p:cNvSpPr>
            <a:spLocks noChangeArrowheads="1"/>
          </p:cNvSpPr>
          <p:nvPr/>
        </p:nvSpPr>
        <p:spPr bwMode="auto">
          <a:xfrm>
            <a:off x="6285143" y="1382715"/>
            <a:ext cx="1914525" cy="647700"/>
          </a:xfrm>
          <a:prstGeom prst="chevron">
            <a:avLst>
              <a:gd name="adj" fmla="val 39877"/>
            </a:avLst>
          </a:prstGeom>
          <a:solidFill>
            <a:srgbClr val="0079C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GB" sz="1400" b="1" kern="0" dirty="0">
                <a:solidFill>
                  <a:srgbClr val="FFFFFF"/>
                </a:solidFill>
                <a:cs typeface="Arial" charset="0"/>
              </a:rPr>
              <a:t>What Next?</a:t>
            </a:r>
          </a:p>
        </p:txBody>
      </p:sp>
      <p:sp>
        <p:nvSpPr>
          <p:cNvPr id="16" name="AutoShape 100"/>
          <p:cNvSpPr>
            <a:spLocks noChangeArrowheads="1"/>
          </p:cNvSpPr>
          <p:nvPr/>
        </p:nvSpPr>
        <p:spPr bwMode="auto">
          <a:xfrm>
            <a:off x="4450448" y="1384076"/>
            <a:ext cx="1914525" cy="647700"/>
          </a:xfrm>
          <a:prstGeom prst="chevron">
            <a:avLst>
              <a:gd name="adj" fmla="val 39877"/>
            </a:avLst>
          </a:prstGeom>
          <a:solidFill>
            <a:srgbClr val="0079C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sz="1400" b="1" kern="0" dirty="0">
              <a:solidFill>
                <a:srgbClr val="FFFFFF"/>
              </a:solidFill>
              <a:cs typeface="Arial" charset="0"/>
            </a:endParaRPr>
          </a:p>
        </p:txBody>
      </p:sp>
      <p:sp>
        <p:nvSpPr>
          <p:cNvPr id="17" name="AutoShape 3"/>
          <p:cNvSpPr>
            <a:spLocks noChangeArrowheads="1"/>
          </p:cNvSpPr>
          <p:nvPr/>
        </p:nvSpPr>
        <p:spPr bwMode="auto">
          <a:xfrm>
            <a:off x="185740" y="2089832"/>
            <a:ext cx="4841648" cy="4230465"/>
          </a:xfrm>
          <a:prstGeom prst="chevron">
            <a:avLst>
              <a:gd name="adj" fmla="val 15504"/>
            </a:avLst>
          </a:prstGeom>
          <a:noFill/>
          <a:ln w="19050">
            <a:solidFill>
              <a:srgbClr val="0079C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b="1" kern="0">
              <a:solidFill>
                <a:srgbClr val="0079C1"/>
              </a:solidFill>
              <a:cs typeface="Arial" charset="0"/>
            </a:endParaRPr>
          </a:p>
        </p:txBody>
      </p:sp>
      <p:pic>
        <p:nvPicPr>
          <p:cNvPr id="18" name="Picture 101"/>
          <p:cNvPicPr>
            <a:picLocks noChangeAspect="1" noChangeArrowheads="1"/>
          </p:cNvPicPr>
          <p:nvPr/>
        </p:nvPicPr>
        <p:blipFill>
          <a:blip r:embed="rId3">
            <a:extLst>
              <a:ext uri="{28A0092B-C50C-407E-A947-70E740481C1C}">
                <a14:useLocalDpi xmlns:a14="http://schemas.microsoft.com/office/drawing/2010/main" val="0"/>
              </a:ext>
            </a:extLst>
          </a:blip>
          <a:srcRect l="53319" t="23416" r="18460" b="47049"/>
          <a:stretch>
            <a:fillRect/>
          </a:stretch>
        </p:blipFill>
        <p:spPr bwMode="auto">
          <a:xfrm>
            <a:off x="1000578" y="2390326"/>
            <a:ext cx="3024188" cy="177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44070" y="4145222"/>
            <a:ext cx="4572000" cy="2031325"/>
          </a:xfrm>
          <a:prstGeom prst="rect">
            <a:avLst/>
          </a:prstGeom>
        </p:spPr>
        <p:txBody>
          <a:bodyPr>
            <a:spAutoFit/>
          </a:bodyPr>
          <a:lstStyle/>
          <a:p>
            <a:pPr marL="342900" indent="-160338" eaLnBrk="0" fontAlgn="base" hangingPunct="0">
              <a:spcBef>
                <a:spcPct val="0"/>
              </a:spcBef>
              <a:spcAft>
                <a:spcPct val="50000"/>
              </a:spcAft>
              <a:buClr>
                <a:srgbClr val="0079C1"/>
              </a:buClr>
              <a:buFont typeface="Wingdings 2" pitchFamily="18" charset="2"/>
              <a:buChar char="¾"/>
            </a:pPr>
            <a:r>
              <a:rPr lang="en-GB" sz="1200" dirty="0">
                <a:solidFill>
                  <a:srgbClr val="000000"/>
                </a:solidFill>
                <a:cs typeface="Arial" charset="0"/>
              </a:rPr>
              <a:t>National Grid manages the end to end delivery of the connection</a:t>
            </a:r>
          </a:p>
          <a:p>
            <a:pPr marL="808038" lvl="1" indent="-179388" eaLnBrk="0" fontAlgn="base" hangingPunct="0">
              <a:spcBef>
                <a:spcPct val="0"/>
              </a:spcBef>
              <a:spcAft>
                <a:spcPct val="50000"/>
              </a:spcAft>
              <a:buClr>
                <a:srgbClr val="0079C1"/>
              </a:buClr>
              <a:buFont typeface="Wingdings 2" pitchFamily="18" charset="2"/>
              <a:buChar char="¾"/>
            </a:pPr>
            <a:r>
              <a:rPr lang="en-GB" sz="1200" dirty="0">
                <a:solidFill>
                  <a:srgbClr val="000000"/>
                </a:solidFill>
                <a:cs typeface="Arial" charset="0"/>
              </a:rPr>
              <a:t>Injection facility procurement from our approved framework agreement</a:t>
            </a:r>
          </a:p>
          <a:p>
            <a:pPr marL="808038" lvl="1" indent="-179388" eaLnBrk="0" fontAlgn="base" hangingPunct="0">
              <a:spcBef>
                <a:spcPct val="0"/>
              </a:spcBef>
              <a:spcAft>
                <a:spcPct val="50000"/>
              </a:spcAft>
              <a:buClr>
                <a:srgbClr val="0079C1"/>
              </a:buClr>
              <a:buFont typeface="Wingdings 2" pitchFamily="18" charset="2"/>
              <a:buChar char="¾"/>
            </a:pPr>
            <a:r>
              <a:rPr lang="en-GB" sz="1200" dirty="0">
                <a:solidFill>
                  <a:srgbClr val="000000"/>
                </a:solidFill>
                <a:cs typeface="Arial" charset="0"/>
              </a:rPr>
              <a:t>Connection Design</a:t>
            </a:r>
          </a:p>
          <a:p>
            <a:pPr marL="808038" lvl="1" indent="-179388" eaLnBrk="0" fontAlgn="base" hangingPunct="0">
              <a:spcBef>
                <a:spcPct val="0"/>
              </a:spcBef>
              <a:spcAft>
                <a:spcPct val="50000"/>
              </a:spcAft>
              <a:buClr>
                <a:srgbClr val="0079C1"/>
              </a:buClr>
              <a:buFont typeface="Wingdings 2" pitchFamily="18" charset="2"/>
              <a:buChar char="¾"/>
            </a:pPr>
            <a:r>
              <a:rPr lang="en-GB" sz="1200" dirty="0">
                <a:solidFill>
                  <a:srgbClr val="000000"/>
                </a:solidFill>
                <a:cs typeface="Arial" charset="0"/>
              </a:rPr>
              <a:t>Pipeline connection</a:t>
            </a:r>
          </a:p>
          <a:p>
            <a:pPr marL="342900" indent="-160338" eaLnBrk="0" fontAlgn="base" hangingPunct="0">
              <a:spcBef>
                <a:spcPct val="0"/>
              </a:spcBef>
              <a:spcAft>
                <a:spcPct val="50000"/>
              </a:spcAft>
              <a:buClr>
                <a:srgbClr val="0079C1"/>
              </a:buClr>
              <a:buFont typeface="Wingdings 2" pitchFamily="18" charset="2"/>
              <a:buChar char="¾"/>
            </a:pPr>
            <a:r>
              <a:rPr lang="en-GB" sz="1200" dirty="0">
                <a:solidFill>
                  <a:srgbClr val="000000"/>
                </a:solidFill>
                <a:cs typeface="Arial" charset="0"/>
              </a:rPr>
              <a:t>National Grid will own, operate and maintain </a:t>
            </a:r>
            <a:r>
              <a:rPr lang="en-GB" sz="1200" dirty="0" smtClean="0">
                <a:solidFill>
                  <a:srgbClr val="000000"/>
                </a:solidFill>
                <a:cs typeface="Arial" charset="0"/>
              </a:rPr>
              <a:t>the</a:t>
            </a:r>
          </a:p>
          <a:p>
            <a:pPr marL="182562" eaLnBrk="0" fontAlgn="base" hangingPunct="0">
              <a:spcBef>
                <a:spcPct val="0"/>
              </a:spcBef>
              <a:spcAft>
                <a:spcPct val="50000"/>
              </a:spcAft>
              <a:buClr>
                <a:srgbClr val="0079C1"/>
              </a:buClr>
            </a:pPr>
            <a:r>
              <a:rPr lang="en-GB" sz="1200" dirty="0">
                <a:solidFill>
                  <a:srgbClr val="000000"/>
                </a:solidFill>
                <a:cs typeface="Arial" charset="0"/>
              </a:rPr>
              <a:t> </a:t>
            </a:r>
            <a:r>
              <a:rPr lang="en-GB" sz="1200" dirty="0" smtClean="0">
                <a:solidFill>
                  <a:srgbClr val="000000"/>
                </a:solidFill>
                <a:cs typeface="Arial" charset="0"/>
              </a:rPr>
              <a:t>   injection facility</a:t>
            </a:r>
            <a:endParaRPr lang="en-GB" sz="1200" dirty="0">
              <a:solidFill>
                <a:srgbClr val="000000"/>
              </a:solidFill>
              <a:cs typeface="Arial" charset="0"/>
            </a:endParaRPr>
          </a:p>
        </p:txBody>
      </p:sp>
      <p:sp>
        <p:nvSpPr>
          <p:cNvPr id="23" name="AutoShape 84"/>
          <p:cNvSpPr>
            <a:spLocks noChangeArrowheads="1"/>
          </p:cNvSpPr>
          <p:nvPr/>
        </p:nvSpPr>
        <p:spPr bwMode="auto">
          <a:xfrm>
            <a:off x="4544782" y="2089832"/>
            <a:ext cx="4537075" cy="4230465"/>
          </a:xfrm>
          <a:prstGeom prst="chevron">
            <a:avLst>
              <a:gd name="adj" fmla="val 16490"/>
            </a:avLst>
          </a:prstGeom>
          <a:noFill/>
          <a:ln w="19050">
            <a:solidFill>
              <a:srgbClr val="0079C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b="1" kern="0">
              <a:solidFill>
                <a:srgbClr val="0079C1"/>
              </a:solidFill>
              <a:cs typeface="Arial" charset="0"/>
            </a:endParaRPr>
          </a:p>
        </p:txBody>
      </p:sp>
      <p:pic>
        <p:nvPicPr>
          <p:cNvPr id="24" name="Picture 102"/>
          <p:cNvPicPr>
            <a:picLocks noChangeAspect="1" noChangeArrowheads="1"/>
          </p:cNvPicPr>
          <p:nvPr/>
        </p:nvPicPr>
        <p:blipFill>
          <a:blip r:embed="rId3">
            <a:extLst>
              <a:ext uri="{28A0092B-C50C-407E-A947-70E740481C1C}">
                <a14:useLocalDpi xmlns:a14="http://schemas.microsoft.com/office/drawing/2010/main" val="0"/>
              </a:ext>
            </a:extLst>
          </a:blip>
          <a:srcRect l="53880" t="59853" r="18460" b="8659"/>
          <a:stretch>
            <a:fillRect/>
          </a:stretch>
        </p:blipFill>
        <p:spPr bwMode="auto">
          <a:xfrm>
            <a:off x="5365069" y="2431601"/>
            <a:ext cx="2590800" cy="165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 Box 91"/>
          <p:cNvSpPr txBox="1">
            <a:spLocks noChangeArrowheads="1"/>
          </p:cNvSpPr>
          <p:nvPr/>
        </p:nvSpPr>
        <p:spPr bwMode="auto">
          <a:xfrm>
            <a:off x="5507038" y="2131335"/>
            <a:ext cx="20177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50000"/>
              </a:spcBef>
              <a:spcAft>
                <a:spcPct val="0"/>
              </a:spcAft>
            </a:pPr>
            <a:r>
              <a:rPr lang="en-GB" sz="1800" kern="0" dirty="0">
                <a:cs typeface="Arial" charset="0"/>
              </a:rPr>
              <a:t>Minimum Model</a:t>
            </a:r>
          </a:p>
        </p:txBody>
      </p:sp>
      <p:sp>
        <p:nvSpPr>
          <p:cNvPr id="26" name="Text Box 91"/>
          <p:cNvSpPr txBox="1">
            <a:spLocks noChangeArrowheads="1"/>
          </p:cNvSpPr>
          <p:nvPr/>
        </p:nvSpPr>
        <p:spPr bwMode="auto">
          <a:xfrm>
            <a:off x="1319752" y="2138595"/>
            <a:ext cx="20177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50000"/>
              </a:spcBef>
              <a:spcAft>
                <a:spcPct val="0"/>
              </a:spcAft>
            </a:pPr>
            <a:r>
              <a:rPr lang="en-GB" sz="1800" kern="0" dirty="0" smtClean="0">
                <a:cs typeface="Arial" charset="0"/>
              </a:rPr>
              <a:t>Maximum </a:t>
            </a:r>
            <a:r>
              <a:rPr lang="en-GB" sz="1800" kern="0" dirty="0">
                <a:cs typeface="Arial" charset="0"/>
              </a:rPr>
              <a:t>Model</a:t>
            </a:r>
          </a:p>
        </p:txBody>
      </p:sp>
      <p:sp>
        <p:nvSpPr>
          <p:cNvPr id="27" name="Rectangle 4"/>
          <p:cNvSpPr>
            <a:spLocks noChangeArrowheads="1"/>
          </p:cNvSpPr>
          <p:nvPr/>
        </p:nvSpPr>
        <p:spPr bwMode="auto">
          <a:xfrm>
            <a:off x="5092768" y="4161297"/>
            <a:ext cx="3600450" cy="2159000"/>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p>
            <a:pPr marL="342900" indent="-160338" eaLnBrk="0" fontAlgn="base" hangingPunct="0">
              <a:spcBef>
                <a:spcPct val="0"/>
              </a:spcBef>
              <a:spcAft>
                <a:spcPct val="50000"/>
              </a:spcAft>
              <a:buClr>
                <a:srgbClr val="0079C1"/>
              </a:buClr>
              <a:buFont typeface="Wingdings 2" pitchFamily="18" charset="2"/>
              <a:buChar char="¾"/>
            </a:pPr>
            <a:r>
              <a:rPr lang="en-GB" sz="1200" kern="0" dirty="0">
                <a:solidFill>
                  <a:srgbClr val="000000"/>
                </a:solidFill>
                <a:cs typeface="Arial" charset="0"/>
              </a:rPr>
              <a:t>Enables customer choice/market competition</a:t>
            </a:r>
          </a:p>
          <a:p>
            <a:pPr marL="342900" indent="-160338" eaLnBrk="0" fontAlgn="base" hangingPunct="0">
              <a:spcBef>
                <a:spcPct val="0"/>
              </a:spcBef>
              <a:spcAft>
                <a:spcPct val="50000"/>
              </a:spcAft>
              <a:buClr>
                <a:srgbClr val="0079C1"/>
              </a:buClr>
              <a:buFont typeface="Wingdings 2" pitchFamily="18" charset="2"/>
              <a:buChar char="¾"/>
            </a:pPr>
            <a:r>
              <a:rPr lang="en-GB" sz="1200" kern="0" dirty="0">
                <a:solidFill>
                  <a:srgbClr val="000000"/>
                </a:solidFill>
                <a:cs typeface="Arial" charset="0"/>
              </a:rPr>
              <a:t>Customer procures direct the Injection facility from our approved vendors and is responsible for its operation and maintenance </a:t>
            </a:r>
          </a:p>
          <a:p>
            <a:pPr marL="342900" indent="-160338" eaLnBrk="0" fontAlgn="base" hangingPunct="0">
              <a:spcBef>
                <a:spcPct val="0"/>
              </a:spcBef>
              <a:spcAft>
                <a:spcPct val="50000"/>
              </a:spcAft>
              <a:buClr>
                <a:srgbClr val="0079C1"/>
              </a:buClr>
              <a:buFont typeface="Wingdings 2" pitchFamily="18" charset="2"/>
              <a:buChar char="¾"/>
            </a:pPr>
            <a:r>
              <a:rPr lang="en-GB" sz="1200" kern="0" dirty="0">
                <a:solidFill>
                  <a:srgbClr val="000000"/>
                </a:solidFill>
                <a:cs typeface="Arial" charset="0"/>
              </a:rPr>
              <a:t>Network Entry Agreements – development of 3</a:t>
            </a:r>
            <a:r>
              <a:rPr lang="en-GB" sz="1200" kern="0" baseline="30000" dirty="0">
                <a:solidFill>
                  <a:srgbClr val="000000"/>
                </a:solidFill>
                <a:cs typeface="Arial" charset="0"/>
              </a:rPr>
              <a:t>rd</a:t>
            </a:r>
            <a:r>
              <a:rPr lang="en-GB" sz="1200" kern="0" dirty="0">
                <a:solidFill>
                  <a:srgbClr val="000000"/>
                </a:solidFill>
                <a:cs typeface="Arial" charset="0"/>
              </a:rPr>
              <a:t> party contractual operational requirements</a:t>
            </a:r>
          </a:p>
          <a:p>
            <a:pPr marL="342900" indent="-160338" eaLnBrk="0" fontAlgn="base" hangingPunct="0">
              <a:spcBef>
                <a:spcPct val="0"/>
              </a:spcBef>
              <a:spcAft>
                <a:spcPct val="50000"/>
              </a:spcAft>
              <a:buClr>
                <a:srgbClr val="0079C1"/>
              </a:buClr>
              <a:buFont typeface="Wingdings 2" pitchFamily="18" charset="2"/>
              <a:buChar char="¾"/>
            </a:pPr>
            <a:r>
              <a:rPr lang="en-GB" sz="1200" kern="0" dirty="0">
                <a:solidFill>
                  <a:srgbClr val="000000"/>
                </a:solidFill>
                <a:cs typeface="Arial" charset="0"/>
              </a:rPr>
              <a:t>Support UIP Connections </a:t>
            </a:r>
            <a:r>
              <a:rPr lang="en-GB" sz="1200" i="1" kern="0" dirty="0">
                <a:solidFill>
                  <a:srgbClr val="000000"/>
                </a:solidFill>
                <a:cs typeface="Arial" charset="0"/>
              </a:rPr>
              <a:t>(does not include LTS connections)</a:t>
            </a:r>
          </a:p>
        </p:txBody>
      </p:sp>
    </p:spTree>
    <p:extLst>
      <p:ext uri="{BB962C8B-B14F-4D97-AF65-F5344CB8AC3E}">
        <p14:creationId xmlns:p14="http://schemas.microsoft.com/office/powerpoint/2010/main" val="6071089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49288" y="909638"/>
            <a:ext cx="6818312" cy="766762"/>
          </a:xfrm>
        </p:spPr>
        <p:txBody>
          <a:bodyPr/>
          <a:lstStyle/>
          <a:p>
            <a:pPr eaLnBrk="1" hangingPunct="1"/>
            <a:r>
              <a:rPr lang="en-GB" sz="2400" dirty="0"/>
              <a:t>First Commercial 3</a:t>
            </a:r>
            <a:r>
              <a:rPr lang="en-GB" sz="2400" baseline="30000" dirty="0"/>
              <a:t>rd</a:t>
            </a:r>
            <a:r>
              <a:rPr lang="en-GB" sz="2400" dirty="0"/>
              <a:t> Party Owned and                Operated Bio-gas Project Connected</a:t>
            </a:r>
            <a:endParaRPr lang="en-GB" sz="2400" dirty="0" smtClean="0"/>
          </a:p>
        </p:txBody>
      </p:sp>
      <p:sp>
        <p:nvSpPr>
          <p:cNvPr id="2" name="Content Placeholder 1"/>
          <p:cNvSpPr>
            <a:spLocks noGrp="1"/>
          </p:cNvSpPr>
          <p:nvPr>
            <p:ph idx="1"/>
          </p:nvPr>
        </p:nvSpPr>
        <p:spPr>
          <a:xfrm>
            <a:off x="676998" y="1762716"/>
            <a:ext cx="3132000" cy="2257744"/>
          </a:xfrm>
        </p:spPr>
        <p:txBody>
          <a:bodyPr/>
          <a:lstStyle/>
          <a:p>
            <a:pPr marL="342900" indent="-342900">
              <a:lnSpc>
                <a:spcPct val="80000"/>
              </a:lnSpc>
              <a:spcBef>
                <a:spcPct val="0"/>
              </a:spcBef>
              <a:spcAft>
                <a:spcPct val="50000"/>
              </a:spcAft>
              <a:buClr>
                <a:srgbClr val="0079C1"/>
              </a:buClr>
              <a:buFont typeface="Wingdings 2" pitchFamily="18" charset="2"/>
              <a:buChar char="¾"/>
            </a:pPr>
            <a:r>
              <a:rPr lang="en-GB" dirty="0">
                <a:solidFill>
                  <a:srgbClr val="0079C1"/>
                </a:solidFill>
              </a:rPr>
              <a:t>Key Numbers</a:t>
            </a:r>
          </a:p>
          <a:p>
            <a:pPr marL="742950" lvl="1" indent="-285750">
              <a:lnSpc>
                <a:spcPct val="80000"/>
              </a:lnSpc>
              <a:spcBef>
                <a:spcPct val="0"/>
              </a:spcBef>
              <a:spcAft>
                <a:spcPct val="50000"/>
              </a:spcAft>
              <a:buClr>
                <a:srgbClr val="0079C1"/>
              </a:buClr>
              <a:buFont typeface="Wingdings 2" pitchFamily="18" charset="2"/>
              <a:buChar char="¾"/>
            </a:pPr>
            <a:r>
              <a:rPr lang="en-GB" dirty="0">
                <a:solidFill>
                  <a:srgbClr val="0079C1"/>
                </a:solidFill>
              </a:rPr>
              <a:t>350m3 Gas + 500KW </a:t>
            </a:r>
            <a:r>
              <a:rPr lang="en-GB" dirty="0" err="1">
                <a:solidFill>
                  <a:srgbClr val="0079C1"/>
                </a:solidFill>
              </a:rPr>
              <a:t>Elec</a:t>
            </a:r>
            <a:endParaRPr lang="en-GB" dirty="0">
              <a:solidFill>
                <a:srgbClr val="0079C1"/>
              </a:solidFill>
            </a:endParaRPr>
          </a:p>
          <a:p>
            <a:pPr marL="742950" lvl="1" indent="-285750">
              <a:lnSpc>
                <a:spcPct val="80000"/>
              </a:lnSpc>
              <a:spcBef>
                <a:spcPct val="0"/>
              </a:spcBef>
              <a:spcAft>
                <a:spcPct val="50000"/>
              </a:spcAft>
              <a:buClr>
                <a:srgbClr val="0079C1"/>
              </a:buClr>
              <a:buFont typeface="Wingdings 2" pitchFamily="18" charset="2"/>
              <a:buChar char="¾"/>
            </a:pPr>
            <a:r>
              <a:rPr lang="en-GB" dirty="0">
                <a:solidFill>
                  <a:srgbClr val="0079C1"/>
                </a:solidFill>
              </a:rPr>
              <a:t>35,000t agricultural feedstock</a:t>
            </a:r>
          </a:p>
          <a:p>
            <a:pPr marL="742950" lvl="1" indent="-285750">
              <a:lnSpc>
                <a:spcPct val="80000"/>
              </a:lnSpc>
              <a:spcBef>
                <a:spcPct val="0"/>
              </a:spcBef>
              <a:spcAft>
                <a:spcPct val="50000"/>
              </a:spcAft>
              <a:buClr>
                <a:srgbClr val="0079C1"/>
              </a:buClr>
              <a:buFont typeface="Wingdings 2" pitchFamily="18" charset="2"/>
              <a:buChar char="¾"/>
            </a:pPr>
            <a:r>
              <a:rPr lang="en-GB" dirty="0">
                <a:solidFill>
                  <a:srgbClr val="0079C1"/>
                </a:solidFill>
              </a:rPr>
              <a:t>15 local farmers</a:t>
            </a:r>
          </a:p>
          <a:p>
            <a:pPr marL="742950" lvl="1" indent="-285750">
              <a:lnSpc>
                <a:spcPct val="80000"/>
              </a:lnSpc>
              <a:spcBef>
                <a:spcPct val="0"/>
              </a:spcBef>
              <a:spcAft>
                <a:spcPct val="50000"/>
              </a:spcAft>
              <a:buClr>
                <a:srgbClr val="0079C1"/>
              </a:buClr>
              <a:buFont typeface="Wingdings 2" pitchFamily="18" charset="2"/>
              <a:buChar char="¾"/>
            </a:pPr>
            <a:r>
              <a:rPr lang="en-GB" dirty="0">
                <a:solidFill>
                  <a:srgbClr val="0079C1"/>
                </a:solidFill>
              </a:rPr>
              <a:t>2 full time staff</a:t>
            </a:r>
          </a:p>
          <a:p>
            <a:endParaRPr lang="en-GB" dirty="0"/>
          </a:p>
        </p:txBody>
      </p:sp>
      <p:pic>
        <p:nvPicPr>
          <p:cNvPr id="6" name="Picture 25" descr="fb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549275"/>
            <a:ext cx="2916237"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3" descr="Normal 2 (Small Size).jpg"/>
          <p:cNvPicPr>
            <a:picLocks noChangeAspect="1"/>
          </p:cNvPicPr>
          <p:nvPr/>
        </p:nvPicPr>
        <p:blipFill rotWithShape="1">
          <a:blip r:embed="rId4">
            <a:extLst/>
          </a:blip>
          <a:srcRect l="7075" t="13029" b="13029"/>
          <a:stretch/>
        </p:blipFill>
        <p:spPr>
          <a:xfrm>
            <a:off x="4784725" y="1645554"/>
            <a:ext cx="3862550" cy="2286000"/>
          </a:xfrm>
          <a:prstGeom prst="rect">
            <a:avLst/>
          </a:prstGeom>
          <a:ln>
            <a:noFill/>
          </a:ln>
          <a:effectLst>
            <a:softEdge rad="112500"/>
          </a:effectLst>
        </p:spPr>
      </p:pic>
      <p:grpSp>
        <p:nvGrpSpPr>
          <p:cNvPr id="11" name="Group 24"/>
          <p:cNvGrpSpPr>
            <a:grpSpLocks/>
          </p:cNvGrpSpPr>
          <p:nvPr/>
        </p:nvGrpSpPr>
        <p:grpSpPr bwMode="auto">
          <a:xfrm>
            <a:off x="701110" y="3874747"/>
            <a:ext cx="7993062" cy="2781300"/>
            <a:chOff x="476" y="2568"/>
            <a:chExt cx="5035" cy="1752"/>
          </a:xfrm>
        </p:grpSpPr>
        <p:sp>
          <p:nvSpPr>
            <p:cNvPr id="12" name="Equal 11"/>
            <p:cNvSpPr/>
            <p:nvPr/>
          </p:nvSpPr>
          <p:spPr>
            <a:xfrm>
              <a:off x="1202" y="2568"/>
              <a:ext cx="444" cy="349"/>
            </a:xfrm>
            <a:prstGeom prst="mathEqual">
              <a:avLst>
                <a:gd name="adj1" fmla="val 23520"/>
                <a:gd name="adj2" fmla="val 7838"/>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GB" dirty="0">
                <a:solidFill>
                  <a:prstClr val="black"/>
                </a:solidFill>
                <a:latin typeface="Helvetica Neue"/>
                <a:cs typeface="Helvetica Neue"/>
              </a:endParaRPr>
            </a:p>
          </p:txBody>
        </p:sp>
        <p:sp>
          <p:nvSpPr>
            <p:cNvPr id="13" name="Plus 12"/>
            <p:cNvSpPr/>
            <p:nvPr/>
          </p:nvSpPr>
          <p:spPr>
            <a:xfrm>
              <a:off x="3833" y="2614"/>
              <a:ext cx="316" cy="349"/>
            </a:xfrm>
            <a:prstGeom prst="mathPlus">
              <a:avLst>
                <a:gd name="adj1" fmla="val 12993"/>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GB" dirty="0">
                <a:solidFill>
                  <a:prstClr val="white"/>
                </a:solidFill>
                <a:latin typeface="Helvetica Neue"/>
                <a:cs typeface="Helvetica Neue"/>
              </a:endParaRPr>
            </a:p>
          </p:txBody>
        </p:sp>
        <p:grpSp>
          <p:nvGrpSpPr>
            <p:cNvPr id="14" name="Group 22"/>
            <p:cNvGrpSpPr>
              <a:grpSpLocks/>
            </p:cNvGrpSpPr>
            <p:nvPr/>
          </p:nvGrpSpPr>
          <p:grpSpPr bwMode="auto">
            <a:xfrm>
              <a:off x="476" y="2568"/>
              <a:ext cx="602" cy="1267"/>
              <a:chOff x="476" y="2568"/>
              <a:chExt cx="602" cy="1267"/>
            </a:xfrm>
          </p:grpSpPr>
          <p:sp>
            <p:nvSpPr>
              <p:cNvPr id="24" name="Rectangle 51"/>
              <p:cNvSpPr>
                <a:spLocks noChangeArrowheads="1"/>
              </p:cNvSpPr>
              <p:nvPr/>
            </p:nvSpPr>
            <p:spPr bwMode="auto">
              <a:xfrm>
                <a:off x="476" y="2568"/>
                <a:ext cx="590"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0" fontAlgn="base" hangingPunct="0">
                  <a:lnSpc>
                    <a:spcPct val="80000"/>
                  </a:lnSpc>
                  <a:spcBef>
                    <a:spcPct val="0"/>
                  </a:spcBef>
                  <a:spcAft>
                    <a:spcPct val="50000"/>
                  </a:spcAft>
                  <a:buClr>
                    <a:srgbClr val="0079C1"/>
                  </a:buClr>
                  <a:buFont typeface="Wingdings 2" pitchFamily="18" charset="2"/>
                  <a:buNone/>
                </a:pPr>
                <a:r>
                  <a:rPr lang="en-GB" sz="1500">
                    <a:solidFill>
                      <a:srgbClr val="0079C1"/>
                    </a:solidFill>
                    <a:cs typeface="Arial" charset="0"/>
                  </a:rPr>
                  <a:t>Biogas </a:t>
                </a:r>
              </a:p>
              <a:p>
                <a:pPr marL="342900" indent="-342900" algn="ctr" eaLnBrk="0" fontAlgn="base" hangingPunct="0">
                  <a:lnSpc>
                    <a:spcPct val="80000"/>
                  </a:lnSpc>
                  <a:spcBef>
                    <a:spcPct val="0"/>
                  </a:spcBef>
                  <a:spcAft>
                    <a:spcPct val="50000"/>
                  </a:spcAft>
                  <a:buClr>
                    <a:srgbClr val="0079C1"/>
                  </a:buClr>
                  <a:buFont typeface="Wingdings 2" pitchFamily="18" charset="2"/>
                  <a:buNone/>
                </a:pPr>
                <a:r>
                  <a:rPr lang="en-GB" sz="1500">
                    <a:solidFill>
                      <a:srgbClr val="0079C1"/>
                    </a:solidFill>
                    <a:cs typeface="Arial" charset="0"/>
                  </a:rPr>
                  <a:t>Plant</a:t>
                </a:r>
              </a:p>
            </p:txBody>
          </p:sp>
          <p:pic>
            <p:nvPicPr>
              <p:cNvPr id="25" name="Picture 23" descr="smiley plan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7" y="3294"/>
                <a:ext cx="511"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21"/>
            <p:cNvGrpSpPr>
              <a:grpSpLocks/>
            </p:cNvGrpSpPr>
            <p:nvPr/>
          </p:nvGrpSpPr>
          <p:grpSpPr bwMode="auto">
            <a:xfrm>
              <a:off x="1837" y="2568"/>
              <a:ext cx="1950" cy="1752"/>
              <a:chOff x="1837" y="2568"/>
              <a:chExt cx="1950" cy="1752"/>
            </a:xfrm>
          </p:grpSpPr>
          <p:pic>
            <p:nvPicPr>
              <p:cNvPr id="19" name="Picture 21" descr="house-vector-icon1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52" y="3745"/>
                <a:ext cx="550"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2" descr="house-vector-icon1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73" y="3779"/>
                <a:ext cx="497"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5" descr="house-vector-icon1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25" y="3158"/>
                <a:ext cx="454"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6" descr="house-vector-icon11.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152" y="3124"/>
                <a:ext cx="615"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51"/>
              <p:cNvSpPr>
                <a:spLocks noChangeArrowheads="1"/>
              </p:cNvSpPr>
              <p:nvPr/>
            </p:nvSpPr>
            <p:spPr bwMode="auto">
              <a:xfrm>
                <a:off x="1837" y="2568"/>
                <a:ext cx="1950"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0" fontAlgn="base" hangingPunct="0">
                  <a:lnSpc>
                    <a:spcPct val="80000"/>
                  </a:lnSpc>
                  <a:spcBef>
                    <a:spcPct val="0"/>
                  </a:spcBef>
                  <a:spcAft>
                    <a:spcPct val="50000"/>
                  </a:spcAft>
                  <a:buClr>
                    <a:srgbClr val="0079C1"/>
                  </a:buClr>
                  <a:buFont typeface="Wingdings 2" pitchFamily="18" charset="2"/>
                  <a:buNone/>
                </a:pPr>
                <a:r>
                  <a:rPr lang="en-GB" sz="1500" b="1">
                    <a:solidFill>
                      <a:srgbClr val="52DA3F"/>
                    </a:solidFill>
                    <a:cs typeface="Arial" charset="0"/>
                  </a:rPr>
                  <a:t>Renewable</a:t>
                </a:r>
                <a:r>
                  <a:rPr lang="en-GB" sz="1500">
                    <a:solidFill>
                      <a:srgbClr val="0079C1"/>
                    </a:solidFill>
                    <a:cs typeface="Arial" charset="0"/>
                  </a:rPr>
                  <a:t> Gas for:</a:t>
                </a:r>
              </a:p>
              <a:p>
                <a:pPr marL="342900" indent="-342900" algn="ctr" eaLnBrk="0" fontAlgn="base" hangingPunct="0">
                  <a:lnSpc>
                    <a:spcPct val="80000"/>
                  </a:lnSpc>
                  <a:spcBef>
                    <a:spcPct val="0"/>
                  </a:spcBef>
                  <a:spcAft>
                    <a:spcPct val="50000"/>
                  </a:spcAft>
                  <a:buClr>
                    <a:srgbClr val="0079C1"/>
                  </a:buClr>
                  <a:buFont typeface="Wingdings 2" pitchFamily="18" charset="2"/>
                  <a:buNone/>
                </a:pPr>
                <a:r>
                  <a:rPr lang="en-GB" sz="1500">
                    <a:solidFill>
                      <a:srgbClr val="0079C1"/>
                    </a:solidFill>
                    <a:cs typeface="Arial" charset="0"/>
                  </a:rPr>
                  <a:t>3,500 local homes in Winter</a:t>
                </a:r>
              </a:p>
              <a:p>
                <a:pPr marL="342900" indent="-342900" algn="ctr" eaLnBrk="0" fontAlgn="base" hangingPunct="0">
                  <a:lnSpc>
                    <a:spcPct val="80000"/>
                  </a:lnSpc>
                  <a:spcBef>
                    <a:spcPct val="0"/>
                  </a:spcBef>
                  <a:spcAft>
                    <a:spcPct val="50000"/>
                  </a:spcAft>
                  <a:buClr>
                    <a:srgbClr val="0079C1"/>
                  </a:buClr>
                  <a:buFont typeface="Wingdings 2" pitchFamily="18" charset="2"/>
                  <a:buNone/>
                </a:pPr>
                <a:r>
                  <a:rPr lang="en-GB" sz="1500">
                    <a:solidFill>
                      <a:srgbClr val="0079C1"/>
                    </a:solidFill>
                    <a:cs typeface="Arial" charset="0"/>
                  </a:rPr>
                  <a:t>50,000+ homes in Summer !!</a:t>
                </a:r>
              </a:p>
            </p:txBody>
          </p:sp>
        </p:grpSp>
        <p:grpSp>
          <p:nvGrpSpPr>
            <p:cNvPr id="16" name="Group 23"/>
            <p:cNvGrpSpPr>
              <a:grpSpLocks/>
            </p:cNvGrpSpPr>
            <p:nvPr/>
          </p:nvGrpSpPr>
          <p:grpSpPr bwMode="auto">
            <a:xfrm>
              <a:off x="4286" y="2614"/>
              <a:ext cx="1225" cy="1706"/>
              <a:chOff x="4286" y="2614"/>
              <a:chExt cx="1225" cy="1706"/>
            </a:xfrm>
          </p:grpSpPr>
          <p:pic>
            <p:nvPicPr>
              <p:cNvPr id="17" name="Picture 16" descr="fertilizer-icon-2.jpg"/>
              <p:cNvPicPr>
                <a:picLocks noChangeAspect="1"/>
              </p:cNvPicPr>
              <p:nvPr/>
            </p:nvPicPr>
            <p:blipFill>
              <a:blip r:embed="rId10">
                <a:extLst/>
              </a:blip>
              <a:stretch>
                <a:fillRect/>
              </a:stretch>
            </p:blipFill>
            <p:spPr>
              <a:xfrm>
                <a:off x="4332" y="3168"/>
                <a:ext cx="1154" cy="1153"/>
              </a:xfrm>
              <a:prstGeom prst="rect">
                <a:avLst/>
              </a:prstGeom>
              <a:ln>
                <a:noFill/>
              </a:ln>
              <a:effectLst>
                <a:softEdge rad="112500"/>
              </a:effectLst>
            </p:spPr>
          </p:pic>
          <p:sp>
            <p:nvSpPr>
              <p:cNvPr id="18" name="Rectangle 51"/>
              <p:cNvSpPr>
                <a:spLocks noChangeArrowheads="1"/>
              </p:cNvSpPr>
              <p:nvPr/>
            </p:nvSpPr>
            <p:spPr bwMode="auto">
              <a:xfrm>
                <a:off x="4286" y="2614"/>
                <a:ext cx="1225"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0" fontAlgn="base" hangingPunct="0">
                  <a:lnSpc>
                    <a:spcPct val="80000"/>
                  </a:lnSpc>
                  <a:spcBef>
                    <a:spcPct val="0"/>
                  </a:spcBef>
                  <a:spcAft>
                    <a:spcPct val="50000"/>
                  </a:spcAft>
                  <a:buClr>
                    <a:srgbClr val="0079C1"/>
                  </a:buClr>
                  <a:buFont typeface="Wingdings 2" pitchFamily="18" charset="2"/>
                  <a:buNone/>
                </a:pPr>
                <a:r>
                  <a:rPr lang="en-GB" sz="1500">
                    <a:solidFill>
                      <a:srgbClr val="0079C1"/>
                    </a:solidFill>
                    <a:cs typeface="Arial" charset="0"/>
                  </a:rPr>
                  <a:t>28,000 tonnes of</a:t>
                </a:r>
              </a:p>
              <a:p>
                <a:pPr marL="342900" indent="-342900" algn="ctr" eaLnBrk="0" fontAlgn="base" hangingPunct="0">
                  <a:lnSpc>
                    <a:spcPct val="80000"/>
                  </a:lnSpc>
                  <a:spcBef>
                    <a:spcPct val="0"/>
                  </a:spcBef>
                  <a:spcAft>
                    <a:spcPct val="50000"/>
                  </a:spcAft>
                  <a:buClr>
                    <a:srgbClr val="0079C1"/>
                  </a:buClr>
                  <a:buFont typeface="Wingdings 2" pitchFamily="18" charset="2"/>
                  <a:buNone/>
                </a:pPr>
                <a:r>
                  <a:rPr lang="en-GB" sz="1500" b="1">
                    <a:solidFill>
                      <a:srgbClr val="52DA3F"/>
                    </a:solidFill>
                    <a:cs typeface="Arial" charset="0"/>
                  </a:rPr>
                  <a:t>organic fertiliser</a:t>
                </a:r>
              </a:p>
            </p:txBody>
          </p:sp>
        </p:grpSp>
      </p:grpSp>
    </p:spTree>
    <p:extLst>
      <p:ext uri="{BB962C8B-B14F-4D97-AF65-F5344CB8AC3E}">
        <p14:creationId xmlns:p14="http://schemas.microsoft.com/office/powerpoint/2010/main" val="321839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Safety Message Mobile Phones </a:t>
            </a:r>
            <a:endParaRPr lang="en-GB" dirty="0"/>
          </a:p>
        </p:txBody>
      </p:sp>
      <p:sp>
        <p:nvSpPr>
          <p:cNvPr id="3" name="Content Placeholder 2"/>
          <p:cNvSpPr>
            <a:spLocks noGrp="1"/>
          </p:cNvSpPr>
          <p:nvPr>
            <p:ph idx="1"/>
          </p:nvPr>
        </p:nvSpPr>
        <p:spPr>
          <a:xfrm>
            <a:off x="593725" y="1485900"/>
            <a:ext cx="8089900" cy="5183460"/>
          </a:xfrm>
        </p:spPr>
        <p:txBody>
          <a:bodyPr/>
          <a:lstStyle/>
          <a:p>
            <a:r>
              <a:rPr lang="en-GB" dirty="0"/>
              <a:t>From 1</a:t>
            </a:r>
            <a:r>
              <a:rPr lang="en-GB" baseline="30000" dirty="0"/>
              <a:t>st</a:t>
            </a:r>
            <a:r>
              <a:rPr lang="en-GB" dirty="0"/>
              <a:t> December 2003, it is an offence to use a mobile phone or similar device while driving, if the device has to be held in doing so; this includes the cradling of the device between shoulder and ear. Amendments to this legislation, </a:t>
            </a:r>
            <a:r>
              <a:rPr lang="en-GB" dirty="0" smtClean="0"/>
              <a:t>enforced in </a:t>
            </a:r>
            <a:r>
              <a:rPr lang="en-GB" dirty="0"/>
              <a:t>2005, mean that a convicted offence will attract a fixed penalty and a 3-point license endorsement.</a:t>
            </a:r>
            <a:endParaRPr lang="en-GB" dirty="0" smtClean="0"/>
          </a:p>
          <a:p>
            <a:r>
              <a:rPr lang="en-GB" dirty="0" smtClean="0"/>
              <a:t>Switch mobile phones off  leaving a safety message on your answer phone </a:t>
            </a:r>
          </a:p>
          <a:p>
            <a:r>
              <a:rPr lang="en-GB" dirty="0" smtClean="0"/>
              <a:t>Hand free devices can also cause distraction when driving</a:t>
            </a:r>
          </a:p>
          <a:p>
            <a:r>
              <a:rPr lang="en-GB" dirty="0" smtClean="0"/>
              <a:t>NGG are moving away from hands free usage </a:t>
            </a:r>
            <a:endParaRPr lang="en-GB" dirty="0"/>
          </a:p>
        </p:txBody>
      </p:sp>
      <p:sp>
        <p:nvSpPr>
          <p:cNvPr id="4" name="Slide Number Placeholder 3"/>
          <p:cNvSpPr>
            <a:spLocks noGrp="1"/>
          </p:cNvSpPr>
          <p:nvPr>
            <p:ph type="sldNum" sz="quarter" idx="12"/>
          </p:nvPr>
        </p:nvSpPr>
        <p:spPr/>
        <p:txBody>
          <a:bodyPr/>
          <a:lstStyle/>
          <a:p>
            <a:pPr>
              <a:defRPr/>
            </a:pPr>
            <a:fld id="{147C9F6D-9464-457D-8287-DE14832946FA}" type="slidenum">
              <a:rPr lang="en-US" smtClean="0"/>
              <a:pPr>
                <a:defRPr/>
              </a:pPr>
              <a:t>3</a:t>
            </a:fld>
            <a:endParaRPr lang="en-US" dirty="0"/>
          </a:p>
        </p:txBody>
      </p:sp>
    </p:spTree>
    <p:extLst>
      <p:ext uri="{BB962C8B-B14F-4D97-AF65-F5344CB8AC3E}">
        <p14:creationId xmlns:p14="http://schemas.microsoft.com/office/powerpoint/2010/main" val="951542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49288" y="909638"/>
            <a:ext cx="6818312" cy="766762"/>
          </a:xfrm>
        </p:spPr>
        <p:txBody>
          <a:bodyPr/>
          <a:lstStyle/>
          <a:p>
            <a:pPr eaLnBrk="1" hangingPunct="1"/>
            <a:r>
              <a:rPr lang="en-GB" sz="2400" dirty="0" smtClean="0"/>
              <a:t>First commercial single integrated kiosk </a:t>
            </a:r>
            <a:br>
              <a:rPr lang="en-GB" sz="2400" dirty="0" smtClean="0"/>
            </a:br>
            <a:r>
              <a:rPr lang="en-GB" sz="2400" dirty="0" smtClean="0"/>
              <a:t>Bio-gas project</a:t>
            </a:r>
          </a:p>
        </p:txBody>
      </p:sp>
      <p:sp>
        <p:nvSpPr>
          <p:cNvPr id="3" name="Content Placeholder 2"/>
          <p:cNvSpPr>
            <a:spLocks noGrp="1"/>
          </p:cNvSpPr>
          <p:nvPr>
            <p:ph idx="1"/>
          </p:nvPr>
        </p:nvSpPr>
        <p:spPr>
          <a:xfrm>
            <a:off x="481336" y="2026989"/>
            <a:ext cx="4547863" cy="3869265"/>
          </a:xfrm>
        </p:spPr>
        <p:txBody>
          <a:bodyPr/>
          <a:lstStyle/>
          <a:p>
            <a:r>
              <a:rPr lang="en-GB" sz="1600" dirty="0" smtClean="0"/>
              <a:t>2</a:t>
            </a:r>
            <a:r>
              <a:rPr lang="en-GB" sz="1600" baseline="30000" dirty="0" smtClean="0"/>
              <a:t>nd</a:t>
            </a:r>
            <a:r>
              <a:rPr lang="en-GB" sz="1600" dirty="0" smtClean="0"/>
              <a:t> commercial sustainable gas connection</a:t>
            </a:r>
          </a:p>
          <a:p>
            <a:r>
              <a:rPr lang="en-GB" sz="1600" dirty="0"/>
              <a:t>First ‘single box’ integrated connection model</a:t>
            </a:r>
          </a:p>
          <a:p>
            <a:r>
              <a:rPr lang="en-GB" sz="1600" dirty="0" smtClean="0"/>
              <a:t>Commissioning - Flowed gas on 27</a:t>
            </a:r>
            <a:r>
              <a:rPr lang="en-GB" sz="1600" baseline="30000" dirty="0" smtClean="0"/>
              <a:t>th</a:t>
            </a:r>
            <a:r>
              <a:rPr lang="en-GB" sz="1600" dirty="0" smtClean="0"/>
              <a:t> June 2014</a:t>
            </a:r>
          </a:p>
          <a:p>
            <a:r>
              <a:rPr lang="en-GB" sz="1600" dirty="0" smtClean="0"/>
              <a:t>Flow rate: 1231 scmh</a:t>
            </a:r>
          </a:p>
          <a:p>
            <a:r>
              <a:rPr lang="en-GB" sz="1600" dirty="0" smtClean="0"/>
              <a:t>Food Waste – 90,000 tonnes of supermarket &amp; domestic council waste</a:t>
            </a:r>
            <a:endParaRPr lang="en-GB" sz="1600" dirty="0"/>
          </a:p>
        </p:txBody>
      </p:sp>
      <p:pic>
        <p:nvPicPr>
          <p:cNvPr id="2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343" y="3620278"/>
            <a:ext cx="4019023" cy="315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942" y="1412728"/>
            <a:ext cx="3473823" cy="2026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32090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49288" y="909638"/>
            <a:ext cx="6818312" cy="766762"/>
          </a:xfrm>
        </p:spPr>
        <p:txBody>
          <a:bodyPr/>
          <a:lstStyle/>
          <a:p>
            <a:pPr eaLnBrk="1" hangingPunct="1"/>
            <a:r>
              <a:rPr lang="en-GB" sz="2400" dirty="0" smtClean="0"/>
              <a:t>First Commercial </a:t>
            </a:r>
            <a:r>
              <a:rPr lang="en-GB" sz="2400" dirty="0" err="1" smtClean="0"/>
              <a:t>commercial</a:t>
            </a:r>
            <a:r>
              <a:rPr lang="en-GB" sz="2400" dirty="0" smtClean="0"/>
              <a:t> project connected to our &gt;7barg (LTS) network </a:t>
            </a:r>
          </a:p>
        </p:txBody>
      </p:sp>
      <p:sp>
        <p:nvSpPr>
          <p:cNvPr id="3" name="Content Placeholder 2"/>
          <p:cNvSpPr>
            <a:spLocks noGrp="1"/>
          </p:cNvSpPr>
          <p:nvPr>
            <p:ph idx="1"/>
          </p:nvPr>
        </p:nvSpPr>
        <p:spPr>
          <a:xfrm>
            <a:off x="518892" y="2387433"/>
            <a:ext cx="6351807" cy="2627600"/>
          </a:xfrm>
        </p:spPr>
        <p:txBody>
          <a:bodyPr/>
          <a:lstStyle/>
          <a:p>
            <a:r>
              <a:rPr lang="en-GB" dirty="0" smtClean="0"/>
              <a:t>First Commercial project connecting to our LTS Network</a:t>
            </a:r>
          </a:p>
          <a:p>
            <a:r>
              <a:rPr lang="en-GB" dirty="0" smtClean="0"/>
              <a:t>Located in Sutton Coldfield, Birmingham</a:t>
            </a:r>
          </a:p>
          <a:p>
            <a:r>
              <a:rPr lang="en-GB" dirty="0" smtClean="0"/>
              <a:t>Process c.4000 m3/</a:t>
            </a:r>
            <a:r>
              <a:rPr lang="en-GB" dirty="0" err="1" smtClean="0"/>
              <a:t>hr</a:t>
            </a:r>
            <a:r>
              <a:rPr lang="en-GB" dirty="0" smtClean="0"/>
              <a:t> sewage </a:t>
            </a:r>
          </a:p>
          <a:p>
            <a:r>
              <a:rPr lang="en-GB" dirty="0" smtClean="0"/>
              <a:t>16 Anaerobic digesters on site</a:t>
            </a:r>
          </a:p>
          <a:p>
            <a:r>
              <a:rPr lang="en-GB" dirty="0" smtClean="0"/>
              <a:t>Flow Rate: 900 scmh</a:t>
            </a:r>
          </a:p>
          <a:p>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0489" y="830891"/>
            <a:ext cx="1099572" cy="68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4124" y="3612333"/>
            <a:ext cx="3590479" cy="3106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17152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bio sites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1773238"/>
            <a:ext cx="5976937"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ChangeArrowheads="1"/>
          </p:cNvSpPr>
          <p:nvPr/>
        </p:nvSpPr>
        <p:spPr bwMode="auto">
          <a:xfrm rot="2776382">
            <a:off x="8172450" y="3206750"/>
            <a:ext cx="252413" cy="252413"/>
          </a:xfrm>
          <a:prstGeom prst="rect">
            <a:avLst/>
          </a:prstGeom>
          <a:solidFill>
            <a:srgbClr val="0079C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8196" name="Rectangle 3"/>
          <p:cNvSpPr>
            <a:spLocks noChangeArrowheads="1"/>
          </p:cNvSpPr>
          <p:nvPr/>
        </p:nvSpPr>
        <p:spPr bwMode="auto">
          <a:xfrm rot="2776382">
            <a:off x="8172450" y="2133600"/>
            <a:ext cx="252413" cy="252413"/>
          </a:xfrm>
          <a:prstGeom prst="rect">
            <a:avLst/>
          </a:prstGeom>
          <a:solidFill>
            <a:srgbClr val="0079C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8197" name="Rectangle 4"/>
          <p:cNvSpPr>
            <a:spLocks noGrp="1" noChangeArrowheads="1"/>
          </p:cNvSpPr>
          <p:nvPr>
            <p:ph type="title"/>
          </p:nvPr>
        </p:nvSpPr>
        <p:spPr>
          <a:xfrm>
            <a:off x="323850" y="784225"/>
            <a:ext cx="8091488" cy="427038"/>
          </a:xfrm>
        </p:spPr>
        <p:txBody>
          <a:bodyPr/>
          <a:lstStyle/>
          <a:p>
            <a:pPr eaLnBrk="1" hangingPunct="1"/>
            <a:r>
              <a:rPr lang="en-GB" sz="2200" dirty="0" smtClean="0"/>
              <a:t>Our Biomethane Sites</a:t>
            </a:r>
          </a:p>
        </p:txBody>
      </p:sp>
      <p:sp>
        <p:nvSpPr>
          <p:cNvPr id="8198" name="Rectangle 5"/>
          <p:cNvSpPr>
            <a:spLocks noChangeArrowheads="1"/>
          </p:cNvSpPr>
          <p:nvPr/>
        </p:nvSpPr>
        <p:spPr bwMode="auto">
          <a:xfrm rot="2776382">
            <a:off x="8207376" y="6107112"/>
            <a:ext cx="252412" cy="252413"/>
          </a:xfrm>
          <a:prstGeom prst="rect">
            <a:avLst/>
          </a:prstGeom>
          <a:solidFill>
            <a:srgbClr val="0079C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8199" name="Rectangle 6"/>
          <p:cNvSpPr>
            <a:spLocks noChangeArrowheads="1"/>
          </p:cNvSpPr>
          <p:nvPr/>
        </p:nvSpPr>
        <p:spPr bwMode="auto">
          <a:xfrm>
            <a:off x="7092950" y="5157788"/>
            <a:ext cx="1593850" cy="1106487"/>
          </a:xfrm>
          <a:prstGeom prst="rect">
            <a:avLst/>
          </a:prstGeom>
          <a:solidFill>
            <a:srgbClr val="0079C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700" rIns="91396" bIns="45700" anchor="ctr"/>
          <a:lstStyle/>
          <a:p>
            <a:pPr algn="ctr" fontAlgn="base">
              <a:spcBef>
                <a:spcPct val="0"/>
              </a:spcBef>
              <a:spcAft>
                <a:spcPct val="0"/>
              </a:spcAft>
            </a:pPr>
            <a:endParaRPr lang="en-US" sz="2800" b="1" smtClean="0">
              <a:solidFill>
                <a:srgbClr val="0079C1"/>
              </a:solidFill>
              <a:cs typeface="Arial" charset="0"/>
            </a:endParaRPr>
          </a:p>
        </p:txBody>
      </p:sp>
      <p:sp>
        <p:nvSpPr>
          <p:cNvPr id="8200" name="Rectangle 7"/>
          <p:cNvSpPr>
            <a:spLocks noChangeArrowheads="1"/>
          </p:cNvSpPr>
          <p:nvPr/>
        </p:nvSpPr>
        <p:spPr bwMode="auto">
          <a:xfrm>
            <a:off x="7005638" y="5157788"/>
            <a:ext cx="179863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45700" rIns="91396" bIns="45700">
            <a:spAutoFit/>
          </a:bodyPr>
          <a:lstStyle/>
          <a:p>
            <a:pPr algn="ctr" fontAlgn="base">
              <a:spcBef>
                <a:spcPct val="0"/>
              </a:spcBef>
              <a:spcAft>
                <a:spcPct val="0"/>
              </a:spcAft>
            </a:pPr>
            <a:r>
              <a:rPr lang="en-GB" sz="1600" b="1" smtClean="0">
                <a:solidFill>
                  <a:srgbClr val="FFFFFF"/>
                </a:solidFill>
                <a:cs typeface="Arial" charset="0"/>
              </a:rPr>
              <a:t>5 Projects </a:t>
            </a:r>
            <a:r>
              <a:rPr lang="en-GB" sz="1200" b="1" smtClean="0">
                <a:solidFill>
                  <a:srgbClr val="FFFFFF"/>
                </a:solidFill>
                <a:cs typeface="Arial" charset="0"/>
              </a:rPr>
              <a:t>Connected and Commissioned</a:t>
            </a:r>
          </a:p>
          <a:p>
            <a:pPr algn="ctr" fontAlgn="base">
              <a:spcBef>
                <a:spcPct val="0"/>
              </a:spcBef>
              <a:spcAft>
                <a:spcPct val="0"/>
              </a:spcAft>
            </a:pPr>
            <a:endParaRPr lang="en-GB" sz="800" b="1" smtClean="0">
              <a:solidFill>
                <a:srgbClr val="FFFFFF"/>
              </a:solidFill>
              <a:cs typeface="Arial" charset="0"/>
            </a:endParaRPr>
          </a:p>
          <a:p>
            <a:pPr algn="ctr" fontAlgn="base">
              <a:spcBef>
                <a:spcPct val="0"/>
              </a:spcBef>
              <a:spcAft>
                <a:spcPct val="0"/>
              </a:spcAft>
            </a:pPr>
            <a:r>
              <a:rPr lang="en-GB" sz="1600" b="1" smtClean="0">
                <a:solidFill>
                  <a:srgbClr val="FFFFFF"/>
                </a:solidFill>
                <a:cs typeface="Arial" charset="0"/>
              </a:rPr>
              <a:t>75 to Go!</a:t>
            </a:r>
            <a:endParaRPr lang="en-GB" sz="2000" b="1" smtClean="0">
              <a:solidFill>
                <a:srgbClr val="FFFFFF"/>
              </a:solidFill>
              <a:cs typeface="Arial" charset="0"/>
            </a:endParaRPr>
          </a:p>
          <a:p>
            <a:pPr fontAlgn="base">
              <a:lnSpc>
                <a:spcPct val="30000"/>
              </a:lnSpc>
              <a:spcBef>
                <a:spcPct val="0"/>
              </a:spcBef>
              <a:spcAft>
                <a:spcPct val="0"/>
              </a:spcAft>
            </a:pPr>
            <a:endParaRPr lang="en-GB" sz="2400" b="1" smtClean="0">
              <a:solidFill>
                <a:srgbClr val="FFFFFF"/>
              </a:solidFill>
              <a:cs typeface="Arial" charset="0"/>
            </a:endParaRPr>
          </a:p>
        </p:txBody>
      </p:sp>
      <p:sp>
        <p:nvSpPr>
          <p:cNvPr id="8201" name="Line 10"/>
          <p:cNvSpPr>
            <a:spLocks noChangeShapeType="1"/>
          </p:cNvSpPr>
          <p:nvPr/>
        </p:nvSpPr>
        <p:spPr bwMode="auto">
          <a:xfrm flipH="1">
            <a:off x="3492500" y="2349500"/>
            <a:ext cx="215900" cy="1511300"/>
          </a:xfrm>
          <a:prstGeom prst="line">
            <a:avLst/>
          </a:prstGeom>
          <a:noFill/>
          <a:ln w="15875">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cs typeface="Arial" charset="0"/>
            </a:endParaRPr>
          </a:p>
        </p:txBody>
      </p:sp>
      <p:sp>
        <p:nvSpPr>
          <p:cNvPr id="8202" name="Line 11"/>
          <p:cNvSpPr>
            <a:spLocks noChangeShapeType="1"/>
          </p:cNvSpPr>
          <p:nvPr/>
        </p:nvSpPr>
        <p:spPr bwMode="auto">
          <a:xfrm flipH="1">
            <a:off x="3779838" y="3284538"/>
            <a:ext cx="1008062" cy="792162"/>
          </a:xfrm>
          <a:prstGeom prst="line">
            <a:avLst/>
          </a:prstGeom>
          <a:noFill/>
          <a:ln w="15875">
            <a:solidFill>
              <a:srgbClr val="F2C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cs typeface="Arial" charset="0"/>
            </a:endParaRPr>
          </a:p>
        </p:txBody>
      </p:sp>
      <p:sp>
        <p:nvSpPr>
          <p:cNvPr id="8203" name="Line 12"/>
          <p:cNvSpPr>
            <a:spLocks noChangeShapeType="1"/>
          </p:cNvSpPr>
          <p:nvPr/>
        </p:nvSpPr>
        <p:spPr bwMode="auto">
          <a:xfrm flipH="1">
            <a:off x="3779838" y="2781300"/>
            <a:ext cx="576262" cy="1006475"/>
          </a:xfrm>
          <a:prstGeom prst="line">
            <a:avLst/>
          </a:prstGeom>
          <a:noFill/>
          <a:ln w="15875">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cs typeface="Arial" charset="0"/>
            </a:endParaRPr>
          </a:p>
        </p:txBody>
      </p:sp>
      <p:sp>
        <p:nvSpPr>
          <p:cNvPr id="8204" name="Line 13"/>
          <p:cNvSpPr>
            <a:spLocks noChangeShapeType="1"/>
          </p:cNvSpPr>
          <p:nvPr/>
        </p:nvSpPr>
        <p:spPr bwMode="auto">
          <a:xfrm flipH="1">
            <a:off x="4860925" y="3860800"/>
            <a:ext cx="215900" cy="576263"/>
          </a:xfrm>
          <a:prstGeom prst="line">
            <a:avLst/>
          </a:prstGeom>
          <a:noFill/>
          <a:ln w="15875">
            <a:solidFill>
              <a:srgbClr val="F2C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cs typeface="Arial" charset="0"/>
            </a:endParaRPr>
          </a:p>
        </p:txBody>
      </p:sp>
      <p:sp>
        <p:nvSpPr>
          <p:cNvPr id="8205" name="Line 15"/>
          <p:cNvSpPr>
            <a:spLocks noChangeShapeType="1"/>
          </p:cNvSpPr>
          <p:nvPr/>
        </p:nvSpPr>
        <p:spPr bwMode="auto">
          <a:xfrm flipH="1">
            <a:off x="5292725" y="4797425"/>
            <a:ext cx="431800" cy="71438"/>
          </a:xfrm>
          <a:prstGeom prst="line">
            <a:avLst/>
          </a:prstGeom>
          <a:noFill/>
          <a:ln w="15875">
            <a:solidFill>
              <a:srgbClr val="F2C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cs typeface="Arial" charset="0"/>
            </a:endParaRPr>
          </a:p>
        </p:txBody>
      </p:sp>
      <p:sp>
        <p:nvSpPr>
          <p:cNvPr id="8206" name="Line 16"/>
          <p:cNvSpPr>
            <a:spLocks noChangeShapeType="1"/>
          </p:cNvSpPr>
          <p:nvPr/>
        </p:nvSpPr>
        <p:spPr bwMode="auto">
          <a:xfrm>
            <a:off x="5364163" y="5013325"/>
            <a:ext cx="73025" cy="360363"/>
          </a:xfrm>
          <a:prstGeom prst="line">
            <a:avLst/>
          </a:prstGeom>
          <a:noFill/>
          <a:ln w="15875">
            <a:solidFill>
              <a:srgbClr val="F2C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cs typeface="Arial" charset="0"/>
            </a:endParaRPr>
          </a:p>
        </p:txBody>
      </p:sp>
      <p:sp>
        <p:nvSpPr>
          <p:cNvPr id="8207" name="Line 17"/>
          <p:cNvSpPr>
            <a:spLocks noChangeShapeType="1"/>
          </p:cNvSpPr>
          <p:nvPr/>
        </p:nvSpPr>
        <p:spPr bwMode="auto">
          <a:xfrm flipH="1">
            <a:off x="4284663" y="5013325"/>
            <a:ext cx="360362" cy="503238"/>
          </a:xfrm>
          <a:prstGeom prst="line">
            <a:avLst/>
          </a:prstGeom>
          <a:noFill/>
          <a:ln w="15875">
            <a:solidFill>
              <a:srgbClr val="F2C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cs typeface="Arial" charset="0"/>
            </a:endParaRPr>
          </a:p>
        </p:txBody>
      </p:sp>
      <p:sp>
        <p:nvSpPr>
          <p:cNvPr id="8208" name="Line 18"/>
          <p:cNvSpPr>
            <a:spLocks noChangeShapeType="1"/>
          </p:cNvSpPr>
          <p:nvPr/>
        </p:nvSpPr>
        <p:spPr bwMode="auto">
          <a:xfrm flipH="1">
            <a:off x="3348038" y="5157788"/>
            <a:ext cx="936625" cy="215900"/>
          </a:xfrm>
          <a:prstGeom prst="line">
            <a:avLst/>
          </a:prstGeom>
          <a:noFill/>
          <a:ln w="15875">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cs typeface="Arial" charset="0"/>
            </a:endParaRPr>
          </a:p>
        </p:txBody>
      </p:sp>
      <p:sp>
        <p:nvSpPr>
          <p:cNvPr id="8209" name="Line 19"/>
          <p:cNvSpPr>
            <a:spLocks noChangeShapeType="1"/>
          </p:cNvSpPr>
          <p:nvPr/>
        </p:nvSpPr>
        <p:spPr bwMode="auto">
          <a:xfrm flipH="1">
            <a:off x="3132138" y="4797425"/>
            <a:ext cx="1081087" cy="144463"/>
          </a:xfrm>
          <a:prstGeom prst="line">
            <a:avLst/>
          </a:prstGeom>
          <a:noFill/>
          <a:ln w="15875">
            <a:solidFill>
              <a:srgbClr val="F2C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cs typeface="Arial" charset="0"/>
            </a:endParaRPr>
          </a:p>
        </p:txBody>
      </p:sp>
      <p:sp>
        <p:nvSpPr>
          <p:cNvPr id="8210" name="Line 20"/>
          <p:cNvSpPr>
            <a:spLocks noChangeShapeType="1"/>
          </p:cNvSpPr>
          <p:nvPr/>
        </p:nvSpPr>
        <p:spPr bwMode="auto">
          <a:xfrm flipH="1" flipV="1">
            <a:off x="2484438" y="4508500"/>
            <a:ext cx="287337" cy="173038"/>
          </a:xfrm>
          <a:prstGeom prst="line">
            <a:avLst/>
          </a:prstGeom>
          <a:noFill/>
          <a:ln w="15875">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cs typeface="Arial" charset="0"/>
            </a:endParaRPr>
          </a:p>
        </p:txBody>
      </p:sp>
      <p:sp>
        <p:nvSpPr>
          <p:cNvPr id="8211" name="Line 21"/>
          <p:cNvSpPr>
            <a:spLocks noChangeShapeType="1"/>
          </p:cNvSpPr>
          <p:nvPr/>
        </p:nvSpPr>
        <p:spPr bwMode="auto">
          <a:xfrm flipH="1" flipV="1">
            <a:off x="1908175" y="3716338"/>
            <a:ext cx="504825" cy="288925"/>
          </a:xfrm>
          <a:prstGeom prst="line">
            <a:avLst/>
          </a:prstGeom>
          <a:noFill/>
          <a:ln w="15875">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cs typeface="Arial" charset="0"/>
            </a:endParaRPr>
          </a:p>
        </p:txBody>
      </p:sp>
      <p:sp>
        <p:nvSpPr>
          <p:cNvPr id="8212" name="Line 22"/>
          <p:cNvSpPr>
            <a:spLocks noChangeShapeType="1"/>
          </p:cNvSpPr>
          <p:nvPr/>
        </p:nvSpPr>
        <p:spPr bwMode="auto">
          <a:xfrm flipH="1" flipV="1">
            <a:off x="2484438" y="3284538"/>
            <a:ext cx="71437" cy="649287"/>
          </a:xfrm>
          <a:prstGeom prst="line">
            <a:avLst/>
          </a:prstGeom>
          <a:noFill/>
          <a:ln w="15875">
            <a:solidFill>
              <a:srgbClr val="F2C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cs typeface="Arial" charset="0"/>
            </a:endParaRPr>
          </a:p>
        </p:txBody>
      </p:sp>
      <p:grpSp>
        <p:nvGrpSpPr>
          <p:cNvPr id="8213" name="Group 23"/>
          <p:cNvGrpSpPr>
            <a:grpSpLocks/>
          </p:cNvGrpSpPr>
          <p:nvPr/>
        </p:nvGrpSpPr>
        <p:grpSpPr bwMode="auto">
          <a:xfrm>
            <a:off x="5724525" y="4652963"/>
            <a:ext cx="1152525" cy="360362"/>
            <a:chOff x="-1520" y="1797"/>
            <a:chExt cx="544" cy="189"/>
          </a:xfrm>
        </p:grpSpPr>
        <p:sp>
          <p:nvSpPr>
            <p:cNvPr id="8270" name="AutoShape 24"/>
            <p:cNvSpPr>
              <a:spLocks noChangeArrowheads="1"/>
            </p:cNvSpPr>
            <p:nvPr/>
          </p:nvSpPr>
          <p:spPr bwMode="auto">
            <a:xfrm rot="10800000">
              <a:off x="-1475" y="1895"/>
              <a:ext cx="136" cy="91"/>
            </a:xfrm>
            <a:prstGeom prst="triangle">
              <a:avLst>
                <a:gd name="adj" fmla="val 50000"/>
              </a:avLst>
            </a:prstGeom>
            <a:solidFill>
              <a:srgbClr val="F2C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8271" name="Rectangle 25"/>
            <p:cNvSpPr>
              <a:spLocks noChangeArrowheads="1"/>
            </p:cNvSpPr>
            <p:nvPr/>
          </p:nvSpPr>
          <p:spPr bwMode="auto">
            <a:xfrm>
              <a:off x="-1520" y="1797"/>
              <a:ext cx="544" cy="136"/>
            </a:xfrm>
            <a:prstGeom prst="rect">
              <a:avLst/>
            </a:prstGeom>
            <a:solidFill>
              <a:srgbClr val="F2C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700" rIns="91396" bIns="45700" anchor="ctr"/>
            <a:lstStyle/>
            <a:p>
              <a:pPr fontAlgn="base">
                <a:spcBef>
                  <a:spcPct val="0"/>
                </a:spcBef>
                <a:spcAft>
                  <a:spcPct val="0"/>
                </a:spcAft>
              </a:pPr>
              <a:r>
                <a:rPr lang="en-GB" sz="1200" b="1" smtClean="0">
                  <a:solidFill>
                    <a:srgbClr val="FFFFFF"/>
                  </a:solidFill>
                  <a:cs typeface="Arial" charset="0"/>
                </a:rPr>
                <a:t>Sotterley</a:t>
              </a:r>
            </a:p>
          </p:txBody>
        </p:sp>
      </p:grpSp>
      <p:grpSp>
        <p:nvGrpSpPr>
          <p:cNvPr id="8214" name="Group 26"/>
          <p:cNvGrpSpPr>
            <a:grpSpLocks/>
          </p:cNvGrpSpPr>
          <p:nvPr/>
        </p:nvGrpSpPr>
        <p:grpSpPr bwMode="auto">
          <a:xfrm>
            <a:off x="3852863" y="2565400"/>
            <a:ext cx="1152525" cy="360363"/>
            <a:chOff x="-1520" y="1797"/>
            <a:chExt cx="544" cy="189"/>
          </a:xfrm>
        </p:grpSpPr>
        <p:sp>
          <p:nvSpPr>
            <p:cNvPr id="8268" name="AutoShape 27"/>
            <p:cNvSpPr>
              <a:spLocks noChangeArrowheads="1"/>
            </p:cNvSpPr>
            <p:nvPr/>
          </p:nvSpPr>
          <p:spPr bwMode="auto">
            <a:xfrm rot="10800000">
              <a:off x="-1475" y="1895"/>
              <a:ext cx="136" cy="91"/>
            </a:xfrm>
            <a:prstGeom prst="triangle">
              <a:avLst>
                <a:gd name="adj" fmla="val 50000"/>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8269" name="Rectangle 28"/>
            <p:cNvSpPr>
              <a:spLocks noChangeArrowheads="1"/>
            </p:cNvSpPr>
            <p:nvPr/>
          </p:nvSpPr>
          <p:spPr bwMode="auto">
            <a:xfrm>
              <a:off x="-1520" y="1797"/>
              <a:ext cx="544" cy="136"/>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700" rIns="91396" bIns="45700" anchor="ctr"/>
            <a:lstStyle/>
            <a:p>
              <a:pPr fontAlgn="base">
                <a:spcBef>
                  <a:spcPct val="0"/>
                </a:spcBef>
                <a:spcAft>
                  <a:spcPct val="0"/>
                </a:spcAft>
              </a:pPr>
              <a:r>
                <a:rPr lang="en-GB" sz="1200" b="1" smtClean="0">
                  <a:solidFill>
                    <a:srgbClr val="FFFFFF"/>
                  </a:solidFill>
                  <a:cs typeface="Arial" charset="0"/>
                </a:rPr>
                <a:t>Hibaldstow</a:t>
              </a:r>
            </a:p>
          </p:txBody>
        </p:sp>
      </p:grpSp>
      <p:grpSp>
        <p:nvGrpSpPr>
          <p:cNvPr id="8215" name="Group 29"/>
          <p:cNvGrpSpPr>
            <a:grpSpLocks/>
          </p:cNvGrpSpPr>
          <p:nvPr/>
        </p:nvGrpSpPr>
        <p:grpSpPr bwMode="auto">
          <a:xfrm>
            <a:off x="4356100" y="3068638"/>
            <a:ext cx="1152525" cy="358775"/>
            <a:chOff x="-1520" y="1797"/>
            <a:chExt cx="544" cy="189"/>
          </a:xfrm>
        </p:grpSpPr>
        <p:sp>
          <p:nvSpPr>
            <p:cNvPr id="8266" name="AutoShape 30"/>
            <p:cNvSpPr>
              <a:spLocks noChangeArrowheads="1"/>
            </p:cNvSpPr>
            <p:nvPr/>
          </p:nvSpPr>
          <p:spPr bwMode="auto">
            <a:xfrm rot="10800000">
              <a:off x="-1475" y="1895"/>
              <a:ext cx="136" cy="91"/>
            </a:xfrm>
            <a:prstGeom prst="triangle">
              <a:avLst>
                <a:gd name="adj" fmla="val 50000"/>
              </a:avLst>
            </a:prstGeom>
            <a:solidFill>
              <a:srgbClr val="F2C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8267" name="Rectangle 31"/>
            <p:cNvSpPr>
              <a:spLocks noChangeArrowheads="1"/>
            </p:cNvSpPr>
            <p:nvPr/>
          </p:nvSpPr>
          <p:spPr bwMode="auto">
            <a:xfrm>
              <a:off x="-1520" y="1797"/>
              <a:ext cx="544" cy="136"/>
            </a:xfrm>
            <a:prstGeom prst="rect">
              <a:avLst/>
            </a:prstGeom>
            <a:solidFill>
              <a:srgbClr val="F2C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700" rIns="91396" bIns="45700" anchor="ctr"/>
            <a:lstStyle/>
            <a:p>
              <a:pPr fontAlgn="base">
                <a:spcBef>
                  <a:spcPct val="0"/>
                </a:spcBef>
                <a:spcAft>
                  <a:spcPct val="0"/>
                </a:spcAft>
              </a:pPr>
              <a:r>
                <a:rPr lang="en-GB" sz="1200" b="1" smtClean="0">
                  <a:solidFill>
                    <a:srgbClr val="FFFFFF"/>
                  </a:solidFill>
                  <a:cs typeface="Arial" charset="0"/>
                </a:rPr>
                <a:t>Scampton</a:t>
              </a:r>
            </a:p>
          </p:txBody>
        </p:sp>
      </p:grpSp>
      <p:grpSp>
        <p:nvGrpSpPr>
          <p:cNvPr id="8216" name="Group 32"/>
          <p:cNvGrpSpPr>
            <a:grpSpLocks/>
          </p:cNvGrpSpPr>
          <p:nvPr/>
        </p:nvGrpSpPr>
        <p:grpSpPr bwMode="auto">
          <a:xfrm>
            <a:off x="4645025" y="3644900"/>
            <a:ext cx="1152525" cy="360363"/>
            <a:chOff x="-1520" y="1797"/>
            <a:chExt cx="544" cy="189"/>
          </a:xfrm>
        </p:grpSpPr>
        <p:sp>
          <p:nvSpPr>
            <p:cNvPr id="8264" name="AutoShape 33"/>
            <p:cNvSpPr>
              <a:spLocks noChangeArrowheads="1"/>
            </p:cNvSpPr>
            <p:nvPr/>
          </p:nvSpPr>
          <p:spPr bwMode="auto">
            <a:xfrm rot="10800000">
              <a:off x="-1475" y="1895"/>
              <a:ext cx="136" cy="91"/>
            </a:xfrm>
            <a:prstGeom prst="triangle">
              <a:avLst>
                <a:gd name="adj" fmla="val 50000"/>
              </a:avLst>
            </a:prstGeom>
            <a:solidFill>
              <a:srgbClr val="F2C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8265" name="Rectangle 34"/>
            <p:cNvSpPr>
              <a:spLocks noChangeArrowheads="1"/>
            </p:cNvSpPr>
            <p:nvPr/>
          </p:nvSpPr>
          <p:spPr bwMode="auto">
            <a:xfrm>
              <a:off x="-1520" y="1797"/>
              <a:ext cx="544" cy="136"/>
            </a:xfrm>
            <a:prstGeom prst="rect">
              <a:avLst/>
            </a:prstGeom>
            <a:solidFill>
              <a:srgbClr val="F2C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700" rIns="91396" bIns="45700" anchor="ctr"/>
            <a:lstStyle/>
            <a:p>
              <a:pPr fontAlgn="base">
                <a:spcBef>
                  <a:spcPct val="0"/>
                </a:spcBef>
                <a:spcAft>
                  <a:spcPct val="0"/>
                </a:spcAft>
              </a:pPr>
              <a:r>
                <a:rPr lang="en-GB" sz="1200" b="1" smtClean="0">
                  <a:solidFill>
                    <a:srgbClr val="FFFFFF"/>
                  </a:solidFill>
                  <a:cs typeface="Arial" charset="0"/>
                </a:rPr>
                <a:t>Holkham</a:t>
              </a:r>
            </a:p>
          </p:txBody>
        </p:sp>
      </p:grpSp>
      <p:grpSp>
        <p:nvGrpSpPr>
          <p:cNvPr id="8217" name="Group 38"/>
          <p:cNvGrpSpPr>
            <a:grpSpLocks/>
          </p:cNvGrpSpPr>
          <p:nvPr/>
        </p:nvGrpSpPr>
        <p:grpSpPr bwMode="auto">
          <a:xfrm>
            <a:off x="4787900" y="5373688"/>
            <a:ext cx="1152525" cy="360362"/>
            <a:chOff x="-1520" y="1797"/>
            <a:chExt cx="544" cy="189"/>
          </a:xfrm>
        </p:grpSpPr>
        <p:sp>
          <p:nvSpPr>
            <p:cNvPr id="8262" name="AutoShape 39"/>
            <p:cNvSpPr>
              <a:spLocks noChangeArrowheads="1"/>
            </p:cNvSpPr>
            <p:nvPr/>
          </p:nvSpPr>
          <p:spPr bwMode="auto">
            <a:xfrm rot="10800000">
              <a:off x="-1475" y="1895"/>
              <a:ext cx="136" cy="91"/>
            </a:xfrm>
            <a:prstGeom prst="triangle">
              <a:avLst>
                <a:gd name="adj" fmla="val 50000"/>
              </a:avLst>
            </a:prstGeom>
            <a:solidFill>
              <a:srgbClr val="F2C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8263" name="Rectangle 40"/>
            <p:cNvSpPr>
              <a:spLocks noChangeArrowheads="1"/>
            </p:cNvSpPr>
            <p:nvPr/>
          </p:nvSpPr>
          <p:spPr bwMode="auto">
            <a:xfrm>
              <a:off x="-1520" y="1797"/>
              <a:ext cx="544" cy="136"/>
            </a:xfrm>
            <a:prstGeom prst="rect">
              <a:avLst/>
            </a:prstGeom>
            <a:solidFill>
              <a:srgbClr val="F2C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700" rIns="91396" bIns="45700" anchor="ctr"/>
            <a:lstStyle/>
            <a:p>
              <a:pPr fontAlgn="base">
                <a:spcBef>
                  <a:spcPct val="0"/>
                </a:spcBef>
                <a:spcAft>
                  <a:spcPct val="0"/>
                </a:spcAft>
              </a:pPr>
              <a:r>
                <a:rPr lang="en-GB" sz="1200" b="1" smtClean="0">
                  <a:solidFill>
                    <a:srgbClr val="FFFFFF"/>
                  </a:solidFill>
                  <a:cs typeface="Arial" charset="0"/>
                </a:rPr>
                <a:t>Adnams</a:t>
              </a:r>
            </a:p>
          </p:txBody>
        </p:sp>
      </p:grpSp>
      <p:grpSp>
        <p:nvGrpSpPr>
          <p:cNvPr id="8218" name="Group 41"/>
          <p:cNvGrpSpPr>
            <a:grpSpLocks/>
          </p:cNvGrpSpPr>
          <p:nvPr/>
        </p:nvGrpSpPr>
        <p:grpSpPr bwMode="auto">
          <a:xfrm>
            <a:off x="3348038" y="5516563"/>
            <a:ext cx="1295400" cy="360362"/>
            <a:chOff x="-1520" y="1797"/>
            <a:chExt cx="544" cy="189"/>
          </a:xfrm>
        </p:grpSpPr>
        <p:sp>
          <p:nvSpPr>
            <p:cNvPr id="8260" name="AutoShape 42"/>
            <p:cNvSpPr>
              <a:spLocks noChangeArrowheads="1"/>
            </p:cNvSpPr>
            <p:nvPr/>
          </p:nvSpPr>
          <p:spPr bwMode="auto">
            <a:xfrm rot="10800000">
              <a:off x="-1475" y="1895"/>
              <a:ext cx="136" cy="91"/>
            </a:xfrm>
            <a:prstGeom prst="triangle">
              <a:avLst>
                <a:gd name="adj" fmla="val 50000"/>
              </a:avLst>
            </a:prstGeom>
            <a:solidFill>
              <a:srgbClr val="F2C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8261" name="Rectangle 43"/>
            <p:cNvSpPr>
              <a:spLocks noChangeArrowheads="1"/>
            </p:cNvSpPr>
            <p:nvPr/>
          </p:nvSpPr>
          <p:spPr bwMode="auto">
            <a:xfrm>
              <a:off x="-1520" y="1797"/>
              <a:ext cx="544" cy="136"/>
            </a:xfrm>
            <a:prstGeom prst="rect">
              <a:avLst/>
            </a:prstGeom>
            <a:solidFill>
              <a:srgbClr val="F2C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700" rIns="91396" bIns="45700" anchor="ctr"/>
            <a:lstStyle/>
            <a:p>
              <a:pPr fontAlgn="base">
                <a:spcBef>
                  <a:spcPct val="0"/>
                </a:spcBef>
                <a:spcAft>
                  <a:spcPct val="0"/>
                </a:spcAft>
              </a:pPr>
              <a:r>
                <a:rPr lang="en-GB" sz="1200" b="1" smtClean="0">
                  <a:solidFill>
                    <a:srgbClr val="FFFFFF"/>
                  </a:solidFill>
                  <a:cs typeface="Arial" charset="0"/>
                </a:rPr>
                <a:t>Euston Estates</a:t>
              </a:r>
            </a:p>
          </p:txBody>
        </p:sp>
      </p:grpSp>
      <p:grpSp>
        <p:nvGrpSpPr>
          <p:cNvPr id="8219" name="Group 44"/>
          <p:cNvGrpSpPr>
            <a:grpSpLocks/>
          </p:cNvGrpSpPr>
          <p:nvPr/>
        </p:nvGrpSpPr>
        <p:grpSpPr bwMode="auto">
          <a:xfrm>
            <a:off x="2052638" y="5229225"/>
            <a:ext cx="1295400" cy="360363"/>
            <a:chOff x="-1520" y="1797"/>
            <a:chExt cx="544" cy="189"/>
          </a:xfrm>
        </p:grpSpPr>
        <p:sp>
          <p:nvSpPr>
            <p:cNvPr id="8258" name="AutoShape 45"/>
            <p:cNvSpPr>
              <a:spLocks noChangeArrowheads="1"/>
            </p:cNvSpPr>
            <p:nvPr/>
          </p:nvSpPr>
          <p:spPr bwMode="auto">
            <a:xfrm rot="10800000">
              <a:off x="-1475" y="1895"/>
              <a:ext cx="136" cy="91"/>
            </a:xfrm>
            <a:prstGeom prst="triangle">
              <a:avLst>
                <a:gd name="adj" fmla="val 50000"/>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8259" name="Rectangle 46"/>
            <p:cNvSpPr>
              <a:spLocks noChangeArrowheads="1"/>
            </p:cNvSpPr>
            <p:nvPr/>
          </p:nvSpPr>
          <p:spPr bwMode="auto">
            <a:xfrm>
              <a:off x="-1520" y="1797"/>
              <a:ext cx="544" cy="136"/>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700" rIns="91396" bIns="45700" anchor="ctr"/>
            <a:lstStyle/>
            <a:p>
              <a:pPr fontAlgn="base">
                <a:spcBef>
                  <a:spcPct val="0"/>
                </a:spcBef>
                <a:spcAft>
                  <a:spcPct val="0"/>
                </a:spcAft>
              </a:pPr>
              <a:r>
                <a:rPr lang="en-GB" sz="1200" b="1" smtClean="0">
                  <a:solidFill>
                    <a:srgbClr val="FFFFFF"/>
                  </a:solidFill>
                  <a:cs typeface="Arial" charset="0"/>
                </a:rPr>
                <a:t>Chittering</a:t>
              </a:r>
            </a:p>
          </p:txBody>
        </p:sp>
      </p:grpSp>
      <p:grpSp>
        <p:nvGrpSpPr>
          <p:cNvPr id="8220" name="Group 47"/>
          <p:cNvGrpSpPr>
            <a:grpSpLocks/>
          </p:cNvGrpSpPr>
          <p:nvPr/>
        </p:nvGrpSpPr>
        <p:grpSpPr bwMode="auto">
          <a:xfrm>
            <a:off x="1836738" y="4797425"/>
            <a:ext cx="1295400" cy="360363"/>
            <a:chOff x="-1520" y="1797"/>
            <a:chExt cx="544" cy="189"/>
          </a:xfrm>
        </p:grpSpPr>
        <p:sp>
          <p:nvSpPr>
            <p:cNvPr id="8256" name="AutoShape 48"/>
            <p:cNvSpPr>
              <a:spLocks noChangeArrowheads="1"/>
            </p:cNvSpPr>
            <p:nvPr/>
          </p:nvSpPr>
          <p:spPr bwMode="auto">
            <a:xfrm rot="10800000">
              <a:off x="-1475" y="1895"/>
              <a:ext cx="136" cy="91"/>
            </a:xfrm>
            <a:prstGeom prst="triangle">
              <a:avLst>
                <a:gd name="adj" fmla="val 50000"/>
              </a:avLst>
            </a:prstGeom>
            <a:solidFill>
              <a:srgbClr val="F2C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8257" name="Rectangle 49"/>
            <p:cNvSpPr>
              <a:spLocks noChangeArrowheads="1"/>
            </p:cNvSpPr>
            <p:nvPr/>
          </p:nvSpPr>
          <p:spPr bwMode="auto">
            <a:xfrm>
              <a:off x="-1520" y="1797"/>
              <a:ext cx="544" cy="136"/>
            </a:xfrm>
            <a:prstGeom prst="rect">
              <a:avLst/>
            </a:prstGeom>
            <a:solidFill>
              <a:srgbClr val="F2C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700" rIns="91396" bIns="45700" anchor="ctr"/>
            <a:lstStyle/>
            <a:p>
              <a:pPr fontAlgn="base">
                <a:spcBef>
                  <a:spcPct val="0"/>
                </a:spcBef>
                <a:spcAft>
                  <a:spcPct val="0"/>
                </a:spcAft>
              </a:pPr>
              <a:r>
                <a:rPr lang="en-GB" sz="1200" b="1" smtClean="0">
                  <a:solidFill>
                    <a:srgbClr val="FFFFFF"/>
                  </a:solidFill>
                  <a:cs typeface="Arial" charset="0"/>
                </a:rPr>
                <a:t>West Fen Farm</a:t>
              </a:r>
            </a:p>
          </p:txBody>
        </p:sp>
      </p:grpSp>
      <p:grpSp>
        <p:nvGrpSpPr>
          <p:cNvPr id="8221" name="Group 50"/>
          <p:cNvGrpSpPr>
            <a:grpSpLocks/>
          </p:cNvGrpSpPr>
          <p:nvPr/>
        </p:nvGrpSpPr>
        <p:grpSpPr bwMode="auto">
          <a:xfrm>
            <a:off x="1260475" y="4292600"/>
            <a:ext cx="1295400" cy="360363"/>
            <a:chOff x="-1520" y="1797"/>
            <a:chExt cx="544" cy="189"/>
          </a:xfrm>
        </p:grpSpPr>
        <p:sp>
          <p:nvSpPr>
            <p:cNvPr id="8254" name="AutoShape 51"/>
            <p:cNvSpPr>
              <a:spLocks noChangeArrowheads="1"/>
            </p:cNvSpPr>
            <p:nvPr/>
          </p:nvSpPr>
          <p:spPr bwMode="auto">
            <a:xfrm rot="10800000">
              <a:off x="-1475" y="1895"/>
              <a:ext cx="136" cy="91"/>
            </a:xfrm>
            <a:prstGeom prst="triangle">
              <a:avLst>
                <a:gd name="adj" fmla="val 50000"/>
              </a:avLst>
            </a:prstGeom>
            <a:solidFill>
              <a:srgbClr val="92D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8255" name="Rectangle 52"/>
            <p:cNvSpPr>
              <a:spLocks noChangeArrowheads="1"/>
            </p:cNvSpPr>
            <p:nvPr/>
          </p:nvSpPr>
          <p:spPr bwMode="auto">
            <a:xfrm>
              <a:off x="-1520" y="1797"/>
              <a:ext cx="544" cy="136"/>
            </a:xfrm>
            <a:prstGeom prst="rect">
              <a:avLst/>
            </a:prstGeom>
            <a:solidFill>
              <a:srgbClr val="92D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700" rIns="91396" bIns="45700" anchor="ctr"/>
            <a:lstStyle/>
            <a:p>
              <a:pPr fontAlgn="base">
                <a:spcBef>
                  <a:spcPct val="0"/>
                </a:spcBef>
                <a:spcAft>
                  <a:spcPct val="0"/>
                </a:spcAft>
              </a:pPr>
              <a:r>
                <a:rPr lang="en-GB" sz="1200" b="1" smtClean="0">
                  <a:solidFill>
                    <a:srgbClr val="FFFFFF"/>
                  </a:solidFill>
                  <a:cs typeface="Arial" charset="0"/>
                </a:rPr>
                <a:t>Minworth</a:t>
              </a:r>
            </a:p>
          </p:txBody>
        </p:sp>
      </p:grpSp>
      <p:grpSp>
        <p:nvGrpSpPr>
          <p:cNvPr id="8222" name="Group 53"/>
          <p:cNvGrpSpPr>
            <a:grpSpLocks/>
          </p:cNvGrpSpPr>
          <p:nvPr/>
        </p:nvGrpSpPr>
        <p:grpSpPr bwMode="auto">
          <a:xfrm>
            <a:off x="900113" y="3500438"/>
            <a:ext cx="1295400" cy="360362"/>
            <a:chOff x="-1520" y="1797"/>
            <a:chExt cx="544" cy="189"/>
          </a:xfrm>
        </p:grpSpPr>
        <p:sp>
          <p:nvSpPr>
            <p:cNvPr id="8252" name="AutoShape 54"/>
            <p:cNvSpPr>
              <a:spLocks noChangeArrowheads="1"/>
            </p:cNvSpPr>
            <p:nvPr/>
          </p:nvSpPr>
          <p:spPr bwMode="auto">
            <a:xfrm rot="10800000">
              <a:off x="-1475" y="1895"/>
              <a:ext cx="136" cy="91"/>
            </a:xfrm>
            <a:prstGeom prst="triangle">
              <a:avLst>
                <a:gd name="adj" fmla="val 50000"/>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8253" name="Rectangle 55"/>
            <p:cNvSpPr>
              <a:spLocks noChangeArrowheads="1"/>
            </p:cNvSpPr>
            <p:nvPr/>
          </p:nvSpPr>
          <p:spPr bwMode="auto">
            <a:xfrm>
              <a:off x="-1520" y="1797"/>
              <a:ext cx="544" cy="136"/>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700" rIns="91396" bIns="45700" anchor="ctr"/>
            <a:lstStyle/>
            <a:p>
              <a:pPr fontAlgn="base">
                <a:spcBef>
                  <a:spcPct val="0"/>
                </a:spcBef>
                <a:spcAft>
                  <a:spcPct val="0"/>
                </a:spcAft>
              </a:pPr>
              <a:r>
                <a:rPr lang="en-GB" sz="1200" b="1" smtClean="0">
                  <a:solidFill>
                    <a:srgbClr val="FFFFFF"/>
                  </a:solidFill>
                  <a:cs typeface="Arial" charset="0"/>
                </a:rPr>
                <a:t>Widnes</a:t>
              </a:r>
            </a:p>
          </p:txBody>
        </p:sp>
      </p:grpSp>
      <p:grpSp>
        <p:nvGrpSpPr>
          <p:cNvPr id="8223" name="Group 56"/>
          <p:cNvGrpSpPr>
            <a:grpSpLocks/>
          </p:cNvGrpSpPr>
          <p:nvPr/>
        </p:nvGrpSpPr>
        <p:grpSpPr bwMode="auto">
          <a:xfrm>
            <a:off x="1620838" y="2997200"/>
            <a:ext cx="1295400" cy="360363"/>
            <a:chOff x="-1520" y="1797"/>
            <a:chExt cx="544" cy="189"/>
          </a:xfrm>
        </p:grpSpPr>
        <p:sp>
          <p:nvSpPr>
            <p:cNvPr id="8250" name="AutoShape 57"/>
            <p:cNvSpPr>
              <a:spLocks noChangeArrowheads="1"/>
            </p:cNvSpPr>
            <p:nvPr/>
          </p:nvSpPr>
          <p:spPr bwMode="auto">
            <a:xfrm rot="10800000">
              <a:off x="-1475" y="1895"/>
              <a:ext cx="136" cy="91"/>
            </a:xfrm>
            <a:prstGeom prst="triangle">
              <a:avLst>
                <a:gd name="adj" fmla="val 50000"/>
              </a:avLst>
            </a:prstGeom>
            <a:solidFill>
              <a:srgbClr val="F2C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8251" name="Rectangle 58"/>
            <p:cNvSpPr>
              <a:spLocks noChangeArrowheads="1"/>
            </p:cNvSpPr>
            <p:nvPr/>
          </p:nvSpPr>
          <p:spPr bwMode="auto">
            <a:xfrm>
              <a:off x="-1520" y="1797"/>
              <a:ext cx="544" cy="136"/>
            </a:xfrm>
            <a:prstGeom prst="rect">
              <a:avLst/>
            </a:prstGeom>
            <a:solidFill>
              <a:srgbClr val="F2C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700" rIns="91396" bIns="45700" anchor="ctr"/>
            <a:lstStyle/>
            <a:p>
              <a:pPr fontAlgn="base">
                <a:spcBef>
                  <a:spcPct val="0"/>
                </a:spcBef>
                <a:spcAft>
                  <a:spcPct val="0"/>
                </a:spcAft>
              </a:pPr>
              <a:r>
                <a:rPr lang="en-GB" sz="1200" b="1" smtClean="0">
                  <a:solidFill>
                    <a:srgbClr val="FFFFFF"/>
                  </a:solidFill>
                  <a:cs typeface="Arial" charset="0"/>
                </a:rPr>
                <a:t>Stockport</a:t>
              </a:r>
            </a:p>
          </p:txBody>
        </p:sp>
      </p:grpSp>
      <p:grpSp>
        <p:nvGrpSpPr>
          <p:cNvPr id="8224" name="Group 59"/>
          <p:cNvGrpSpPr>
            <a:grpSpLocks/>
          </p:cNvGrpSpPr>
          <p:nvPr/>
        </p:nvGrpSpPr>
        <p:grpSpPr bwMode="auto">
          <a:xfrm>
            <a:off x="3203575" y="2133600"/>
            <a:ext cx="1295400" cy="360363"/>
            <a:chOff x="-1520" y="1797"/>
            <a:chExt cx="544" cy="189"/>
          </a:xfrm>
        </p:grpSpPr>
        <p:sp>
          <p:nvSpPr>
            <p:cNvPr id="8248" name="AutoShape 60"/>
            <p:cNvSpPr>
              <a:spLocks noChangeArrowheads="1"/>
            </p:cNvSpPr>
            <p:nvPr/>
          </p:nvSpPr>
          <p:spPr bwMode="auto">
            <a:xfrm rot="10800000">
              <a:off x="-1475" y="1895"/>
              <a:ext cx="136" cy="91"/>
            </a:xfrm>
            <a:prstGeom prst="triangle">
              <a:avLst>
                <a:gd name="adj" fmla="val 50000"/>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8249" name="Rectangle 61"/>
            <p:cNvSpPr>
              <a:spLocks noChangeArrowheads="1"/>
            </p:cNvSpPr>
            <p:nvPr/>
          </p:nvSpPr>
          <p:spPr bwMode="auto">
            <a:xfrm>
              <a:off x="-1520" y="1797"/>
              <a:ext cx="544" cy="136"/>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700" rIns="91396" bIns="45700" anchor="ctr"/>
            <a:lstStyle/>
            <a:p>
              <a:pPr fontAlgn="base">
                <a:spcBef>
                  <a:spcPct val="0"/>
                </a:spcBef>
                <a:spcAft>
                  <a:spcPct val="0"/>
                </a:spcAft>
              </a:pPr>
              <a:r>
                <a:rPr lang="en-GB" sz="1200" b="1" smtClean="0">
                  <a:solidFill>
                    <a:srgbClr val="FFFFFF"/>
                  </a:solidFill>
                  <a:cs typeface="Arial" charset="0"/>
                </a:rPr>
                <a:t>Doncaster </a:t>
              </a:r>
            </a:p>
          </p:txBody>
        </p:sp>
      </p:grpSp>
      <p:grpSp>
        <p:nvGrpSpPr>
          <p:cNvPr id="8225" name="Group 62"/>
          <p:cNvGrpSpPr>
            <a:grpSpLocks/>
          </p:cNvGrpSpPr>
          <p:nvPr/>
        </p:nvGrpSpPr>
        <p:grpSpPr bwMode="auto">
          <a:xfrm>
            <a:off x="303213" y="1371600"/>
            <a:ext cx="2663825" cy="1085850"/>
            <a:chOff x="267" y="1210"/>
            <a:chExt cx="2349" cy="957"/>
          </a:xfrm>
        </p:grpSpPr>
        <p:sp>
          <p:nvSpPr>
            <p:cNvPr id="8245" name="Rectangle 63"/>
            <p:cNvSpPr>
              <a:spLocks noChangeArrowheads="1"/>
            </p:cNvSpPr>
            <p:nvPr/>
          </p:nvSpPr>
          <p:spPr bwMode="auto">
            <a:xfrm rot="2776382">
              <a:off x="720" y="1945"/>
              <a:ext cx="222" cy="222"/>
            </a:xfrm>
            <a:prstGeom prst="rect">
              <a:avLst/>
            </a:prstGeom>
            <a:solidFill>
              <a:srgbClr val="0079C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8246" name="Rectangle 64"/>
            <p:cNvSpPr>
              <a:spLocks noChangeArrowheads="1"/>
            </p:cNvSpPr>
            <p:nvPr/>
          </p:nvSpPr>
          <p:spPr bwMode="auto">
            <a:xfrm>
              <a:off x="267" y="1210"/>
              <a:ext cx="2349" cy="907"/>
            </a:xfrm>
            <a:prstGeom prst="rect">
              <a:avLst/>
            </a:prstGeom>
            <a:solidFill>
              <a:srgbClr val="0079C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700" rIns="91396" bIns="45700" anchor="ctr"/>
            <a:lstStyle/>
            <a:p>
              <a:pPr algn="ctr" fontAlgn="base">
                <a:spcBef>
                  <a:spcPct val="0"/>
                </a:spcBef>
                <a:spcAft>
                  <a:spcPct val="0"/>
                </a:spcAft>
              </a:pPr>
              <a:endParaRPr lang="en-US" sz="2800" b="1" smtClean="0">
                <a:solidFill>
                  <a:srgbClr val="0079C1"/>
                </a:solidFill>
                <a:cs typeface="Arial" charset="0"/>
              </a:endParaRPr>
            </a:p>
          </p:txBody>
        </p:sp>
        <p:sp>
          <p:nvSpPr>
            <p:cNvPr id="8247" name="Rectangle 65"/>
            <p:cNvSpPr>
              <a:spLocks noChangeArrowheads="1"/>
            </p:cNvSpPr>
            <p:nvPr/>
          </p:nvSpPr>
          <p:spPr bwMode="auto">
            <a:xfrm>
              <a:off x="313" y="1255"/>
              <a:ext cx="2268" cy="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45700" rIns="91396" bIns="45700">
              <a:spAutoFit/>
            </a:bodyPr>
            <a:lstStyle/>
            <a:p>
              <a:pPr fontAlgn="base">
                <a:spcBef>
                  <a:spcPct val="0"/>
                </a:spcBef>
                <a:spcAft>
                  <a:spcPct val="0"/>
                </a:spcAft>
              </a:pPr>
              <a:r>
                <a:rPr lang="en-GB" sz="1400" b="1" dirty="0" smtClean="0">
                  <a:solidFill>
                    <a:srgbClr val="FFFFFF"/>
                  </a:solidFill>
                  <a:cs typeface="Arial" charset="0"/>
                </a:rPr>
                <a:t>Confirmed projects will heat</a:t>
              </a:r>
            </a:p>
            <a:p>
              <a:pPr fontAlgn="base">
                <a:lnSpc>
                  <a:spcPct val="30000"/>
                </a:lnSpc>
                <a:spcBef>
                  <a:spcPct val="0"/>
                </a:spcBef>
                <a:spcAft>
                  <a:spcPct val="0"/>
                </a:spcAft>
              </a:pPr>
              <a:endParaRPr lang="en-GB" sz="1400" b="1" dirty="0" smtClean="0">
                <a:solidFill>
                  <a:srgbClr val="FFFFFF"/>
                </a:solidFill>
                <a:cs typeface="Arial" charset="0"/>
              </a:endParaRPr>
            </a:p>
            <a:p>
              <a:pPr fontAlgn="base">
                <a:spcBef>
                  <a:spcPct val="0"/>
                </a:spcBef>
                <a:spcAft>
                  <a:spcPct val="0"/>
                </a:spcAft>
              </a:pPr>
              <a:r>
                <a:rPr lang="en-GB" sz="2400" b="1" dirty="0" smtClean="0">
                  <a:solidFill>
                    <a:srgbClr val="FFFFFF"/>
                  </a:solidFill>
                  <a:cs typeface="Arial" charset="0"/>
                </a:rPr>
                <a:t>      </a:t>
              </a:r>
              <a:r>
                <a:rPr lang="en-GB" sz="2000" b="1" dirty="0" smtClean="0">
                  <a:solidFill>
                    <a:srgbClr val="FFFFFF"/>
                  </a:solidFill>
                  <a:cs typeface="Arial" charset="0"/>
                </a:rPr>
                <a:t>8223 homes</a:t>
              </a:r>
            </a:p>
            <a:p>
              <a:pPr fontAlgn="base">
                <a:lnSpc>
                  <a:spcPct val="30000"/>
                </a:lnSpc>
                <a:spcBef>
                  <a:spcPct val="0"/>
                </a:spcBef>
                <a:spcAft>
                  <a:spcPct val="0"/>
                </a:spcAft>
              </a:pPr>
              <a:endParaRPr lang="en-GB" sz="2400" b="1" dirty="0" smtClean="0">
                <a:solidFill>
                  <a:srgbClr val="FFFFFF"/>
                </a:solidFill>
                <a:cs typeface="Arial" charset="0"/>
              </a:endParaRPr>
            </a:p>
          </p:txBody>
        </p:sp>
      </p:grpSp>
      <p:sp>
        <p:nvSpPr>
          <p:cNvPr id="8226" name="Rectangle 66"/>
          <p:cNvSpPr>
            <a:spLocks noChangeArrowheads="1"/>
          </p:cNvSpPr>
          <p:nvPr/>
        </p:nvSpPr>
        <p:spPr bwMode="auto">
          <a:xfrm>
            <a:off x="6227763" y="1557338"/>
            <a:ext cx="2459037" cy="719137"/>
          </a:xfrm>
          <a:prstGeom prst="rect">
            <a:avLst/>
          </a:prstGeom>
          <a:solidFill>
            <a:srgbClr val="0079C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700" rIns="91396" bIns="45700" anchor="ctr"/>
          <a:lstStyle/>
          <a:p>
            <a:pPr algn="ctr" fontAlgn="base">
              <a:spcBef>
                <a:spcPct val="0"/>
              </a:spcBef>
              <a:spcAft>
                <a:spcPct val="0"/>
              </a:spcAft>
            </a:pPr>
            <a:endParaRPr lang="en-US" sz="2800" b="1" smtClean="0">
              <a:solidFill>
                <a:srgbClr val="0079C1"/>
              </a:solidFill>
              <a:cs typeface="Arial" charset="0"/>
            </a:endParaRPr>
          </a:p>
        </p:txBody>
      </p:sp>
      <p:sp>
        <p:nvSpPr>
          <p:cNvPr id="8227" name="Rectangle 67"/>
          <p:cNvSpPr>
            <a:spLocks noChangeArrowheads="1"/>
          </p:cNvSpPr>
          <p:nvPr/>
        </p:nvSpPr>
        <p:spPr bwMode="auto">
          <a:xfrm>
            <a:off x="6218238" y="1628775"/>
            <a:ext cx="1798637"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45700" rIns="91396" bIns="45700">
            <a:spAutoFit/>
          </a:bodyPr>
          <a:lstStyle/>
          <a:p>
            <a:pPr algn="ctr" fontAlgn="base">
              <a:spcBef>
                <a:spcPct val="0"/>
              </a:spcBef>
              <a:spcAft>
                <a:spcPct val="0"/>
              </a:spcAft>
            </a:pPr>
            <a:r>
              <a:rPr lang="en-GB" b="1" smtClean="0">
                <a:solidFill>
                  <a:srgbClr val="FFFFFF"/>
                </a:solidFill>
                <a:cs typeface="Arial" charset="0"/>
              </a:rPr>
              <a:t>580 Enquiries</a:t>
            </a:r>
          </a:p>
          <a:p>
            <a:pPr fontAlgn="base">
              <a:lnSpc>
                <a:spcPct val="30000"/>
              </a:lnSpc>
              <a:spcBef>
                <a:spcPct val="0"/>
              </a:spcBef>
              <a:spcAft>
                <a:spcPct val="0"/>
              </a:spcAft>
            </a:pPr>
            <a:endParaRPr lang="en-GB" b="1" smtClean="0">
              <a:solidFill>
                <a:srgbClr val="FFFFFF"/>
              </a:solidFill>
              <a:cs typeface="Arial" charset="0"/>
            </a:endParaRPr>
          </a:p>
        </p:txBody>
      </p:sp>
      <p:sp>
        <p:nvSpPr>
          <p:cNvPr id="8228" name="Rectangle 68"/>
          <p:cNvSpPr>
            <a:spLocks noChangeArrowheads="1"/>
          </p:cNvSpPr>
          <p:nvPr/>
        </p:nvSpPr>
        <p:spPr bwMode="auto">
          <a:xfrm>
            <a:off x="6142038" y="1944688"/>
            <a:ext cx="1798637"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45700" rIns="91396" bIns="45700">
            <a:spAutoFit/>
          </a:bodyPr>
          <a:lstStyle/>
          <a:p>
            <a:pPr algn="ctr" fontAlgn="base">
              <a:spcBef>
                <a:spcPct val="0"/>
              </a:spcBef>
              <a:spcAft>
                <a:spcPct val="0"/>
              </a:spcAft>
            </a:pPr>
            <a:r>
              <a:rPr lang="en-GB" sz="1200" b="1" smtClean="0">
                <a:solidFill>
                  <a:srgbClr val="FFFFFF"/>
                </a:solidFill>
                <a:cs typeface="Arial" charset="0"/>
              </a:rPr>
              <a:t>Since April 2012</a:t>
            </a:r>
          </a:p>
          <a:p>
            <a:pPr fontAlgn="base">
              <a:lnSpc>
                <a:spcPct val="30000"/>
              </a:lnSpc>
              <a:spcBef>
                <a:spcPct val="0"/>
              </a:spcBef>
              <a:spcAft>
                <a:spcPct val="0"/>
              </a:spcAft>
            </a:pPr>
            <a:endParaRPr lang="en-GB" sz="1200" b="1" smtClean="0">
              <a:solidFill>
                <a:srgbClr val="FFFFFF"/>
              </a:solidFill>
              <a:cs typeface="Arial" charset="0"/>
            </a:endParaRPr>
          </a:p>
        </p:txBody>
      </p:sp>
      <p:sp>
        <p:nvSpPr>
          <p:cNvPr id="8229" name="Rectangle 69"/>
          <p:cNvSpPr>
            <a:spLocks noChangeArrowheads="1"/>
          </p:cNvSpPr>
          <p:nvPr/>
        </p:nvSpPr>
        <p:spPr bwMode="auto">
          <a:xfrm>
            <a:off x="6227763" y="2595563"/>
            <a:ext cx="2459037" cy="776287"/>
          </a:xfrm>
          <a:prstGeom prst="rect">
            <a:avLst/>
          </a:prstGeom>
          <a:solidFill>
            <a:srgbClr val="0079C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700" rIns="91396" bIns="45700" anchor="ctr"/>
          <a:lstStyle/>
          <a:p>
            <a:pPr algn="ctr" fontAlgn="base">
              <a:spcBef>
                <a:spcPct val="0"/>
              </a:spcBef>
              <a:spcAft>
                <a:spcPct val="0"/>
              </a:spcAft>
            </a:pPr>
            <a:endParaRPr lang="en-US" sz="2800" b="1" smtClean="0">
              <a:solidFill>
                <a:srgbClr val="0079C1"/>
              </a:solidFill>
              <a:cs typeface="Arial" charset="0"/>
            </a:endParaRPr>
          </a:p>
        </p:txBody>
      </p:sp>
      <p:sp>
        <p:nvSpPr>
          <p:cNvPr id="8230" name="Rectangle 70"/>
          <p:cNvSpPr>
            <a:spLocks noChangeArrowheads="1"/>
          </p:cNvSpPr>
          <p:nvPr/>
        </p:nvSpPr>
        <p:spPr bwMode="auto">
          <a:xfrm>
            <a:off x="6157913" y="2649538"/>
            <a:ext cx="1798637"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45700" rIns="91396" bIns="45700">
            <a:spAutoFit/>
          </a:bodyPr>
          <a:lstStyle/>
          <a:p>
            <a:pPr algn="ctr" fontAlgn="base">
              <a:spcBef>
                <a:spcPct val="0"/>
              </a:spcBef>
              <a:spcAft>
                <a:spcPct val="0"/>
              </a:spcAft>
            </a:pPr>
            <a:r>
              <a:rPr lang="en-GB" b="1" smtClean="0">
                <a:solidFill>
                  <a:srgbClr val="FFFFFF"/>
                </a:solidFill>
                <a:cs typeface="Arial" charset="0"/>
              </a:rPr>
              <a:t>68 projects</a:t>
            </a:r>
          </a:p>
          <a:p>
            <a:pPr fontAlgn="base">
              <a:lnSpc>
                <a:spcPct val="30000"/>
              </a:lnSpc>
              <a:spcBef>
                <a:spcPct val="0"/>
              </a:spcBef>
              <a:spcAft>
                <a:spcPct val="0"/>
              </a:spcAft>
            </a:pPr>
            <a:endParaRPr lang="en-GB" b="1" smtClean="0">
              <a:solidFill>
                <a:srgbClr val="FFFFFF"/>
              </a:solidFill>
              <a:cs typeface="Arial" charset="0"/>
            </a:endParaRPr>
          </a:p>
        </p:txBody>
      </p:sp>
      <p:sp>
        <p:nvSpPr>
          <p:cNvPr id="8231" name="Rectangle 71"/>
          <p:cNvSpPr>
            <a:spLocks noChangeArrowheads="1"/>
          </p:cNvSpPr>
          <p:nvPr/>
        </p:nvSpPr>
        <p:spPr bwMode="auto">
          <a:xfrm>
            <a:off x="6142038" y="3014663"/>
            <a:ext cx="2771775"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45700" rIns="91396" bIns="45700">
            <a:spAutoFit/>
          </a:bodyPr>
          <a:lstStyle/>
          <a:p>
            <a:pPr algn="ctr" fontAlgn="base">
              <a:spcBef>
                <a:spcPct val="0"/>
              </a:spcBef>
              <a:spcAft>
                <a:spcPct val="0"/>
              </a:spcAft>
            </a:pPr>
            <a:r>
              <a:rPr lang="en-GB" sz="1200" b="1" smtClean="0">
                <a:solidFill>
                  <a:srgbClr val="FFFFFF"/>
                </a:solidFill>
                <a:cs typeface="Arial" charset="0"/>
              </a:rPr>
              <a:t>Progressing through process</a:t>
            </a:r>
          </a:p>
          <a:p>
            <a:pPr fontAlgn="base">
              <a:lnSpc>
                <a:spcPct val="30000"/>
              </a:lnSpc>
              <a:spcBef>
                <a:spcPct val="0"/>
              </a:spcBef>
              <a:spcAft>
                <a:spcPct val="0"/>
              </a:spcAft>
            </a:pPr>
            <a:endParaRPr lang="en-GB" b="1" smtClean="0">
              <a:solidFill>
                <a:srgbClr val="FFFFFF"/>
              </a:solidFill>
              <a:cs typeface="Arial" charset="0"/>
            </a:endParaRPr>
          </a:p>
        </p:txBody>
      </p:sp>
      <p:sp>
        <p:nvSpPr>
          <p:cNvPr id="8232" name="Rectangle 72"/>
          <p:cNvSpPr>
            <a:spLocks noChangeArrowheads="1"/>
          </p:cNvSpPr>
          <p:nvPr/>
        </p:nvSpPr>
        <p:spPr bwMode="auto">
          <a:xfrm>
            <a:off x="7080250" y="3803650"/>
            <a:ext cx="1595438" cy="1008063"/>
          </a:xfrm>
          <a:prstGeom prst="rect">
            <a:avLst/>
          </a:prstGeom>
          <a:solidFill>
            <a:srgbClr val="0079C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700" rIns="91396" bIns="45700" anchor="ctr"/>
          <a:lstStyle/>
          <a:p>
            <a:pPr algn="ctr" fontAlgn="base">
              <a:spcBef>
                <a:spcPct val="0"/>
              </a:spcBef>
              <a:spcAft>
                <a:spcPct val="0"/>
              </a:spcAft>
            </a:pPr>
            <a:endParaRPr lang="en-US" sz="2800" b="1" smtClean="0">
              <a:solidFill>
                <a:srgbClr val="0079C1"/>
              </a:solidFill>
              <a:cs typeface="Arial" charset="0"/>
            </a:endParaRPr>
          </a:p>
        </p:txBody>
      </p:sp>
      <p:sp>
        <p:nvSpPr>
          <p:cNvPr id="8233" name="Rectangle 73"/>
          <p:cNvSpPr>
            <a:spLocks noChangeArrowheads="1"/>
          </p:cNvSpPr>
          <p:nvPr/>
        </p:nvSpPr>
        <p:spPr bwMode="auto">
          <a:xfrm>
            <a:off x="6877050" y="3862388"/>
            <a:ext cx="1798638"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45700" rIns="91396" bIns="45700">
            <a:spAutoFit/>
          </a:bodyPr>
          <a:lstStyle/>
          <a:p>
            <a:pPr algn="ctr" fontAlgn="base">
              <a:spcBef>
                <a:spcPct val="0"/>
              </a:spcBef>
              <a:spcAft>
                <a:spcPct val="0"/>
              </a:spcAft>
            </a:pPr>
            <a:r>
              <a:rPr lang="en-GB" b="1" smtClean="0">
                <a:solidFill>
                  <a:srgbClr val="FFFFFF"/>
                </a:solidFill>
                <a:cs typeface="Arial" charset="0"/>
              </a:rPr>
              <a:t>8 projects</a:t>
            </a:r>
          </a:p>
          <a:p>
            <a:pPr fontAlgn="base">
              <a:lnSpc>
                <a:spcPct val="30000"/>
              </a:lnSpc>
              <a:spcBef>
                <a:spcPct val="0"/>
              </a:spcBef>
              <a:spcAft>
                <a:spcPct val="0"/>
              </a:spcAft>
            </a:pPr>
            <a:endParaRPr lang="en-GB" b="1" smtClean="0">
              <a:solidFill>
                <a:srgbClr val="FFFFFF"/>
              </a:solidFill>
              <a:cs typeface="Arial" charset="0"/>
            </a:endParaRPr>
          </a:p>
        </p:txBody>
      </p:sp>
      <p:sp>
        <p:nvSpPr>
          <p:cNvPr id="8234" name="Rectangle 74"/>
          <p:cNvSpPr>
            <a:spLocks noChangeArrowheads="1"/>
          </p:cNvSpPr>
          <p:nvPr/>
        </p:nvSpPr>
        <p:spPr bwMode="auto">
          <a:xfrm>
            <a:off x="7164388" y="4251325"/>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45700" rIns="91396" bIns="45700">
            <a:spAutoFit/>
          </a:bodyPr>
          <a:lstStyle/>
          <a:p>
            <a:pPr fontAlgn="base">
              <a:spcBef>
                <a:spcPct val="0"/>
              </a:spcBef>
              <a:spcAft>
                <a:spcPct val="0"/>
              </a:spcAft>
            </a:pPr>
            <a:r>
              <a:rPr lang="en-GB" sz="1200" b="1" smtClean="0">
                <a:solidFill>
                  <a:srgbClr val="FFFFFF"/>
                </a:solidFill>
                <a:cs typeface="Arial" charset="0"/>
              </a:rPr>
              <a:t>Under</a:t>
            </a:r>
          </a:p>
          <a:p>
            <a:pPr fontAlgn="base">
              <a:spcBef>
                <a:spcPct val="0"/>
              </a:spcBef>
              <a:spcAft>
                <a:spcPct val="0"/>
              </a:spcAft>
            </a:pPr>
            <a:r>
              <a:rPr lang="en-GB" sz="1200" b="1" smtClean="0">
                <a:solidFill>
                  <a:srgbClr val="FFFFFF"/>
                </a:solidFill>
                <a:cs typeface="Arial" charset="0"/>
              </a:rPr>
              <a:t>construction</a:t>
            </a:r>
            <a:endParaRPr lang="en-GB" b="1" smtClean="0">
              <a:solidFill>
                <a:srgbClr val="FFFFFF"/>
              </a:solidFill>
              <a:cs typeface="Arial" charset="0"/>
            </a:endParaRPr>
          </a:p>
        </p:txBody>
      </p:sp>
      <p:sp>
        <p:nvSpPr>
          <p:cNvPr id="8235" name="Rectangle 75"/>
          <p:cNvSpPr>
            <a:spLocks noChangeArrowheads="1"/>
          </p:cNvSpPr>
          <p:nvPr/>
        </p:nvSpPr>
        <p:spPr bwMode="auto">
          <a:xfrm rot="2776382">
            <a:off x="8172450" y="4660900"/>
            <a:ext cx="252413" cy="252413"/>
          </a:xfrm>
          <a:prstGeom prst="rect">
            <a:avLst/>
          </a:prstGeom>
          <a:solidFill>
            <a:srgbClr val="0079C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cs typeface="Arial" charset="0"/>
            </a:endParaRPr>
          </a:p>
        </p:txBody>
      </p:sp>
      <p:pic>
        <p:nvPicPr>
          <p:cNvPr id="8236" name="Picture 5" descr="PPoint graphi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1605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7" name="AutoShape 103"/>
          <p:cNvSpPr>
            <a:spLocks noChangeArrowheads="1"/>
          </p:cNvSpPr>
          <p:nvPr/>
        </p:nvSpPr>
        <p:spPr bwMode="auto">
          <a:xfrm>
            <a:off x="2320925" y="3933825"/>
            <a:ext cx="144463" cy="119063"/>
          </a:xfrm>
          <a:prstGeom prst="triangle">
            <a:avLst>
              <a:gd name="adj" fmla="val 50000"/>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8238" name="AutoShape 104"/>
          <p:cNvSpPr>
            <a:spLocks noChangeArrowheads="1"/>
          </p:cNvSpPr>
          <p:nvPr/>
        </p:nvSpPr>
        <p:spPr bwMode="auto">
          <a:xfrm>
            <a:off x="4259263" y="5075238"/>
            <a:ext cx="144462" cy="119062"/>
          </a:xfrm>
          <a:prstGeom prst="triangle">
            <a:avLst>
              <a:gd name="adj" fmla="val 50000"/>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cs typeface="Arial" charset="0"/>
            </a:endParaRPr>
          </a:p>
        </p:txBody>
      </p:sp>
      <p:grpSp>
        <p:nvGrpSpPr>
          <p:cNvPr id="8239" name="Group 122"/>
          <p:cNvGrpSpPr>
            <a:grpSpLocks/>
          </p:cNvGrpSpPr>
          <p:nvPr/>
        </p:nvGrpSpPr>
        <p:grpSpPr bwMode="auto">
          <a:xfrm>
            <a:off x="5435600" y="4076700"/>
            <a:ext cx="1152525" cy="360363"/>
            <a:chOff x="-1520" y="1797"/>
            <a:chExt cx="544" cy="189"/>
          </a:xfrm>
        </p:grpSpPr>
        <p:sp>
          <p:nvSpPr>
            <p:cNvPr id="8243" name="AutoShape 123"/>
            <p:cNvSpPr>
              <a:spLocks noChangeArrowheads="1"/>
            </p:cNvSpPr>
            <p:nvPr/>
          </p:nvSpPr>
          <p:spPr bwMode="auto">
            <a:xfrm rot="10800000">
              <a:off x="-1475" y="1895"/>
              <a:ext cx="136" cy="91"/>
            </a:xfrm>
            <a:prstGeom prst="triangle">
              <a:avLst>
                <a:gd name="adj" fmla="val 50000"/>
              </a:avLst>
            </a:prstGeom>
            <a:solidFill>
              <a:srgbClr val="F2C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8244" name="Rectangle 124"/>
            <p:cNvSpPr>
              <a:spLocks noChangeArrowheads="1"/>
            </p:cNvSpPr>
            <p:nvPr/>
          </p:nvSpPr>
          <p:spPr bwMode="auto">
            <a:xfrm>
              <a:off x="-1520" y="1797"/>
              <a:ext cx="544" cy="136"/>
            </a:xfrm>
            <a:prstGeom prst="rect">
              <a:avLst/>
            </a:prstGeom>
            <a:solidFill>
              <a:srgbClr val="F2C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6" tIns="45700" rIns="91396" bIns="45700" anchor="ctr"/>
            <a:lstStyle/>
            <a:p>
              <a:pPr fontAlgn="base">
                <a:spcBef>
                  <a:spcPct val="0"/>
                </a:spcBef>
                <a:spcAft>
                  <a:spcPct val="0"/>
                </a:spcAft>
              </a:pPr>
              <a:r>
                <a:rPr lang="en-GB" sz="1000" b="1" smtClean="0">
                  <a:solidFill>
                    <a:srgbClr val="FFFFFF"/>
                  </a:solidFill>
                  <a:cs typeface="Arial" charset="0"/>
                </a:rPr>
                <a:t>Raynham Farm</a:t>
              </a:r>
            </a:p>
          </p:txBody>
        </p:sp>
      </p:grpSp>
      <p:sp>
        <p:nvSpPr>
          <p:cNvPr id="8240" name="Line 125"/>
          <p:cNvSpPr>
            <a:spLocks noChangeShapeType="1"/>
          </p:cNvSpPr>
          <p:nvPr/>
        </p:nvSpPr>
        <p:spPr bwMode="auto">
          <a:xfrm flipH="1">
            <a:off x="5076825" y="4365625"/>
            <a:ext cx="574675" cy="142875"/>
          </a:xfrm>
          <a:prstGeom prst="line">
            <a:avLst/>
          </a:prstGeom>
          <a:noFill/>
          <a:ln w="15875">
            <a:solidFill>
              <a:srgbClr val="F2C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cs typeface="Arial" charset="0"/>
            </a:endParaRPr>
          </a:p>
        </p:txBody>
      </p:sp>
      <p:sp>
        <p:nvSpPr>
          <p:cNvPr id="8241" name="AutoShape 126"/>
          <p:cNvSpPr>
            <a:spLocks noChangeArrowheads="1"/>
          </p:cNvSpPr>
          <p:nvPr/>
        </p:nvSpPr>
        <p:spPr bwMode="auto">
          <a:xfrm>
            <a:off x="3751263" y="3716338"/>
            <a:ext cx="144462" cy="119062"/>
          </a:xfrm>
          <a:prstGeom prst="triangle">
            <a:avLst>
              <a:gd name="adj" fmla="val 50000"/>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8242" name="AutoShape 126"/>
          <p:cNvSpPr>
            <a:spLocks noChangeArrowheads="1"/>
          </p:cNvSpPr>
          <p:nvPr/>
        </p:nvSpPr>
        <p:spPr bwMode="auto">
          <a:xfrm>
            <a:off x="2686050" y="4605338"/>
            <a:ext cx="144463" cy="119062"/>
          </a:xfrm>
          <a:prstGeom prst="triangle">
            <a:avLst>
              <a:gd name="adj" fmla="val 50000"/>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cs typeface="Arial" charset="0"/>
            </a:endParaRPr>
          </a:p>
        </p:txBody>
      </p:sp>
    </p:spTree>
    <p:extLst>
      <p:ext uri="{BB962C8B-B14F-4D97-AF65-F5344CB8AC3E}">
        <p14:creationId xmlns:p14="http://schemas.microsoft.com/office/powerpoint/2010/main" val="67661139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dirty="0"/>
              <a:t>Our Journey</a:t>
            </a:r>
            <a:endParaRPr lang="en-GB" dirty="0" smtClean="0"/>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412875"/>
            <a:ext cx="6985000" cy="486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46802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4213" y="924607"/>
            <a:ext cx="6818312" cy="766762"/>
          </a:xfrm>
        </p:spPr>
        <p:txBody>
          <a:bodyPr/>
          <a:lstStyle/>
          <a:p>
            <a:pPr eaLnBrk="1" hangingPunct="1"/>
            <a:r>
              <a:rPr lang="en-US" dirty="0"/>
              <a:t>Connection Models – the evolution</a:t>
            </a:r>
            <a:endParaRPr lang="en-GB" dirty="0" smtClean="0"/>
          </a:p>
        </p:txBody>
      </p:sp>
      <p:sp>
        <p:nvSpPr>
          <p:cNvPr id="12" name="AutoShape 97"/>
          <p:cNvSpPr>
            <a:spLocks noChangeArrowheads="1"/>
          </p:cNvSpPr>
          <p:nvPr/>
        </p:nvSpPr>
        <p:spPr bwMode="auto">
          <a:xfrm>
            <a:off x="1190617" y="1369562"/>
            <a:ext cx="1914525" cy="647700"/>
          </a:xfrm>
          <a:prstGeom prst="chevron">
            <a:avLst>
              <a:gd name="adj" fmla="val 39877"/>
            </a:avLst>
          </a:prstGeom>
          <a:solidFill>
            <a:srgbClr val="B2B2B2"/>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GB" sz="1400" b="1" kern="0" dirty="0">
                <a:solidFill>
                  <a:srgbClr val="FFFFFF"/>
                </a:solidFill>
                <a:cs typeface="Arial" charset="0"/>
              </a:rPr>
              <a:t>     </a:t>
            </a:r>
            <a:r>
              <a:rPr lang="en-GB" sz="1400" b="1" kern="0" dirty="0" smtClean="0">
                <a:solidFill>
                  <a:srgbClr val="FFFFFF"/>
                </a:solidFill>
                <a:cs typeface="Arial" charset="0"/>
              </a:rPr>
              <a:t>Launch</a:t>
            </a:r>
            <a:endParaRPr lang="en-GB" sz="1400" b="1" kern="0" dirty="0">
              <a:solidFill>
                <a:srgbClr val="FFFFFF"/>
              </a:solidFill>
              <a:cs typeface="Arial" charset="0"/>
            </a:endParaRPr>
          </a:p>
        </p:txBody>
      </p:sp>
      <p:sp>
        <p:nvSpPr>
          <p:cNvPr id="13" name="AutoShape 97"/>
          <p:cNvSpPr>
            <a:spLocks noChangeArrowheads="1"/>
          </p:cNvSpPr>
          <p:nvPr/>
        </p:nvSpPr>
        <p:spPr bwMode="auto">
          <a:xfrm>
            <a:off x="3496116" y="1369562"/>
            <a:ext cx="1914525" cy="647700"/>
          </a:xfrm>
          <a:prstGeom prst="chevron">
            <a:avLst>
              <a:gd name="adj" fmla="val 39877"/>
            </a:avLst>
          </a:prstGeom>
          <a:solidFill>
            <a:srgbClr val="B2B2B2"/>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GB" sz="1400" b="1" kern="0" dirty="0" smtClean="0">
                <a:solidFill>
                  <a:srgbClr val="FFFFFF"/>
                </a:solidFill>
                <a:cs typeface="Arial" charset="0"/>
              </a:rPr>
              <a:t>Evolving </a:t>
            </a:r>
          </a:p>
          <a:p>
            <a:pPr algn="ctr" fontAlgn="base">
              <a:spcBef>
                <a:spcPct val="0"/>
              </a:spcBef>
              <a:spcAft>
                <a:spcPct val="0"/>
              </a:spcAft>
              <a:defRPr/>
            </a:pPr>
            <a:r>
              <a:rPr lang="en-GB" sz="1400" b="1" kern="0" dirty="0" smtClean="0">
                <a:solidFill>
                  <a:srgbClr val="FFFFFF"/>
                </a:solidFill>
                <a:cs typeface="Arial" charset="0"/>
              </a:rPr>
              <a:t>market place</a:t>
            </a:r>
            <a:endParaRPr lang="en-GB" sz="1400" b="1" kern="0" dirty="0">
              <a:solidFill>
                <a:srgbClr val="FFFFFF"/>
              </a:solidFill>
              <a:cs typeface="Arial" charset="0"/>
            </a:endParaRPr>
          </a:p>
        </p:txBody>
      </p:sp>
      <p:sp>
        <p:nvSpPr>
          <p:cNvPr id="15" name="AutoShape 100"/>
          <p:cNvSpPr>
            <a:spLocks noChangeArrowheads="1"/>
          </p:cNvSpPr>
          <p:nvPr/>
        </p:nvSpPr>
        <p:spPr bwMode="auto">
          <a:xfrm>
            <a:off x="5762639" y="1382715"/>
            <a:ext cx="1914525" cy="647700"/>
          </a:xfrm>
          <a:prstGeom prst="chevron">
            <a:avLst>
              <a:gd name="adj" fmla="val 39877"/>
            </a:avLst>
          </a:prstGeom>
          <a:solidFill>
            <a:srgbClr val="0079C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GB" sz="1400" b="1" kern="0" dirty="0" smtClean="0">
                <a:solidFill>
                  <a:srgbClr val="FFFFFF"/>
                </a:solidFill>
                <a:cs typeface="Arial" charset="0"/>
              </a:rPr>
              <a:t>Innovation</a:t>
            </a:r>
            <a:endParaRPr lang="en-GB" sz="1400" b="1" kern="0" dirty="0">
              <a:solidFill>
                <a:srgbClr val="FFFFFF"/>
              </a:solidFill>
              <a:cs typeface="Arial" charset="0"/>
            </a:endParaRPr>
          </a:p>
        </p:txBody>
      </p:sp>
      <p:sp>
        <p:nvSpPr>
          <p:cNvPr id="17" name="AutoShape 3"/>
          <p:cNvSpPr>
            <a:spLocks noChangeArrowheads="1"/>
          </p:cNvSpPr>
          <p:nvPr/>
        </p:nvSpPr>
        <p:spPr bwMode="auto">
          <a:xfrm>
            <a:off x="185740" y="2089832"/>
            <a:ext cx="4841648" cy="4230465"/>
          </a:xfrm>
          <a:prstGeom prst="chevron">
            <a:avLst>
              <a:gd name="adj" fmla="val 15504"/>
            </a:avLst>
          </a:prstGeom>
          <a:noFill/>
          <a:ln w="19050">
            <a:solidFill>
              <a:srgbClr val="0079C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2800" b="1" kern="0">
              <a:solidFill>
                <a:srgbClr val="0079C1"/>
              </a:solidFill>
              <a:cs typeface="Arial" charset="0"/>
            </a:endParaRPr>
          </a:p>
        </p:txBody>
      </p:sp>
      <p:sp>
        <p:nvSpPr>
          <p:cNvPr id="23" name="AutoShape 84"/>
          <p:cNvSpPr>
            <a:spLocks noChangeArrowheads="1"/>
          </p:cNvSpPr>
          <p:nvPr/>
        </p:nvSpPr>
        <p:spPr bwMode="auto">
          <a:xfrm>
            <a:off x="4544782" y="2089832"/>
            <a:ext cx="4537075" cy="4230465"/>
          </a:xfrm>
          <a:prstGeom prst="chevron">
            <a:avLst>
              <a:gd name="adj" fmla="val 16490"/>
            </a:avLst>
          </a:prstGeom>
          <a:noFill/>
          <a:ln w="19050">
            <a:solidFill>
              <a:srgbClr val="0079C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2800" b="1" kern="0">
              <a:solidFill>
                <a:srgbClr val="0079C1"/>
              </a:solidFill>
              <a:cs typeface="Arial" charset="0"/>
            </a:endParaRPr>
          </a:p>
        </p:txBody>
      </p:sp>
      <p:sp>
        <p:nvSpPr>
          <p:cNvPr id="25" name="Text Box 91"/>
          <p:cNvSpPr txBox="1">
            <a:spLocks noChangeArrowheads="1"/>
          </p:cNvSpPr>
          <p:nvPr/>
        </p:nvSpPr>
        <p:spPr bwMode="auto">
          <a:xfrm>
            <a:off x="5507038" y="2131335"/>
            <a:ext cx="20177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50000"/>
              </a:spcBef>
              <a:spcAft>
                <a:spcPct val="0"/>
              </a:spcAft>
              <a:defRPr/>
            </a:pPr>
            <a:r>
              <a:rPr lang="en-GB" sz="1800" kern="0" dirty="0" smtClean="0">
                <a:cs typeface="Arial" charset="0"/>
              </a:rPr>
              <a:t>Innovation</a:t>
            </a:r>
            <a:endParaRPr lang="en-GB" sz="1800" kern="0" dirty="0">
              <a:cs typeface="Arial" charset="0"/>
            </a:endParaRPr>
          </a:p>
        </p:txBody>
      </p:sp>
      <p:sp>
        <p:nvSpPr>
          <p:cNvPr id="26" name="Text Box 91"/>
          <p:cNvSpPr txBox="1">
            <a:spLocks noChangeArrowheads="1"/>
          </p:cNvSpPr>
          <p:nvPr/>
        </p:nvSpPr>
        <p:spPr bwMode="auto">
          <a:xfrm>
            <a:off x="1319752" y="2138595"/>
            <a:ext cx="20177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50000"/>
              </a:spcBef>
              <a:spcAft>
                <a:spcPct val="0"/>
              </a:spcAft>
              <a:defRPr/>
            </a:pPr>
            <a:r>
              <a:rPr lang="en-GB" sz="1800" kern="0" dirty="0" smtClean="0">
                <a:cs typeface="Arial" charset="0"/>
              </a:rPr>
              <a:t>Lessons learnt</a:t>
            </a:r>
            <a:endParaRPr lang="en-GB" sz="1800" kern="0" dirty="0">
              <a:cs typeface="Arial" charset="0"/>
            </a:endParaRPr>
          </a:p>
        </p:txBody>
      </p:sp>
      <p:sp>
        <p:nvSpPr>
          <p:cNvPr id="27" name="Rectangle 4"/>
          <p:cNvSpPr>
            <a:spLocks noChangeArrowheads="1"/>
          </p:cNvSpPr>
          <p:nvPr/>
        </p:nvSpPr>
        <p:spPr bwMode="auto">
          <a:xfrm>
            <a:off x="5092768" y="2505308"/>
            <a:ext cx="3600450" cy="3814989"/>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p>
            <a:pPr marL="342900" indent="-160338" eaLnBrk="0" fontAlgn="base" hangingPunct="0">
              <a:spcBef>
                <a:spcPct val="0"/>
              </a:spcBef>
              <a:spcAft>
                <a:spcPct val="50000"/>
              </a:spcAft>
              <a:buClr>
                <a:srgbClr val="0079C1"/>
              </a:buClr>
              <a:buFont typeface="Wingdings 2" pitchFamily="18" charset="2"/>
              <a:buChar char="¾"/>
              <a:defRPr/>
            </a:pPr>
            <a:endParaRPr lang="en-GB" sz="1200" i="1" kern="0" dirty="0">
              <a:solidFill>
                <a:srgbClr val="000000"/>
              </a:solidFill>
              <a:cs typeface="Arial" charset="0"/>
            </a:endParaRPr>
          </a:p>
        </p:txBody>
      </p:sp>
      <p:sp>
        <p:nvSpPr>
          <p:cNvPr id="5" name="Rectangle 4"/>
          <p:cNvSpPr/>
          <p:nvPr/>
        </p:nvSpPr>
        <p:spPr>
          <a:xfrm>
            <a:off x="573317" y="2676172"/>
            <a:ext cx="4572000" cy="3573286"/>
          </a:xfrm>
          <a:prstGeom prst="rect">
            <a:avLst/>
          </a:prstGeom>
        </p:spPr>
        <p:txBody>
          <a:bodyPr>
            <a:spAutoFit/>
          </a:bodyPr>
          <a:lstStyle/>
          <a:p>
            <a:pPr marL="342900" indent="-342900" eaLnBrk="0" fontAlgn="base" hangingPunct="0">
              <a:lnSpc>
                <a:spcPct val="85000"/>
              </a:lnSpc>
              <a:spcBef>
                <a:spcPct val="0"/>
              </a:spcBef>
              <a:spcAft>
                <a:spcPct val="50000"/>
              </a:spcAft>
              <a:buClr>
                <a:srgbClr val="0079C1"/>
              </a:buClr>
              <a:buFont typeface="Wingdings 2" pitchFamily="18" charset="2"/>
              <a:buChar char="¾"/>
            </a:pPr>
            <a:r>
              <a:rPr lang="en-GB" sz="1300" dirty="0">
                <a:solidFill>
                  <a:srgbClr val="0079C1"/>
                </a:solidFill>
                <a:ea typeface="ＭＳ Ｐゴシック"/>
                <a:cs typeface="Arial" charset="0"/>
              </a:rPr>
              <a:t>Customer and Internal Stakeholder Engagement</a:t>
            </a:r>
          </a:p>
          <a:p>
            <a:pPr marL="342900" indent="-342900" eaLnBrk="0" fontAlgn="base" hangingPunct="0">
              <a:lnSpc>
                <a:spcPct val="85000"/>
              </a:lnSpc>
              <a:spcBef>
                <a:spcPct val="0"/>
              </a:spcBef>
              <a:spcAft>
                <a:spcPct val="50000"/>
              </a:spcAft>
              <a:buClr>
                <a:srgbClr val="0079C1"/>
              </a:buClr>
              <a:buFont typeface="Wingdings 2" pitchFamily="18" charset="2"/>
              <a:buChar char="¾"/>
            </a:pPr>
            <a:r>
              <a:rPr lang="en-GB" sz="1300" dirty="0">
                <a:solidFill>
                  <a:srgbClr val="0079C1"/>
                </a:solidFill>
                <a:ea typeface="ＭＳ Ｐゴシック"/>
                <a:cs typeface="Arial" charset="0"/>
              </a:rPr>
              <a:t>Review lessons learnt from Doncaster project</a:t>
            </a:r>
          </a:p>
          <a:p>
            <a:pPr marL="342900" indent="-342900" eaLnBrk="0" fontAlgn="base" hangingPunct="0">
              <a:lnSpc>
                <a:spcPct val="85000"/>
              </a:lnSpc>
              <a:spcBef>
                <a:spcPct val="0"/>
              </a:spcBef>
              <a:spcAft>
                <a:spcPct val="50000"/>
              </a:spcAft>
              <a:buClr>
                <a:srgbClr val="0079C1"/>
              </a:buClr>
              <a:buFont typeface="Wingdings 2" pitchFamily="18" charset="2"/>
              <a:buChar char="¾"/>
            </a:pPr>
            <a:r>
              <a:rPr lang="en-GB" sz="1300" dirty="0">
                <a:solidFill>
                  <a:srgbClr val="0079C1"/>
                </a:solidFill>
                <a:ea typeface="ＭＳ Ｐゴシック"/>
                <a:cs typeface="Arial" charset="0"/>
              </a:rPr>
              <a:t>Analyse and Identify areas for development and opportunities</a:t>
            </a:r>
          </a:p>
          <a:p>
            <a:pPr marL="742950" lvl="1" indent="-285750" eaLnBrk="0" fontAlgn="base" hangingPunct="0">
              <a:lnSpc>
                <a:spcPct val="85000"/>
              </a:lnSpc>
              <a:spcBef>
                <a:spcPct val="0"/>
              </a:spcBef>
              <a:spcAft>
                <a:spcPct val="50000"/>
              </a:spcAft>
              <a:buClr>
                <a:srgbClr val="0079C1"/>
              </a:buClr>
              <a:buFont typeface="Wingdings 2" pitchFamily="18" charset="2"/>
              <a:buChar char="¾"/>
            </a:pPr>
            <a:r>
              <a:rPr lang="en-GB" sz="1300" dirty="0">
                <a:solidFill>
                  <a:srgbClr val="0079C1"/>
                </a:solidFill>
                <a:ea typeface="ＭＳ Ｐゴシック"/>
                <a:cs typeface="Arial" charset="0"/>
              </a:rPr>
              <a:t>Initial Enquiry – very fast</a:t>
            </a:r>
          </a:p>
          <a:p>
            <a:pPr marL="742950" lvl="1" indent="-285750" eaLnBrk="0" fontAlgn="base" hangingPunct="0">
              <a:lnSpc>
                <a:spcPct val="85000"/>
              </a:lnSpc>
              <a:spcBef>
                <a:spcPct val="0"/>
              </a:spcBef>
              <a:spcAft>
                <a:spcPct val="50000"/>
              </a:spcAft>
              <a:buClr>
                <a:srgbClr val="0079C1"/>
              </a:buClr>
              <a:buFont typeface="Wingdings 2" pitchFamily="18" charset="2"/>
              <a:buChar char="¾"/>
            </a:pPr>
            <a:r>
              <a:rPr lang="en-GB" sz="1300" dirty="0">
                <a:solidFill>
                  <a:srgbClr val="0079C1"/>
                </a:solidFill>
                <a:ea typeface="ＭＳ Ｐゴシック"/>
                <a:cs typeface="Arial" charset="0"/>
              </a:rPr>
              <a:t>Detailed analysis study </a:t>
            </a:r>
          </a:p>
          <a:p>
            <a:pPr marL="742950" lvl="1" indent="-285750" eaLnBrk="0" fontAlgn="base" hangingPunct="0">
              <a:lnSpc>
                <a:spcPct val="85000"/>
              </a:lnSpc>
              <a:spcBef>
                <a:spcPct val="0"/>
              </a:spcBef>
              <a:spcAft>
                <a:spcPct val="50000"/>
              </a:spcAft>
              <a:buClr>
                <a:srgbClr val="0079C1"/>
              </a:buClr>
              <a:buFont typeface="Wingdings 2" pitchFamily="18" charset="2"/>
              <a:buChar char="¾"/>
            </a:pPr>
            <a:r>
              <a:rPr lang="en-GB" sz="1300" dirty="0">
                <a:solidFill>
                  <a:srgbClr val="0079C1"/>
                </a:solidFill>
                <a:ea typeface="ＭＳ Ｐゴシック"/>
                <a:cs typeface="Arial" charset="0"/>
              </a:rPr>
              <a:t>Connection Agreement – the deal</a:t>
            </a:r>
          </a:p>
          <a:p>
            <a:pPr marL="742950" lvl="1" indent="-285750" eaLnBrk="0" fontAlgn="base" hangingPunct="0">
              <a:lnSpc>
                <a:spcPct val="85000"/>
              </a:lnSpc>
              <a:spcBef>
                <a:spcPct val="0"/>
              </a:spcBef>
              <a:spcAft>
                <a:spcPct val="50000"/>
              </a:spcAft>
              <a:buClr>
                <a:srgbClr val="0079C1"/>
              </a:buClr>
              <a:buFont typeface="Wingdings 2" pitchFamily="18" charset="2"/>
              <a:buChar char="¾"/>
            </a:pPr>
            <a:r>
              <a:rPr lang="en-GB" sz="1300" dirty="0">
                <a:solidFill>
                  <a:srgbClr val="0079C1"/>
                </a:solidFill>
                <a:ea typeface="ＭＳ Ｐゴシック"/>
                <a:cs typeface="Arial" charset="0"/>
              </a:rPr>
              <a:t>Network Entry Agreement – no pre-accreditation</a:t>
            </a:r>
          </a:p>
          <a:p>
            <a:pPr marL="342900" indent="-342900" eaLnBrk="0" fontAlgn="base" hangingPunct="0">
              <a:lnSpc>
                <a:spcPct val="85000"/>
              </a:lnSpc>
              <a:spcBef>
                <a:spcPct val="0"/>
              </a:spcBef>
              <a:spcAft>
                <a:spcPct val="50000"/>
              </a:spcAft>
              <a:buClr>
                <a:srgbClr val="0079C1"/>
              </a:buClr>
              <a:buFont typeface="Wingdings 2" pitchFamily="18" charset="2"/>
              <a:buChar char="¾"/>
            </a:pPr>
            <a:r>
              <a:rPr lang="en-GB" sz="1300" dirty="0">
                <a:solidFill>
                  <a:srgbClr val="0079C1"/>
                </a:solidFill>
                <a:ea typeface="ＭＳ Ｐゴシック"/>
                <a:cs typeface="Arial" charset="0"/>
              </a:rPr>
              <a:t>Process Improvement Strategic Plan</a:t>
            </a:r>
          </a:p>
          <a:p>
            <a:pPr marL="342900" indent="-342900" eaLnBrk="0" fontAlgn="base" hangingPunct="0">
              <a:lnSpc>
                <a:spcPct val="85000"/>
              </a:lnSpc>
              <a:spcBef>
                <a:spcPct val="0"/>
              </a:spcBef>
              <a:spcAft>
                <a:spcPct val="50000"/>
              </a:spcAft>
              <a:buClr>
                <a:srgbClr val="0079C1"/>
              </a:buClr>
              <a:buFont typeface="Wingdings 2" pitchFamily="18" charset="2"/>
              <a:buChar char="¾"/>
            </a:pPr>
            <a:r>
              <a:rPr lang="en-GB" sz="1300" b="1" dirty="0">
                <a:solidFill>
                  <a:srgbClr val="0079C1"/>
                </a:solidFill>
                <a:ea typeface="ＭＳ Ｐゴシック"/>
                <a:cs typeface="Arial" charset="0"/>
              </a:rPr>
              <a:t>Problems solved</a:t>
            </a:r>
          </a:p>
          <a:p>
            <a:pPr marL="742950" lvl="1" indent="-285750" eaLnBrk="0" fontAlgn="base" hangingPunct="0">
              <a:lnSpc>
                <a:spcPct val="85000"/>
              </a:lnSpc>
              <a:spcBef>
                <a:spcPct val="0"/>
              </a:spcBef>
              <a:spcAft>
                <a:spcPct val="50000"/>
              </a:spcAft>
              <a:buClr>
                <a:srgbClr val="0079C1"/>
              </a:buClr>
              <a:buFont typeface="Wingdings 2" pitchFamily="18" charset="2"/>
              <a:buChar char="¾"/>
            </a:pPr>
            <a:r>
              <a:rPr lang="en-GB" sz="1300" dirty="0">
                <a:solidFill>
                  <a:srgbClr val="0079C1"/>
                </a:solidFill>
                <a:ea typeface="ＭＳ Ｐゴシック"/>
                <a:cs typeface="Arial" charset="0"/>
              </a:rPr>
              <a:t>GS(M)R derogation allows up to 1% </a:t>
            </a:r>
            <a:r>
              <a:rPr lang="en-GB" sz="1300" dirty="0" smtClean="0">
                <a:solidFill>
                  <a:srgbClr val="0079C1"/>
                </a:solidFill>
                <a:ea typeface="ＭＳ Ｐゴシック"/>
                <a:cs typeface="Arial" charset="0"/>
              </a:rPr>
              <a:t>O2</a:t>
            </a:r>
          </a:p>
          <a:p>
            <a:pPr lvl="1" eaLnBrk="0" fontAlgn="base" hangingPunct="0">
              <a:lnSpc>
                <a:spcPct val="85000"/>
              </a:lnSpc>
              <a:spcBef>
                <a:spcPct val="0"/>
              </a:spcBef>
              <a:spcAft>
                <a:spcPct val="50000"/>
              </a:spcAft>
              <a:buClr>
                <a:srgbClr val="0079C1"/>
              </a:buClr>
            </a:pPr>
            <a:r>
              <a:rPr lang="en-GB" sz="1300" dirty="0" smtClean="0">
                <a:solidFill>
                  <a:srgbClr val="0079C1"/>
                </a:solidFill>
                <a:ea typeface="ＭＳ Ｐゴシック"/>
                <a:cs typeface="Arial" charset="0"/>
              </a:rPr>
              <a:t>      in </a:t>
            </a:r>
            <a:r>
              <a:rPr lang="en-GB" sz="1300" dirty="0">
                <a:solidFill>
                  <a:srgbClr val="0079C1"/>
                </a:solidFill>
                <a:ea typeface="ＭＳ Ｐゴシック"/>
                <a:cs typeface="Arial" charset="0"/>
              </a:rPr>
              <a:t>&lt;37 bar</a:t>
            </a:r>
          </a:p>
          <a:p>
            <a:pPr marL="742950" lvl="1" indent="-285750" eaLnBrk="0" fontAlgn="base" hangingPunct="0">
              <a:lnSpc>
                <a:spcPct val="85000"/>
              </a:lnSpc>
              <a:spcBef>
                <a:spcPct val="0"/>
              </a:spcBef>
              <a:spcAft>
                <a:spcPct val="50000"/>
              </a:spcAft>
              <a:buClr>
                <a:srgbClr val="0079C1"/>
              </a:buClr>
              <a:buFont typeface="Wingdings 2" pitchFamily="18" charset="2"/>
              <a:buChar char="¾"/>
            </a:pPr>
            <a:r>
              <a:rPr lang="en-GB" sz="1300" dirty="0">
                <a:solidFill>
                  <a:srgbClr val="0079C1"/>
                </a:solidFill>
                <a:ea typeface="ＭＳ Ｐゴシック"/>
                <a:cs typeface="Arial" charset="0"/>
              </a:rPr>
              <a:t>Speed of connections – months</a:t>
            </a:r>
            <a:br>
              <a:rPr lang="en-GB" sz="1300" dirty="0">
                <a:solidFill>
                  <a:srgbClr val="0079C1"/>
                </a:solidFill>
                <a:ea typeface="ＭＳ Ｐゴシック"/>
                <a:cs typeface="Arial" charset="0"/>
              </a:rPr>
            </a:br>
            <a:r>
              <a:rPr lang="en-GB" sz="1300" dirty="0">
                <a:solidFill>
                  <a:srgbClr val="0079C1"/>
                </a:solidFill>
                <a:ea typeface="ＭＳ Ｐゴシック"/>
                <a:cs typeface="Arial" charset="0"/>
              </a:rPr>
              <a:t>not years</a:t>
            </a:r>
          </a:p>
        </p:txBody>
      </p:sp>
      <p:sp>
        <p:nvSpPr>
          <p:cNvPr id="6" name="Rectangle 5"/>
          <p:cNvSpPr/>
          <p:nvPr/>
        </p:nvSpPr>
        <p:spPr>
          <a:xfrm>
            <a:off x="5264585" y="2758514"/>
            <a:ext cx="4572000" cy="2893100"/>
          </a:xfrm>
          <a:prstGeom prst="rect">
            <a:avLst/>
          </a:prstGeom>
        </p:spPr>
        <p:txBody>
          <a:bodyPr>
            <a:spAutoFit/>
          </a:bodyPr>
          <a:lstStyle/>
          <a:p>
            <a:pPr marL="533400" indent="-533400" eaLnBrk="0" fontAlgn="base" hangingPunct="0">
              <a:lnSpc>
                <a:spcPct val="85000"/>
              </a:lnSpc>
              <a:spcBef>
                <a:spcPct val="0"/>
              </a:spcBef>
              <a:spcAft>
                <a:spcPct val="50000"/>
              </a:spcAft>
              <a:buClr>
                <a:srgbClr val="0079C1"/>
              </a:buClr>
              <a:buFont typeface="Wingdings 2" pitchFamily="18" charset="2"/>
              <a:buChar char="¾"/>
              <a:defRPr/>
            </a:pPr>
            <a:r>
              <a:rPr lang="en-GB" sz="1400" dirty="0">
                <a:solidFill>
                  <a:srgbClr val="0079C1"/>
                </a:solidFill>
                <a:cs typeface="Arial" charset="0"/>
              </a:rPr>
              <a:t>Innovative technology solutions</a:t>
            </a:r>
          </a:p>
          <a:p>
            <a:pPr marL="990600" lvl="1" indent="-533400" eaLnBrk="0" fontAlgn="base" hangingPunct="0">
              <a:lnSpc>
                <a:spcPct val="85000"/>
              </a:lnSpc>
              <a:spcBef>
                <a:spcPct val="0"/>
              </a:spcBef>
              <a:spcAft>
                <a:spcPct val="50000"/>
              </a:spcAft>
              <a:buClr>
                <a:srgbClr val="0079C1"/>
              </a:buClr>
              <a:buFont typeface="Wingdings 2" pitchFamily="18" charset="2"/>
              <a:buChar char="¾"/>
              <a:defRPr/>
            </a:pPr>
            <a:r>
              <a:rPr lang="en-GB" sz="1400" dirty="0">
                <a:solidFill>
                  <a:srgbClr val="0079C1"/>
                </a:solidFill>
                <a:cs typeface="Arial" charset="0"/>
              </a:rPr>
              <a:t>HPPE PIPE</a:t>
            </a:r>
          </a:p>
          <a:p>
            <a:pPr marL="990600" lvl="1" indent="-533400" eaLnBrk="0" fontAlgn="base" hangingPunct="0">
              <a:lnSpc>
                <a:spcPct val="85000"/>
              </a:lnSpc>
              <a:spcBef>
                <a:spcPct val="0"/>
              </a:spcBef>
              <a:spcAft>
                <a:spcPct val="50000"/>
              </a:spcAft>
              <a:buClr>
                <a:srgbClr val="0079C1"/>
              </a:buClr>
              <a:buFont typeface="Wingdings 2" pitchFamily="18" charset="2"/>
              <a:buChar char="¾"/>
              <a:defRPr/>
            </a:pPr>
            <a:r>
              <a:rPr lang="en-GB" sz="1400" dirty="0">
                <a:solidFill>
                  <a:srgbClr val="0079C1"/>
                </a:solidFill>
                <a:cs typeface="Arial" charset="0"/>
              </a:rPr>
              <a:t>&gt;7bar Self Lay Connection</a:t>
            </a:r>
          </a:p>
          <a:p>
            <a:pPr marL="990600" lvl="1" indent="-533400" eaLnBrk="0" fontAlgn="base" hangingPunct="0">
              <a:lnSpc>
                <a:spcPct val="85000"/>
              </a:lnSpc>
              <a:spcBef>
                <a:spcPct val="0"/>
              </a:spcBef>
              <a:spcAft>
                <a:spcPct val="50000"/>
              </a:spcAft>
              <a:buClr>
                <a:srgbClr val="0079C1"/>
              </a:buClr>
              <a:buFont typeface="Wingdings 2" pitchFamily="18" charset="2"/>
              <a:buChar char="¾"/>
              <a:defRPr/>
            </a:pPr>
            <a:r>
              <a:rPr lang="en-GB" sz="1400" dirty="0">
                <a:solidFill>
                  <a:srgbClr val="0079C1"/>
                </a:solidFill>
                <a:cs typeface="Arial" charset="0"/>
              </a:rPr>
              <a:t>Integrated Injection Unit</a:t>
            </a:r>
          </a:p>
          <a:p>
            <a:pPr lvl="1" eaLnBrk="0" fontAlgn="base" hangingPunct="0">
              <a:lnSpc>
                <a:spcPct val="85000"/>
              </a:lnSpc>
              <a:spcBef>
                <a:spcPct val="0"/>
              </a:spcBef>
              <a:spcAft>
                <a:spcPct val="50000"/>
              </a:spcAft>
              <a:buClr>
                <a:srgbClr val="0079C1"/>
              </a:buClr>
              <a:defRPr/>
            </a:pPr>
            <a:endParaRPr lang="en-GB" sz="1400" dirty="0">
              <a:solidFill>
                <a:srgbClr val="0079C1"/>
              </a:solidFill>
              <a:cs typeface="Arial" charset="0"/>
            </a:endParaRPr>
          </a:p>
          <a:p>
            <a:pPr marL="533400" indent="-533400" eaLnBrk="0" fontAlgn="base" hangingPunct="0">
              <a:lnSpc>
                <a:spcPct val="85000"/>
              </a:lnSpc>
              <a:spcBef>
                <a:spcPct val="0"/>
              </a:spcBef>
              <a:spcAft>
                <a:spcPct val="50000"/>
              </a:spcAft>
              <a:buClr>
                <a:srgbClr val="0079C1"/>
              </a:buClr>
              <a:buFont typeface="Wingdings 2" pitchFamily="18" charset="2"/>
              <a:buChar char="¾"/>
              <a:defRPr/>
            </a:pPr>
            <a:r>
              <a:rPr lang="en-GB" sz="1400" dirty="0">
                <a:solidFill>
                  <a:srgbClr val="0079C1"/>
                </a:solidFill>
                <a:cs typeface="Arial" charset="0"/>
              </a:rPr>
              <a:t>Customer choice</a:t>
            </a:r>
          </a:p>
          <a:p>
            <a:pPr marL="533400" indent="-533400" eaLnBrk="0" fontAlgn="base" hangingPunct="0">
              <a:lnSpc>
                <a:spcPct val="85000"/>
              </a:lnSpc>
              <a:spcBef>
                <a:spcPct val="0"/>
              </a:spcBef>
              <a:spcAft>
                <a:spcPct val="50000"/>
              </a:spcAft>
              <a:buClr>
                <a:srgbClr val="0079C1"/>
              </a:buClr>
              <a:buFont typeface="Wingdings 2" pitchFamily="18" charset="2"/>
              <a:buChar char="¾"/>
              <a:defRPr/>
            </a:pPr>
            <a:endParaRPr lang="en-GB" sz="1400" dirty="0">
              <a:solidFill>
                <a:srgbClr val="0079C1"/>
              </a:solidFill>
              <a:cs typeface="Arial" charset="0"/>
            </a:endParaRPr>
          </a:p>
          <a:p>
            <a:pPr marL="533400" indent="-533400" eaLnBrk="0" fontAlgn="base" hangingPunct="0">
              <a:lnSpc>
                <a:spcPct val="85000"/>
              </a:lnSpc>
              <a:spcBef>
                <a:spcPct val="0"/>
              </a:spcBef>
              <a:spcAft>
                <a:spcPct val="50000"/>
              </a:spcAft>
              <a:buClr>
                <a:srgbClr val="0079C1"/>
              </a:buClr>
              <a:buFont typeface="Wingdings 2" pitchFamily="18" charset="2"/>
              <a:buChar char="¾"/>
              <a:defRPr/>
            </a:pPr>
            <a:r>
              <a:rPr lang="en-GB" sz="1400" dirty="0">
                <a:solidFill>
                  <a:srgbClr val="0079C1"/>
                </a:solidFill>
                <a:cs typeface="Arial" charset="0"/>
              </a:rPr>
              <a:t>Ease and efficiency of connection</a:t>
            </a:r>
          </a:p>
          <a:p>
            <a:pPr marL="533400" indent="-533400" eaLnBrk="0" fontAlgn="base" hangingPunct="0">
              <a:lnSpc>
                <a:spcPct val="85000"/>
              </a:lnSpc>
              <a:spcBef>
                <a:spcPct val="0"/>
              </a:spcBef>
              <a:spcAft>
                <a:spcPct val="50000"/>
              </a:spcAft>
              <a:buClr>
                <a:srgbClr val="0079C1"/>
              </a:buClr>
              <a:buFont typeface="Wingdings 2" pitchFamily="18" charset="2"/>
              <a:buChar char="¾"/>
              <a:defRPr/>
            </a:pPr>
            <a:endParaRPr lang="en-GB" sz="1400" dirty="0">
              <a:solidFill>
                <a:srgbClr val="0079C1"/>
              </a:solidFill>
              <a:cs typeface="Arial" charset="0"/>
            </a:endParaRPr>
          </a:p>
          <a:p>
            <a:pPr marL="533400" indent="-533400" eaLnBrk="0" fontAlgn="base" hangingPunct="0">
              <a:lnSpc>
                <a:spcPct val="85000"/>
              </a:lnSpc>
              <a:spcBef>
                <a:spcPct val="0"/>
              </a:spcBef>
              <a:spcAft>
                <a:spcPct val="50000"/>
              </a:spcAft>
              <a:buClr>
                <a:srgbClr val="0079C1"/>
              </a:buClr>
              <a:buFont typeface="Wingdings 2" pitchFamily="18" charset="2"/>
              <a:buChar char="¾"/>
              <a:defRPr/>
            </a:pPr>
            <a:r>
              <a:rPr lang="en-GB" sz="1400" dirty="0">
                <a:solidFill>
                  <a:srgbClr val="0079C1"/>
                </a:solidFill>
                <a:cs typeface="Arial" charset="0"/>
              </a:rPr>
              <a:t>Reduced Cost to Serve</a:t>
            </a:r>
          </a:p>
        </p:txBody>
      </p:sp>
    </p:spTree>
    <p:extLst>
      <p:ext uri="{BB962C8B-B14F-4D97-AF65-F5344CB8AC3E}">
        <p14:creationId xmlns:p14="http://schemas.microsoft.com/office/powerpoint/2010/main" val="39182997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49288" y="909638"/>
            <a:ext cx="7732208" cy="766762"/>
          </a:xfrm>
        </p:spPr>
        <p:txBody>
          <a:bodyPr/>
          <a:lstStyle/>
          <a:p>
            <a:pPr eaLnBrk="1" hangingPunct="1"/>
            <a:r>
              <a:rPr lang="en-GB" dirty="0"/>
              <a:t>Innovation – Integrated Injection Unit </a:t>
            </a:r>
            <a:endParaRPr lang="en-GB" dirty="0" smtClean="0"/>
          </a:p>
        </p:txBody>
      </p:sp>
      <p:sp>
        <p:nvSpPr>
          <p:cNvPr id="6" name="Rectangle 39"/>
          <p:cNvSpPr txBox="1">
            <a:spLocks noChangeArrowheads="1"/>
          </p:cNvSpPr>
          <p:nvPr/>
        </p:nvSpPr>
        <p:spPr bwMode="auto">
          <a:xfrm>
            <a:off x="5219700" y="1655993"/>
            <a:ext cx="3543300" cy="4648200"/>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9388" indent="-179388" algn="l" rtl="0" eaLnBrk="0" fontAlgn="base" hangingPunct="0">
              <a:lnSpc>
                <a:spcPts val="2500"/>
              </a:lnSpc>
              <a:spcBef>
                <a:spcPts val="850"/>
              </a:spcBef>
              <a:spcAft>
                <a:spcPts val="563"/>
              </a:spcAft>
              <a:buClr>
                <a:schemeClr val="tx2"/>
              </a:buClr>
              <a:buFont typeface="Arial" charset="0"/>
              <a:buChar char="•"/>
              <a:defRPr sz="1900" kern="1200">
                <a:solidFill>
                  <a:srgbClr val="0C3B60"/>
                </a:solidFill>
                <a:latin typeface="+mn-lt"/>
                <a:ea typeface="ヒラギノ角ゴ Pro W3" pitchFamily="-108" charset="-128"/>
                <a:cs typeface="ヒラギノ角ゴ Pro W3" pitchFamily="-108" charset="-128"/>
              </a:defRPr>
            </a:lvl1pPr>
            <a:lvl2pPr marL="488950" indent="-236538" algn="l" rtl="0" eaLnBrk="0" fontAlgn="base" hangingPunct="0">
              <a:lnSpc>
                <a:spcPts val="1800"/>
              </a:lnSpc>
              <a:spcBef>
                <a:spcPts val="288"/>
              </a:spcBef>
              <a:spcAft>
                <a:spcPts val="563"/>
              </a:spcAft>
              <a:buClr>
                <a:schemeClr val="tx2"/>
              </a:buClr>
              <a:buFont typeface="Arial" charset="0"/>
              <a:buChar char="–"/>
              <a:defRPr sz="1600" kern="1200">
                <a:solidFill>
                  <a:srgbClr val="0C3B60"/>
                </a:solidFill>
                <a:latin typeface="+mn-lt"/>
                <a:ea typeface="ヒラギノ角ゴ Pro W3" pitchFamily="-108" charset="-128"/>
                <a:cs typeface="+mn-cs"/>
              </a:defRPr>
            </a:lvl2pPr>
            <a:lvl3pPr marL="720725" indent="-187325" algn="l" rtl="0" eaLnBrk="0" fontAlgn="base" hangingPunct="0">
              <a:lnSpc>
                <a:spcPts val="1600"/>
              </a:lnSpc>
              <a:spcBef>
                <a:spcPts val="563"/>
              </a:spcBef>
              <a:spcAft>
                <a:spcPct val="0"/>
              </a:spcAft>
              <a:buClr>
                <a:schemeClr val="tx2"/>
              </a:buClr>
              <a:buFont typeface="Arial" charset="0"/>
              <a:buChar char="•"/>
              <a:defRPr sz="1400" kern="1200">
                <a:solidFill>
                  <a:srgbClr val="0C3B60"/>
                </a:solidFill>
                <a:latin typeface="+mn-lt"/>
                <a:ea typeface="ヒラギノ角ゴ Pro W3" pitchFamily="-108" charset="-128"/>
                <a:cs typeface="+mn-cs"/>
              </a:defRPr>
            </a:lvl3pPr>
            <a:lvl4pPr marL="1600200" indent="-228600" algn="l" rtl="0" eaLnBrk="0" fontAlgn="base" hangingPunct="0">
              <a:spcBef>
                <a:spcPct val="20000"/>
              </a:spcBef>
              <a:spcAft>
                <a:spcPct val="0"/>
              </a:spcAft>
              <a:buClr>
                <a:schemeClr val="tx2"/>
              </a:buClr>
              <a:buFont typeface="Arial" charset="0"/>
              <a:buChar char="–"/>
              <a:defRPr sz="1600" kern="1200">
                <a:solidFill>
                  <a:schemeClr val="tx2"/>
                </a:solidFill>
                <a:latin typeface="+mn-lt"/>
                <a:ea typeface="ヒラギノ角ゴ Pro W3" pitchFamily="-108" charset="-128"/>
                <a:cs typeface="+mn-cs"/>
              </a:defRPr>
            </a:lvl4pPr>
            <a:lvl5pPr marL="2057400" indent="-228600" algn="l" rtl="0" eaLnBrk="0" fontAlgn="base" hangingPunct="0">
              <a:spcBef>
                <a:spcPct val="20000"/>
              </a:spcBef>
              <a:spcAft>
                <a:spcPct val="0"/>
              </a:spcAft>
              <a:buClr>
                <a:schemeClr val="tx2"/>
              </a:buClr>
              <a:buFont typeface="Arial" charset="0"/>
              <a:buChar char="»"/>
              <a:defRPr sz="1600" kern="1200">
                <a:solidFill>
                  <a:schemeClr val="tx2"/>
                </a:solidFill>
                <a:latin typeface="+mn-lt"/>
                <a:ea typeface="ヒラギノ角ゴ Pro W3" pitchFamily="-108"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Clr>
                <a:srgbClr val="0C3B60"/>
              </a:buClr>
              <a:buFont typeface="Wingdings 2" pitchFamily="18" charset="2"/>
              <a:buNone/>
            </a:pPr>
            <a:endParaRPr lang="en-GB" sz="1600" b="1" u="sng" dirty="0" smtClean="0">
              <a:solidFill>
                <a:srgbClr val="FFFFFF"/>
              </a:solidFill>
            </a:endParaRPr>
          </a:p>
          <a:p>
            <a:pPr>
              <a:lnSpc>
                <a:spcPct val="80000"/>
              </a:lnSpc>
              <a:buClr>
                <a:srgbClr val="0C3B60"/>
              </a:buClr>
              <a:buFont typeface="Wingdings 2" pitchFamily="18" charset="2"/>
              <a:buNone/>
            </a:pPr>
            <a:endParaRPr lang="en-GB" sz="1600" b="1" u="sng" dirty="0" smtClean="0">
              <a:solidFill>
                <a:srgbClr val="FFFFFF"/>
              </a:solidFill>
            </a:endParaRPr>
          </a:p>
          <a:p>
            <a:pPr>
              <a:lnSpc>
                <a:spcPct val="80000"/>
              </a:lnSpc>
              <a:buClr>
                <a:srgbClr val="FFFFFF"/>
              </a:buClr>
            </a:pPr>
            <a:r>
              <a:rPr lang="en-GB" sz="1600" dirty="0" smtClean="0">
                <a:solidFill>
                  <a:srgbClr val="FFFFFF"/>
                </a:solidFill>
              </a:rPr>
              <a:t>Model at </a:t>
            </a:r>
            <a:r>
              <a:rPr lang="en-GB" sz="1600" dirty="0" err="1" smtClean="0">
                <a:solidFill>
                  <a:srgbClr val="FFFFFF"/>
                </a:solidFill>
              </a:rPr>
              <a:t>Hibaldstow</a:t>
            </a:r>
            <a:r>
              <a:rPr lang="en-GB" sz="1600" dirty="0" smtClean="0">
                <a:solidFill>
                  <a:srgbClr val="FFFFFF"/>
                </a:solidFill>
              </a:rPr>
              <a:t> (Future Biogas), Widnes (</a:t>
            </a:r>
            <a:r>
              <a:rPr lang="en-GB" sz="1600" dirty="0" err="1" smtClean="0">
                <a:solidFill>
                  <a:srgbClr val="FFFFFF"/>
                </a:solidFill>
              </a:rPr>
              <a:t>ReFoods</a:t>
            </a:r>
            <a:r>
              <a:rPr lang="en-GB" sz="1600" dirty="0" smtClean="0">
                <a:solidFill>
                  <a:srgbClr val="FFFFFF"/>
                </a:solidFill>
              </a:rPr>
              <a:t>), </a:t>
            </a:r>
            <a:r>
              <a:rPr lang="en-GB" sz="1600" dirty="0" err="1" smtClean="0">
                <a:solidFill>
                  <a:srgbClr val="FFFFFF"/>
                </a:solidFill>
              </a:rPr>
              <a:t>Chittering</a:t>
            </a:r>
            <a:r>
              <a:rPr lang="en-GB" sz="1600" dirty="0" smtClean="0">
                <a:solidFill>
                  <a:srgbClr val="FFFFFF"/>
                </a:solidFill>
              </a:rPr>
              <a:t> (Pretoria Energy)</a:t>
            </a:r>
          </a:p>
          <a:p>
            <a:pPr>
              <a:lnSpc>
                <a:spcPct val="80000"/>
              </a:lnSpc>
              <a:buClr>
                <a:srgbClr val="FFFFFF"/>
              </a:buClr>
            </a:pPr>
            <a:endParaRPr lang="en-GB" sz="1600" dirty="0" smtClean="0">
              <a:solidFill>
                <a:srgbClr val="FFFFFF"/>
              </a:solidFill>
            </a:endParaRPr>
          </a:p>
          <a:p>
            <a:pPr>
              <a:lnSpc>
                <a:spcPct val="80000"/>
              </a:lnSpc>
              <a:buClr>
                <a:srgbClr val="FFFFFF"/>
              </a:buClr>
            </a:pPr>
            <a:r>
              <a:rPr lang="en-GB" sz="1600" dirty="0" smtClean="0">
                <a:solidFill>
                  <a:srgbClr val="FFFFFF"/>
                </a:solidFill>
              </a:rPr>
              <a:t>Allows the complete </a:t>
            </a:r>
            <a:r>
              <a:rPr lang="en-GB" sz="1600" dirty="0" err="1" smtClean="0">
                <a:solidFill>
                  <a:srgbClr val="FFFFFF"/>
                </a:solidFill>
              </a:rPr>
              <a:t>BtG</a:t>
            </a:r>
            <a:r>
              <a:rPr lang="en-GB" sz="1600" dirty="0" smtClean="0">
                <a:solidFill>
                  <a:srgbClr val="FFFFFF"/>
                </a:solidFill>
              </a:rPr>
              <a:t> facility to house customer &amp; NG Assets (RTU &amp; ROV) in one kiosk</a:t>
            </a:r>
          </a:p>
          <a:p>
            <a:pPr>
              <a:lnSpc>
                <a:spcPct val="80000"/>
              </a:lnSpc>
              <a:buClr>
                <a:srgbClr val="FFFFFF"/>
              </a:buClr>
            </a:pPr>
            <a:r>
              <a:rPr lang="en-GB" sz="1600" dirty="0" smtClean="0">
                <a:solidFill>
                  <a:srgbClr val="FFFFFF"/>
                </a:solidFill>
              </a:rPr>
              <a:t>NG sole access to NG facilities</a:t>
            </a:r>
          </a:p>
          <a:p>
            <a:pPr>
              <a:lnSpc>
                <a:spcPct val="80000"/>
              </a:lnSpc>
              <a:buClr>
                <a:srgbClr val="FFFFFF"/>
              </a:buClr>
            </a:pPr>
            <a:r>
              <a:rPr lang="en-GB" sz="1600" dirty="0" smtClean="0">
                <a:solidFill>
                  <a:srgbClr val="FFFFFF"/>
                </a:solidFill>
              </a:rPr>
              <a:t>Reduce cost to the customer and streamlined delivery.</a:t>
            </a:r>
          </a:p>
          <a:p>
            <a:pPr>
              <a:lnSpc>
                <a:spcPct val="80000"/>
              </a:lnSpc>
              <a:buClr>
                <a:srgbClr val="FFFFFF"/>
              </a:buClr>
            </a:pPr>
            <a:r>
              <a:rPr lang="en-GB" sz="1600" dirty="0" smtClean="0">
                <a:solidFill>
                  <a:srgbClr val="FFFFFF"/>
                </a:solidFill>
              </a:rPr>
              <a:t>Reduced land requirement and any possible planning objections   </a:t>
            </a:r>
          </a:p>
          <a:p>
            <a:pPr>
              <a:lnSpc>
                <a:spcPct val="80000"/>
              </a:lnSpc>
              <a:buClr>
                <a:srgbClr val="FFFFFF"/>
              </a:buClr>
            </a:pPr>
            <a:r>
              <a:rPr lang="en-GB" sz="1600" dirty="0" smtClean="0">
                <a:solidFill>
                  <a:srgbClr val="FFFFFF"/>
                </a:solidFill>
              </a:rPr>
              <a:t>Customer control of supply chain.  </a:t>
            </a:r>
          </a:p>
        </p:txBody>
      </p:sp>
      <p:sp>
        <p:nvSpPr>
          <p:cNvPr id="17" name="Rectangle 6"/>
          <p:cNvSpPr>
            <a:spLocks noChangeArrowheads="1"/>
          </p:cNvSpPr>
          <p:nvPr/>
        </p:nvSpPr>
        <p:spPr bwMode="auto">
          <a:xfrm>
            <a:off x="713016" y="1625604"/>
            <a:ext cx="4229100" cy="457200"/>
          </a:xfrm>
          <a:prstGeom prst="rect">
            <a:avLst/>
          </a:prstGeom>
          <a:solidFill>
            <a:srgbClr val="3366FF"/>
          </a:solidFill>
          <a:ln w="9525">
            <a:solidFill>
              <a:srgbClr val="000000"/>
            </a:solidFill>
            <a:miter lim="800000"/>
            <a:headEnd/>
            <a:tailEnd/>
          </a:ln>
        </p:spPr>
        <p:txBody>
          <a:bodyPr wrap="none" anchor="ctr"/>
          <a:lstStyle/>
          <a:p>
            <a:pPr fontAlgn="base">
              <a:spcBef>
                <a:spcPct val="0"/>
              </a:spcBef>
              <a:spcAft>
                <a:spcPct val="0"/>
              </a:spcAft>
            </a:pPr>
            <a:r>
              <a:rPr lang="en-GB" sz="1600" u="sng" dirty="0">
                <a:solidFill>
                  <a:srgbClr val="FFFFFF"/>
                </a:solidFill>
                <a:cs typeface="Arial" charset="0"/>
              </a:rPr>
              <a:t>3</a:t>
            </a:r>
            <a:r>
              <a:rPr lang="en-GB" sz="1600" u="sng" baseline="30000" dirty="0">
                <a:solidFill>
                  <a:srgbClr val="FFFFFF"/>
                </a:solidFill>
                <a:cs typeface="Arial" charset="0"/>
              </a:rPr>
              <a:t>rd</a:t>
            </a:r>
            <a:r>
              <a:rPr lang="en-GB" sz="1600" u="sng" dirty="0">
                <a:solidFill>
                  <a:srgbClr val="FFFFFF"/>
                </a:solidFill>
                <a:cs typeface="Arial" charset="0"/>
              </a:rPr>
              <a:t> Party Own &amp; Operate – Integrated Unit  </a:t>
            </a:r>
          </a:p>
        </p:txBody>
      </p:sp>
      <p:sp>
        <p:nvSpPr>
          <p:cNvPr id="18" name="AutoShape 5"/>
          <p:cNvSpPr>
            <a:spLocks noChangeArrowheads="1"/>
          </p:cNvSpPr>
          <p:nvPr/>
        </p:nvSpPr>
        <p:spPr bwMode="auto">
          <a:xfrm>
            <a:off x="127002" y="2082804"/>
            <a:ext cx="777875" cy="4114800"/>
          </a:xfrm>
          <a:prstGeom prst="homePlate">
            <a:avLst>
              <a:gd name="adj" fmla="val 25000"/>
            </a:avLst>
          </a:prstGeom>
          <a:solidFill>
            <a:srgbClr val="3366FF"/>
          </a:solidFill>
          <a:ln w="9525">
            <a:solidFill>
              <a:srgbClr val="000000"/>
            </a:solidFill>
            <a:miter lim="800000"/>
            <a:headEnd/>
            <a:tailEnd/>
          </a:ln>
        </p:spPr>
        <p:txBody>
          <a:bodyPr wrap="none" anchor="ctr" anchorCtr="1"/>
          <a:lstStyle/>
          <a:p>
            <a:pPr algn="ctr" fontAlgn="base">
              <a:spcBef>
                <a:spcPct val="0"/>
              </a:spcBef>
              <a:spcAft>
                <a:spcPct val="0"/>
              </a:spcAft>
              <a:defRPr/>
            </a:pPr>
            <a:r>
              <a:rPr lang="en-GB" sz="1400" b="1" kern="0">
                <a:solidFill>
                  <a:srgbClr val="FFFFFF"/>
                </a:solidFill>
                <a:cs typeface="Arial" charset="0"/>
              </a:rPr>
              <a:t>2014</a:t>
            </a:r>
          </a:p>
        </p:txBody>
      </p:sp>
      <p:sp>
        <p:nvSpPr>
          <p:cNvPr id="19" name="Rectangle 18"/>
          <p:cNvSpPr>
            <a:spLocks noChangeArrowheads="1"/>
          </p:cNvSpPr>
          <p:nvPr/>
        </p:nvSpPr>
        <p:spPr bwMode="auto">
          <a:xfrm>
            <a:off x="1138240" y="2335904"/>
            <a:ext cx="989012" cy="974725"/>
          </a:xfrm>
          <a:prstGeom prst="rect">
            <a:avLst/>
          </a:prstGeom>
          <a:solidFill>
            <a:schemeClr val="bg1"/>
          </a:solidFill>
          <a:ln w="25400">
            <a:solidFill>
              <a:srgbClr val="0000FF"/>
            </a:solidFill>
            <a:miter lim="800000"/>
            <a:headEnd/>
            <a:tailEnd/>
          </a:ln>
        </p:spPr>
        <p:txBody>
          <a:bodyPr wrap="none" anchor="ctr"/>
          <a:lstStyle/>
          <a:p>
            <a:pPr algn="ctr" fontAlgn="base">
              <a:spcBef>
                <a:spcPct val="0"/>
              </a:spcBef>
              <a:spcAft>
                <a:spcPct val="0"/>
              </a:spcAft>
            </a:pPr>
            <a:r>
              <a:rPr lang="en-GB" sz="1400" dirty="0">
                <a:solidFill>
                  <a:srgbClr val="0000FF"/>
                </a:solidFill>
                <a:cs typeface="Arial" charset="0"/>
              </a:rPr>
              <a:t>Telemetry</a:t>
            </a:r>
            <a:r>
              <a:rPr lang="en-GB" sz="2800" dirty="0">
                <a:solidFill>
                  <a:srgbClr val="0000FF"/>
                </a:solidFill>
                <a:cs typeface="Arial" charset="0"/>
              </a:rPr>
              <a:t> </a:t>
            </a:r>
            <a:endParaRPr lang="en-US" sz="2800" b="1" dirty="0">
              <a:solidFill>
                <a:srgbClr val="0079C1"/>
              </a:solidFill>
              <a:cs typeface="Arial" charset="0"/>
            </a:endParaRPr>
          </a:p>
        </p:txBody>
      </p:sp>
      <p:sp>
        <p:nvSpPr>
          <p:cNvPr id="20" name="Rectangle 25"/>
          <p:cNvSpPr>
            <a:spLocks noChangeArrowheads="1"/>
          </p:cNvSpPr>
          <p:nvPr/>
        </p:nvSpPr>
        <p:spPr bwMode="auto">
          <a:xfrm>
            <a:off x="2127705" y="2334996"/>
            <a:ext cx="1268413" cy="1860550"/>
          </a:xfrm>
          <a:prstGeom prst="rect">
            <a:avLst/>
          </a:prstGeom>
          <a:solidFill>
            <a:schemeClr val="bg1"/>
          </a:solidFill>
          <a:ln w="25400">
            <a:solidFill>
              <a:srgbClr val="0000FF"/>
            </a:solidFill>
            <a:miter lim="800000"/>
            <a:headEnd/>
            <a:tailEnd/>
          </a:ln>
        </p:spPr>
        <p:txBody>
          <a:bodyPr wrap="none" anchor="ctr"/>
          <a:lstStyle/>
          <a:p>
            <a:pPr algn="ctr" fontAlgn="base">
              <a:spcBef>
                <a:spcPct val="0"/>
              </a:spcBef>
              <a:spcAft>
                <a:spcPct val="0"/>
              </a:spcAft>
            </a:pPr>
            <a:r>
              <a:rPr lang="en-GB" sz="1200" dirty="0">
                <a:solidFill>
                  <a:srgbClr val="0000FF"/>
                </a:solidFill>
                <a:cs typeface="Arial" charset="0"/>
              </a:rPr>
              <a:t>Propane </a:t>
            </a:r>
          </a:p>
          <a:p>
            <a:pPr algn="ctr" fontAlgn="base">
              <a:spcBef>
                <a:spcPct val="0"/>
              </a:spcBef>
              <a:spcAft>
                <a:spcPct val="0"/>
              </a:spcAft>
            </a:pPr>
            <a:r>
              <a:rPr lang="en-GB" sz="1200" dirty="0">
                <a:solidFill>
                  <a:srgbClr val="0000FF"/>
                </a:solidFill>
                <a:cs typeface="Arial" charset="0"/>
              </a:rPr>
              <a:t>Injection</a:t>
            </a:r>
          </a:p>
          <a:p>
            <a:pPr algn="ctr" fontAlgn="base">
              <a:spcBef>
                <a:spcPct val="0"/>
              </a:spcBef>
              <a:spcAft>
                <a:spcPct val="0"/>
              </a:spcAft>
            </a:pPr>
            <a:endParaRPr lang="en-GB" sz="1200" dirty="0">
              <a:solidFill>
                <a:srgbClr val="0000FF"/>
              </a:solidFill>
              <a:cs typeface="Arial" charset="0"/>
            </a:endParaRPr>
          </a:p>
          <a:p>
            <a:pPr algn="ctr" fontAlgn="base">
              <a:spcBef>
                <a:spcPct val="0"/>
              </a:spcBef>
              <a:spcAft>
                <a:spcPct val="0"/>
              </a:spcAft>
            </a:pPr>
            <a:r>
              <a:rPr lang="en-GB" sz="1200" dirty="0">
                <a:solidFill>
                  <a:srgbClr val="0000FF"/>
                </a:solidFill>
                <a:cs typeface="Arial" charset="0"/>
              </a:rPr>
              <a:t>PRS</a:t>
            </a:r>
          </a:p>
          <a:p>
            <a:pPr algn="ctr" fontAlgn="base">
              <a:spcBef>
                <a:spcPct val="0"/>
              </a:spcBef>
              <a:spcAft>
                <a:spcPct val="0"/>
              </a:spcAft>
            </a:pPr>
            <a:endParaRPr lang="en-GB" sz="1200" dirty="0">
              <a:solidFill>
                <a:srgbClr val="0000FF"/>
              </a:solidFill>
              <a:cs typeface="Arial" charset="0"/>
            </a:endParaRPr>
          </a:p>
          <a:p>
            <a:pPr algn="ctr" fontAlgn="base">
              <a:spcBef>
                <a:spcPct val="0"/>
              </a:spcBef>
              <a:spcAft>
                <a:spcPct val="0"/>
              </a:spcAft>
            </a:pPr>
            <a:r>
              <a:rPr lang="en-GB" sz="1200" dirty="0">
                <a:solidFill>
                  <a:srgbClr val="0000FF"/>
                </a:solidFill>
                <a:cs typeface="Arial" charset="0"/>
              </a:rPr>
              <a:t>CVDD </a:t>
            </a:r>
          </a:p>
          <a:p>
            <a:pPr algn="ctr" fontAlgn="base">
              <a:spcBef>
                <a:spcPct val="0"/>
              </a:spcBef>
              <a:spcAft>
                <a:spcPct val="0"/>
              </a:spcAft>
            </a:pPr>
            <a:endParaRPr lang="en-GB" sz="1200" dirty="0">
              <a:solidFill>
                <a:srgbClr val="0000FF"/>
              </a:solidFill>
              <a:cs typeface="Arial" charset="0"/>
            </a:endParaRPr>
          </a:p>
          <a:p>
            <a:pPr algn="ctr" fontAlgn="base">
              <a:spcBef>
                <a:spcPct val="0"/>
              </a:spcBef>
              <a:spcAft>
                <a:spcPct val="0"/>
              </a:spcAft>
            </a:pPr>
            <a:r>
              <a:rPr lang="en-GB" sz="1200" dirty="0" err="1">
                <a:solidFill>
                  <a:srgbClr val="0000FF"/>
                </a:solidFill>
                <a:cs typeface="Arial" charset="0"/>
              </a:rPr>
              <a:t>Odourisation</a:t>
            </a:r>
            <a:r>
              <a:rPr lang="en-GB" sz="1200" dirty="0">
                <a:solidFill>
                  <a:srgbClr val="0000FF"/>
                </a:solidFill>
                <a:cs typeface="Arial" charset="0"/>
              </a:rPr>
              <a:t>  </a:t>
            </a:r>
          </a:p>
        </p:txBody>
      </p:sp>
      <p:sp>
        <p:nvSpPr>
          <p:cNvPr id="21" name="Rectangle 19"/>
          <p:cNvSpPr>
            <a:spLocks noChangeArrowheads="1"/>
          </p:cNvSpPr>
          <p:nvPr/>
        </p:nvSpPr>
        <p:spPr bwMode="auto">
          <a:xfrm>
            <a:off x="1138693" y="3309721"/>
            <a:ext cx="989012" cy="885825"/>
          </a:xfrm>
          <a:prstGeom prst="rect">
            <a:avLst/>
          </a:prstGeom>
          <a:solidFill>
            <a:schemeClr val="bg1"/>
          </a:solidFill>
          <a:ln w="25400">
            <a:solidFill>
              <a:srgbClr val="FF0000"/>
            </a:solidFill>
            <a:miter lim="800000"/>
            <a:headEnd/>
            <a:tailEnd/>
          </a:ln>
        </p:spPr>
        <p:txBody>
          <a:bodyPr wrap="none" anchor="ctr"/>
          <a:lstStyle/>
          <a:p>
            <a:pPr algn="ctr" fontAlgn="base">
              <a:spcBef>
                <a:spcPct val="0"/>
              </a:spcBef>
              <a:spcAft>
                <a:spcPct val="0"/>
              </a:spcAft>
            </a:pPr>
            <a:endParaRPr lang="en-US" sz="2800" b="1">
              <a:solidFill>
                <a:srgbClr val="0079C1"/>
              </a:solidFill>
              <a:cs typeface="Arial" charset="0"/>
            </a:endParaRPr>
          </a:p>
        </p:txBody>
      </p:sp>
      <p:sp>
        <p:nvSpPr>
          <p:cNvPr id="22" name="Text Box 29"/>
          <p:cNvSpPr txBox="1">
            <a:spLocks noChangeArrowheads="1"/>
          </p:cNvSpPr>
          <p:nvPr/>
        </p:nvSpPr>
        <p:spPr bwMode="auto">
          <a:xfrm>
            <a:off x="1369788" y="3606810"/>
            <a:ext cx="496888" cy="27463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pPr>
            <a:r>
              <a:rPr lang="en-GB" sz="1200" dirty="0">
                <a:solidFill>
                  <a:srgbClr val="000000"/>
                </a:solidFill>
                <a:cs typeface="Arial" charset="0"/>
              </a:rPr>
              <a:t>RTU</a:t>
            </a:r>
          </a:p>
        </p:txBody>
      </p:sp>
      <p:sp>
        <p:nvSpPr>
          <p:cNvPr id="23" name="Rectangle 17"/>
          <p:cNvSpPr>
            <a:spLocks noChangeArrowheads="1"/>
          </p:cNvSpPr>
          <p:nvPr/>
        </p:nvSpPr>
        <p:spPr bwMode="auto">
          <a:xfrm>
            <a:off x="3396118" y="2330007"/>
            <a:ext cx="989012" cy="965200"/>
          </a:xfrm>
          <a:prstGeom prst="rect">
            <a:avLst/>
          </a:prstGeom>
          <a:solidFill>
            <a:schemeClr val="bg1"/>
          </a:solidFill>
          <a:ln w="25400">
            <a:solidFill>
              <a:srgbClr val="0000FF"/>
            </a:solidFill>
            <a:miter lim="800000"/>
            <a:headEnd/>
            <a:tailEnd/>
          </a:ln>
        </p:spPr>
        <p:txBody>
          <a:bodyPr wrap="none" anchor="ctr"/>
          <a:lstStyle/>
          <a:p>
            <a:pPr algn="ctr" fontAlgn="base">
              <a:spcBef>
                <a:spcPct val="0"/>
              </a:spcBef>
              <a:spcAft>
                <a:spcPct val="0"/>
              </a:spcAft>
            </a:pPr>
            <a:endParaRPr lang="en-US" sz="2800" b="1">
              <a:solidFill>
                <a:srgbClr val="0079C1"/>
              </a:solidFill>
              <a:cs typeface="Arial" charset="0"/>
            </a:endParaRPr>
          </a:p>
        </p:txBody>
      </p:sp>
      <p:sp>
        <p:nvSpPr>
          <p:cNvPr id="24" name="Text Box 27"/>
          <p:cNvSpPr txBox="1">
            <a:spLocks noChangeArrowheads="1"/>
          </p:cNvSpPr>
          <p:nvPr/>
        </p:nvSpPr>
        <p:spPr bwMode="auto">
          <a:xfrm>
            <a:off x="3427188" y="2592624"/>
            <a:ext cx="989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algn="ctr" eaLnBrk="1" fontAlgn="base" hangingPunct="1">
              <a:spcBef>
                <a:spcPct val="0"/>
              </a:spcBef>
              <a:spcAft>
                <a:spcPct val="0"/>
              </a:spcAft>
            </a:pPr>
            <a:r>
              <a:rPr lang="en-GB" sz="1200" dirty="0">
                <a:solidFill>
                  <a:srgbClr val="0000FF"/>
                </a:solidFill>
                <a:cs typeface="Arial" charset="0"/>
              </a:rPr>
              <a:t>Gas Bottle </a:t>
            </a:r>
          </a:p>
          <a:p>
            <a:pPr algn="ctr" eaLnBrk="1" fontAlgn="base" hangingPunct="1">
              <a:spcBef>
                <a:spcPct val="0"/>
              </a:spcBef>
              <a:spcAft>
                <a:spcPct val="0"/>
              </a:spcAft>
            </a:pPr>
            <a:r>
              <a:rPr lang="en-GB" sz="1200" dirty="0">
                <a:solidFill>
                  <a:srgbClr val="0000FF"/>
                </a:solidFill>
                <a:cs typeface="Arial" charset="0"/>
              </a:rPr>
              <a:t>Storage </a:t>
            </a:r>
          </a:p>
        </p:txBody>
      </p:sp>
      <p:sp>
        <p:nvSpPr>
          <p:cNvPr id="25" name="Rectangle 20"/>
          <p:cNvSpPr>
            <a:spLocks noChangeArrowheads="1"/>
          </p:cNvSpPr>
          <p:nvPr/>
        </p:nvSpPr>
        <p:spPr bwMode="auto">
          <a:xfrm>
            <a:off x="3389541" y="3301557"/>
            <a:ext cx="989013" cy="889000"/>
          </a:xfrm>
          <a:prstGeom prst="rect">
            <a:avLst/>
          </a:prstGeom>
          <a:solidFill>
            <a:schemeClr val="bg1">
              <a:alpha val="0"/>
            </a:schemeClr>
          </a:solidFill>
          <a:ln w="22225">
            <a:solidFill>
              <a:srgbClr val="FF0000"/>
            </a:solidFill>
            <a:miter lim="800000"/>
            <a:headEnd/>
            <a:tailEnd/>
          </a:ln>
        </p:spPr>
        <p:txBody>
          <a:bodyPr anchor="ctr"/>
          <a:lstStyle/>
          <a:p>
            <a:pPr algn="ctr" fontAlgn="base">
              <a:spcBef>
                <a:spcPct val="0"/>
              </a:spcBef>
              <a:spcAft>
                <a:spcPct val="0"/>
              </a:spcAft>
            </a:pPr>
            <a:endParaRPr lang="en-US" sz="1000" b="1">
              <a:solidFill>
                <a:srgbClr val="0079C1"/>
              </a:solidFill>
              <a:cs typeface="Arial" charset="0"/>
            </a:endParaRPr>
          </a:p>
        </p:txBody>
      </p:sp>
      <p:sp>
        <p:nvSpPr>
          <p:cNvPr id="26" name="Freeform 21"/>
          <p:cNvSpPr>
            <a:spLocks/>
          </p:cNvSpPr>
          <p:nvPr/>
        </p:nvSpPr>
        <p:spPr bwMode="auto">
          <a:xfrm rot="16200000" flipV="1">
            <a:off x="3723484" y="3675413"/>
            <a:ext cx="319088" cy="377825"/>
          </a:xfrm>
          <a:custGeom>
            <a:avLst/>
            <a:gdLst>
              <a:gd name="T0" fmla="*/ 2147483647 w 92"/>
              <a:gd name="T1" fmla="*/ 2147483647 h 122"/>
              <a:gd name="T2" fmla="*/ 0 w 92"/>
              <a:gd name="T3" fmla="*/ 2147483647 h 122"/>
              <a:gd name="T4" fmla="*/ 2147483647 w 92"/>
              <a:gd name="T5" fmla="*/ 0 h 122"/>
              <a:gd name="T6" fmla="*/ 0 w 92"/>
              <a:gd name="T7" fmla="*/ 0 h 122"/>
              <a:gd name="T8" fmla="*/ 2147483647 w 92"/>
              <a:gd name="T9" fmla="*/ 2147483647 h 122"/>
              <a:gd name="T10" fmla="*/ 0 60000 65536"/>
              <a:gd name="T11" fmla="*/ 0 60000 65536"/>
              <a:gd name="T12" fmla="*/ 0 60000 65536"/>
              <a:gd name="T13" fmla="*/ 0 60000 65536"/>
              <a:gd name="T14" fmla="*/ 0 60000 65536"/>
              <a:gd name="T15" fmla="*/ 0 w 92"/>
              <a:gd name="T16" fmla="*/ 0 h 122"/>
              <a:gd name="T17" fmla="*/ 92 w 92"/>
              <a:gd name="T18" fmla="*/ 122 h 122"/>
            </a:gdLst>
            <a:ahLst/>
            <a:cxnLst>
              <a:cxn ang="T10">
                <a:pos x="T0" y="T1"/>
              </a:cxn>
              <a:cxn ang="T11">
                <a:pos x="T2" y="T3"/>
              </a:cxn>
              <a:cxn ang="T12">
                <a:pos x="T4" y="T5"/>
              </a:cxn>
              <a:cxn ang="T13">
                <a:pos x="T6" y="T7"/>
              </a:cxn>
              <a:cxn ang="T14">
                <a:pos x="T8" y="T9"/>
              </a:cxn>
            </a:cxnLst>
            <a:rect l="T15" t="T16" r="T17" b="T18"/>
            <a:pathLst>
              <a:path w="92" h="122">
                <a:moveTo>
                  <a:pt x="92" y="122"/>
                </a:moveTo>
                <a:lnTo>
                  <a:pt x="0" y="122"/>
                </a:lnTo>
                <a:lnTo>
                  <a:pt x="92" y="0"/>
                </a:lnTo>
                <a:lnTo>
                  <a:pt x="0" y="0"/>
                </a:lnTo>
                <a:lnTo>
                  <a:pt x="92"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2800" b="1">
              <a:solidFill>
                <a:srgbClr val="0079C1"/>
              </a:solidFill>
              <a:cs typeface="Arial" charset="0"/>
            </a:endParaRPr>
          </a:p>
        </p:txBody>
      </p:sp>
      <p:sp>
        <p:nvSpPr>
          <p:cNvPr id="27" name="Oval 23"/>
          <p:cNvSpPr>
            <a:spLocks noChangeArrowheads="1"/>
          </p:cNvSpPr>
          <p:nvPr/>
        </p:nvSpPr>
        <p:spPr bwMode="auto">
          <a:xfrm>
            <a:off x="3802291" y="3483212"/>
            <a:ext cx="188913" cy="158750"/>
          </a:xfrm>
          <a:prstGeom prst="ellipse">
            <a:avLst/>
          </a:prstGeom>
          <a:solidFill>
            <a:srgbClr val="000000"/>
          </a:solidFill>
          <a:ln w="9525">
            <a:solidFill>
              <a:srgbClr val="000000"/>
            </a:solidFill>
            <a:round/>
            <a:headEnd/>
            <a:tailEnd/>
          </a:ln>
        </p:spPr>
        <p:txBody>
          <a:bodyPr wrap="none" anchor="ctr"/>
          <a:lstStyle/>
          <a:p>
            <a:pPr algn="ctr" fontAlgn="base">
              <a:spcBef>
                <a:spcPct val="0"/>
              </a:spcBef>
              <a:spcAft>
                <a:spcPct val="0"/>
              </a:spcAft>
              <a:defRPr/>
            </a:pPr>
            <a:endParaRPr lang="en-US" sz="2800" b="1" kern="0">
              <a:solidFill>
                <a:srgbClr val="000000"/>
              </a:solidFill>
              <a:cs typeface="Arial" charset="0"/>
            </a:endParaRPr>
          </a:p>
        </p:txBody>
      </p:sp>
      <p:sp>
        <p:nvSpPr>
          <p:cNvPr id="28" name="Line 22"/>
          <p:cNvSpPr>
            <a:spLocks noChangeShapeType="1"/>
          </p:cNvSpPr>
          <p:nvPr/>
        </p:nvSpPr>
        <p:spPr bwMode="auto">
          <a:xfrm>
            <a:off x="3910468" y="3630396"/>
            <a:ext cx="0" cy="23971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GB" sz="2800" b="1" kern="0">
              <a:solidFill>
                <a:srgbClr val="0079C1"/>
              </a:solidFill>
              <a:cs typeface="Arial" charset="0"/>
            </a:endParaRPr>
          </a:p>
        </p:txBody>
      </p:sp>
      <p:sp>
        <p:nvSpPr>
          <p:cNvPr id="29" name="Text Box 15"/>
          <p:cNvSpPr txBox="1">
            <a:spLocks noChangeArrowheads="1"/>
          </p:cNvSpPr>
          <p:nvPr/>
        </p:nvSpPr>
        <p:spPr bwMode="auto">
          <a:xfrm>
            <a:off x="4558845" y="3901179"/>
            <a:ext cx="685800" cy="342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864" tIns="27432" rIns="54864" bIns="27432"/>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pPr>
            <a:r>
              <a:rPr lang="en-GB" sz="800" b="0" dirty="0">
                <a:solidFill>
                  <a:srgbClr val="000000"/>
                </a:solidFill>
                <a:cs typeface="Arial" charset="0"/>
              </a:rPr>
              <a:t>Outlet to Network</a:t>
            </a:r>
          </a:p>
        </p:txBody>
      </p:sp>
      <p:sp>
        <p:nvSpPr>
          <p:cNvPr id="30" name="Rectangle 11"/>
          <p:cNvSpPr>
            <a:spLocks noChangeArrowheads="1"/>
          </p:cNvSpPr>
          <p:nvPr/>
        </p:nvSpPr>
        <p:spPr bwMode="auto">
          <a:xfrm>
            <a:off x="4601028" y="3619512"/>
            <a:ext cx="342900" cy="144463"/>
          </a:xfrm>
          <a:prstGeom prst="rect">
            <a:avLst/>
          </a:prstGeom>
          <a:solidFill>
            <a:schemeClr val="bg1"/>
          </a:solidFill>
          <a:ln w="9525">
            <a:solidFill>
              <a:schemeClr val="tx1"/>
            </a:solidFill>
            <a:miter lim="800000"/>
            <a:headEnd/>
            <a:tailEnd/>
          </a:ln>
        </p:spPr>
        <p:txBody>
          <a:bodyPr wrap="none" anchor="ctr"/>
          <a:lstStyle/>
          <a:p>
            <a:pPr algn="ctr" fontAlgn="base">
              <a:spcBef>
                <a:spcPct val="0"/>
              </a:spcBef>
              <a:spcAft>
                <a:spcPct val="0"/>
              </a:spcAft>
            </a:pPr>
            <a:r>
              <a:rPr lang="en-GB" sz="700" b="1" dirty="0">
                <a:solidFill>
                  <a:srgbClr val="000000"/>
                </a:solidFill>
                <a:cs typeface="Arial" charset="0"/>
              </a:rPr>
              <a:t>Satellite</a:t>
            </a:r>
          </a:p>
        </p:txBody>
      </p:sp>
      <p:sp>
        <p:nvSpPr>
          <p:cNvPr id="31" name="Line 9"/>
          <p:cNvSpPr>
            <a:spLocks noChangeShapeType="1"/>
          </p:cNvSpPr>
          <p:nvPr/>
        </p:nvSpPr>
        <p:spPr bwMode="auto">
          <a:xfrm>
            <a:off x="4683125" y="3296115"/>
            <a:ext cx="117475" cy="1031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GB" sz="2800" b="1" kern="0">
              <a:solidFill>
                <a:srgbClr val="0079C1"/>
              </a:solidFill>
              <a:cs typeface="Arial" charset="0"/>
            </a:endParaRPr>
          </a:p>
        </p:txBody>
      </p:sp>
      <p:sp>
        <p:nvSpPr>
          <p:cNvPr id="32" name="Line 8"/>
          <p:cNvSpPr>
            <a:spLocks noChangeShapeType="1"/>
          </p:cNvSpPr>
          <p:nvPr/>
        </p:nvSpPr>
        <p:spPr bwMode="auto">
          <a:xfrm>
            <a:off x="4741863" y="3358254"/>
            <a:ext cx="1587" cy="2413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cs typeface="Arial" charset="0"/>
            </a:endParaRPr>
          </a:p>
        </p:txBody>
      </p:sp>
      <p:sp>
        <p:nvSpPr>
          <p:cNvPr id="33" name="Line 10"/>
          <p:cNvSpPr>
            <a:spLocks noChangeShapeType="1"/>
          </p:cNvSpPr>
          <p:nvPr/>
        </p:nvSpPr>
        <p:spPr bwMode="auto">
          <a:xfrm>
            <a:off x="4742316" y="3258015"/>
            <a:ext cx="77787" cy="682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GB" sz="2800" b="1" kern="0">
              <a:solidFill>
                <a:srgbClr val="0079C1"/>
              </a:solidFill>
              <a:cs typeface="Arial" charset="0"/>
            </a:endParaRPr>
          </a:p>
        </p:txBody>
      </p:sp>
      <p:sp>
        <p:nvSpPr>
          <p:cNvPr id="34" name="Line 7"/>
          <p:cNvSpPr>
            <a:spLocks noChangeShapeType="1"/>
          </p:cNvSpPr>
          <p:nvPr/>
        </p:nvSpPr>
        <p:spPr bwMode="auto">
          <a:xfrm>
            <a:off x="4071258" y="3906168"/>
            <a:ext cx="914400" cy="0"/>
          </a:xfrm>
          <a:prstGeom prst="line">
            <a:avLst/>
          </a:prstGeom>
          <a:noFill/>
          <a:ln w="28575">
            <a:solidFill>
              <a:srgbClr val="5920AD"/>
            </a:solidFill>
            <a:prstDash val="lgDash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GB" sz="2800" b="1" kern="0">
              <a:solidFill>
                <a:srgbClr val="0079C1"/>
              </a:solidFill>
              <a:cs typeface="Arial" charset="0"/>
            </a:endParaRPr>
          </a:p>
        </p:txBody>
      </p:sp>
      <p:sp>
        <p:nvSpPr>
          <p:cNvPr id="35" name="Text Box 35"/>
          <p:cNvSpPr txBox="1">
            <a:spLocks noChangeArrowheads="1"/>
          </p:cNvSpPr>
          <p:nvPr/>
        </p:nvSpPr>
        <p:spPr bwMode="auto">
          <a:xfrm>
            <a:off x="1714500" y="6057900"/>
            <a:ext cx="114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defRPr/>
            </a:pPr>
            <a:r>
              <a:rPr lang="en-GB" sz="900" kern="0" dirty="0">
                <a:solidFill>
                  <a:srgbClr val="0000FF"/>
                </a:solidFill>
                <a:cs typeface="Arial" charset="0"/>
              </a:rPr>
              <a:t>Customer facility </a:t>
            </a:r>
          </a:p>
        </p:txBody>
      </p:sp>
      <p:sp>
        <p:nvSpPr>
          <p:cNvPr id="36" name="Text Box 34"/>
          <p:cNvSpPr txBox="1">
            <a:spLocks noChangeArrowheads="1"/>
          </p:cNvSpPr>
          <p:nvPr/>
        </p:nvSpPr>
        <p:spPr bwMode="auto">
          <a:xfrm>
            <a:off x="1755774" y="5777592"/>
            <a:ext cx="900339"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defRPr/>
            </a:pPr>
            <a:r>
              <a:rPr lang="en-GB" sz="900" kern="0" dirty="0">
                <a:solidFill>
                  <a:srgbClr val="FF0000"/>
                </a:solidFill>
                <a:cs typeface="Arial" charset="0"/>
              </a:rPr>
              <a:t>NG facility </a:t>
            </a:r>
          </a:p>
        </p:txBody>
      </p:sp>
      <p:sp>
        <p:nvSpPr>
          <p:cNvPr id="37" name="Rectangle 32"/>
          <p:cNvSpPr>
            <a:spLocks noChangeArrowheads="1"/>
          </p:cNvSpPr>
          <p:nvPr/>
        </p:nvSpPr>
        <p:spPr bwMode="auto">
          <a:xfrm>
            <a:off x="1295400" y="5829300"/>
            <a:ext cx="342900" cy="114300"/>
          </a:xfrm>
          <a:prstGeom prst="rect">
            <a:avLst/>
          </a:prstGeom>
          <a:noFill/>
          <a:ln w="222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defRPr/>
            </a:pPr>
            <a:endParaRPr lang="en-US" sz="2800" b="1" kern="0">
              <a:solidFill>
                <a:srgbClr val="0079C1"/>
              </a:solidFill>
              <a:cs typeface="Arial" charset="0"/>
            </a:endParaRPr>
          </a:p>
        </p:txBody>
      </p:sp>
      <p:sp>
        <p:nvSpPr>
          <p:cNvPr id="41" name="Rectangle 33"/>
          <p:cNvSpPr>
            <a:spLocks noChangeArrowheads="1"/>
          </p:cNvSpPr>
          <p:nvPr/>
        </p:nvSpPr>
        <p:spPr bwMode="auto">
          <a:xfrm>
            <a:off x="1295400" y="6124575"/>
            <a:ext cx="342900" cy="114300"/>
          </a:xfrm>
          <a:prstGeom prst="rect">
            <a:avLst/>
          </a:prstGeom>
          <a:noFill/>
          <a:ln w="222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defRPr/>
            </a:pPr>
            <a:endParaRPr lang="en-US" sz="2800" b="1" kern="0">
              <a:solidFill>
                <a:srgbClr val="0079C1"/>
              </a:solidFill>
              <a:cs typeface="Arial" charset="0"/>
            </a:endParaRPr>
          </a:p>
        </p:txBody>
      </p:sp>
    </p:spTree>
    <p:extLst>
      <p:ext uri="{BB962C8B-B14F-4D97-AF65-F5344CB8AC3E}">
        <p14:creationId xmlns:p14="http://schemas.microsoft.com/office/powerpoint/2010/main" val="32639881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GB" dirty="0" smtClean="0"/>
              <a:t>Newly refreshed website</a:t>
            </a:r>
          </a:p>
        </p:txBody>
      </p:sp>
      <p:sp>
        <p:nvSpPr>
          <p:cNvPr id="23555" name="Content Placeholder 2"/>
          <p:cNvSpPr>
            <a:spLocks noGrp="1"/>
          </p:cNvSpPr>
          <p:nvPr>
            <p:ph idx="1"/>
          </p:nvPr>
        </p:nvSpPr>
        <p:spPr/>
        <p:txBody>
          <a:bodyPr/>
          <a:lstStyle/>
          <a:p>
            <a:pPr lvl="0"/>
            <a:r>
              <a:rPr lang="en-GB" sz="2000" dirty="0" smtClean="0"/>
              <a:t>Available at: </a:t>
            </a:r>
            <a:r>
              <a:rPr lang="en-GB" sz="2000" b="1" u="sng" dirty="0">
                <a:hlinkClick r:id="rId3"/>
              </a:rPr>
              <a:t>http://www2.nationalgrid.com/UK/Our-company/Gas/Sustainable-Gas/ </a:t>
            </a:r>
            <a:endParaRPr lang="en-GB" sz="2000" dirty="0"/>
          </a:p>
          <a:p>
            <a:pPr lvl="0"/>
            <a:r>
              <a:rPr lang="en-GB" sz="2000" dirty="0" smtClean="0"/>
              <a:t>Includes </a:t>
            </a:r>
            <a:r>
              <a:rPr lang="en-GB" sz="2000" dirty="0"/>
              <a:t>key information such as</a:t>
            </a:r>
            <a:r>
              <a:rPr lang="en-GB" sz="2000" dirty="0" smtClean="0"/>
              <a:t>:</a:t>
            </a:r>
          </a:p>
          <a:p>
            <a:pPr lvl="0"/>
            <a:endParaRPr lang="en-GB" sz="2000" dirty="0"/>
          </a:p>
          <a:p>
            <a:pPr lvl="1"/>
            <a:r>
              <a:rPr lang="en-GB" dirty="0"/>
              <a:t>Our Customer guide to connect</a:t>
            </a:r>
          </a:p>
          <a:p>
            <a:pPr lvl="1"/>
            <a:r>
              <a:rPr lang="en-GB" dirty="0" smtClean="0"/>
              <a:t>Eight </a:t>
            </a:r>
            <a:r>
              <a:rPr lang="en-GB" dirty="0"/>
              <a:t>key steps to connect and what you can expect at each </a:t>
            </a:r>
            <a:r>
              <a:rPr lang="en-GB" dirty="0" smtClean="0"/>
              <a:t>stage </a:t>
            </a:r>
            <a:r>
              <a:rPr lang="en-GB" dirty="0"/>
              <a:t>of the project</a:t>
            </a:r>
          </a:p>
          <a:p>
            <a:pPr lvl="1"/>
            <a:r>
              <a:rPr lang="en-GB" dirty="0"/>
              <a:t>Connection Models &amp; what options are available</a:t>
            </a:r>
          </a:p>
          <a:p>
            <a:pPr lvl="1"/>
            <a:r>
              <a:rPr lang="en-GB" dirty="0"/>
              <a:t>Our project portfolio map</a:t>
            </a:r>
          </a:p>
        </p:txBody>
      </p:sp>
    </p:spTree>
    <p:extLst>
      <p:ext uri="{BB962C8B-B14F-4D97-AF65-F5344CB8AC3E}">
        <p14:creationId xmlns:p14="http://schemas.microsoft.com/office/powerpoint/2010/main" val="41636608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49288" y="1450765"/>
            <a:ext cx="6927850" cy="865187"/>
          </a:xfrm>
        </p:spPr>
        <p:txBody>
          <a:bodyPr/>
          <a:lstStyle/>
          <a:p>
            <a:pPr eaLnBrk="1" hangingPunct="1"/>
            <a:r>
              <a:rPr lang="en-GB" dirty="0" smtClean="0"/>
              <a:t>Thank you</a:t>
            </a:r>
          </a:p>
        </p:txBody>
      </p:sp>
    </p:spTree>
    <p:extLst>
      <p:ext uri="{BB962C8B-B14F-4D97-AF65-F5344CB8AC3E}">
        <p14:creationId xmlns:p14="http://schemas.microsoft.com/office/powerpoint/2010/main" val="35720344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p:txBody>
          <a:bodyPr/>
          <a:lstStyle/>
          <a:p>
            <a:pPr eaLnBrk="1" hangingPunct="1"/>
            <a:r>
              <a:rPr lang="en-US" smtClean="0"/>
              <a:t>Firm Load Shedding Overview</a:t>
            </a:r>
          </a:p>
        </p:txBody>
      </p:sp>
      <p:pic>
        <p:nvPicPr>
          <p:cNvPr id="16386" name="Picture 3" descr="NG_LIBRARY_US_D5-406_T_RGB"/>
          <p:cNvPicPr>
            <a:picLocks noChangeAspect="1" noChangeArrowheads="1"/>
          </p:cNvPicPr>
          <p:nvPr/>
        </p:nvPicPr>
        <p:blipFill>
          <a:blip r:embed="rId3"/>
          <a:srcRect/>
          <a:stretch>
            <a:fillRect/>
          </a:stretch>
        </p:blipFill>
        <p:spPr bwMode="auto">
          <a:xfrm>
            <a:off x="3429000" y="2971800"/>
            <a:ext cx="2171700" cy="1714500"/>
          </a:xfrm>
          <a:prstGeom prst="rect">
            <a:avLst/>
          </a:prstGeom>
          <a:noFill/>
          <a:ln w="9525">
            <a:noFill/>
            <a:miter lim="800000"/>
            <a:headEnd/>
            <a:tailEnd/>
          </a:ln>
        </p:spPr>
      </p:pic>
      <p:pic>
        <p:nvPicPr>
          <p:cNvPr id="16387" name="Picture 4" descr="NG_LIBRARY_US_D4-226_T_RGB"/>
          <p:cNvPicPr>
            <a:picLocks noChangeAspect="1" noChangeArrowheads="1"/>
          </p:cNvPicPr>
          <p:nvPr/>
        </p:nvPicPr>
        <p:blipFill>
          <a:blip r:embed="rId4"/>
          <a:srcRect/>
          <a:stretch>
            <a:fillRect/>
          </a:stretch>
        </p:blipFill>
        <p:spPr bwMode="auto">
          <a:xfrm>
            <a:off x="685800" y="2971800"/>
            <a:ext cx="2171700" cy="1714500"/>
          </a:xfrm>
          <a:prstGeom prst="rect">
            <a:avLst/>
          </a:prstGeom>
          <a:noFill/>
          <a:ln w="9525">
            <a:noFill/>
            <a:miter lim="800000"/>
            <a:headEnd/>
            <a:tailEnd/>
          </a:ln>
        </p:spPr>
      </p:pic>
      <p:pic>
        <p:nvPicPr>
          <p:cNvPr id="16388" name="Picture 5" descr="SI0443 XA1H8825_1"/>
          <p:cNvPicPr>
            <a:picLocks noChangeAspect="1" noChangeArrowheads="1"/>
          </p:cNvPicPr>
          <p:nvPr/>
        </p:nvPicPr>
        <p:blipFill>
          <a:blip r:embed="rId5"/>
          <a:srcRect l="4347" r="13043" b="2174"/>
          <a:stretch>
            <a:fillRect/>
          </a:stretch>
        </p:blipFill>
        <p:spPr bwMode="auto">
          <a:xfrm>
            <a:off x="6172200" y="2971800"/>
            <a:ext cx="2171700" cy="1714500"/>
          </a:xfrm>
          <a:prstGeom prst="rect">
            <a:avLst/>
          </a:prstGeom>
          <a:noFill/>
          <a:ln w="9525">
            <a:noFill/>
            <a:miter lim="800000"/>
            <a:headEnd/>
            <a:tailEnd/>
          </a:ln>
        </p:spPr>
      </p:pic>
    </p:spTree>
    <p:extLst>
      <p:ext uri="{BB962C8B-B14F-4D97-AF65-F5344CB8AC3E}">
        <p14:creationId xmlns:p14="http://schemas.microsoft.com/office/powerpoint/2010/main" val="37148108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5"/>
          <p:cNvSpPr>
            <a:spLocks noGrp="1"/>
          </p:cNvSpPr>
          <p:nvPr>
            <p:ph type="sldNum" sz="quarter" idx="12"/>
          </p:nvPr>
        </p:nvSpPr>
        <p:spPr>
          <a:ln>
            <a:miter lim="800000"/>
            <a:headEnd/>
            <a:tailEnd/>
          </a:ln>
        </p:spPr>
        <p:txBody>
          <a:bodyPr/>
          <a:lstStyle/>
          <a:p>
            <a:pPr fontAlgn="base">
              <a:spcBef>
                <a:spcPct val="0"/>
              </a:spcBef>
              <a:spcAft>
                <a:spcPct val="0"/>
              </a:spcAft>
              <a:defRPr/>
            </a:pPr>
            <a:fld id="{2C2537AE-EA82-4E32-82D9-1876B1C11304}" type="slidenum">
              <a:rPr lang="en-US" b="1" smtClean="0">
                <a:solidFill>
                  <a:srgbClr val="0079C1"/>
                </a:solidFill>
                <a:ea typeface="ＭＳ Ｐゴシック"/>
                <a:cs typeface="ＭＳ Ｐゴシック"/>
              </a:rPr>
              <a:pPr fontAlgn="base">
                <a:spcBef>
                  <a:spcPct val="0"/>
                </a:spcBef>
                <a:spcAft>
                  <a:spcPct val="0"/>
                </a:spcAft>
                <a:defRPr/>
              </a:pPr>
              <a:t>39</a:t>
            </a:fld>
            <a:endParaRPr lang="en-US" b="1" smtClean="0">
              <a:solidFill>
                <a:srgbClr val="0079C1"/>
              </a:solidFill>
              <a:ea typeface="ＭＳ Ｐゴシック"/>
              <a:cs typeface="ＭＳ Ｐゴシック"/>
            </a:endParaRPr>
          </a:p>
        </p:txBody>
      </p:sp>
      <p:sp>
        <p:nvSpPr>
          <p:cNvPr id="18434" name="Rectangle 2"/>
          <p:cNvSpPr>
            <a:spLocks noGrp="1" noChangeArrowheads="1"/>
          </p:cNvSpPr>
          <p:nvPr>
            <p:ph type="title"/>
          </p:nvPr>
        </p:nvSpPr>
        <p:spPr/>
        <p:txBody>
          <a:bodyPr/>
          <a:lstStyle/>
          <a:p>
            <a:pPr eaLnBrk="1" hangingPunct="1"/>
            <a:r>
              <a:rPr lang="en-US" smtClean="0"/>
              <a:t>Firm Load Shedding Agenda</a:t>
            </a:r>
          </a:p>
        </p:txBody>
      </p:sp>
      <p:sp>
        <p:nvSpPr>
          <p:cNvPr id="18435" name="Rectangle 3"/>
          <p:cNvSpPr>
            <a:spLocks noGrp="1" noChangeArrowheads="1"/>
          </p:cNvSpPr>
          <p:nvPr>
            <p:ph type="body" idx="1"/>
          </p:nvPr>
        </p:nvSpPr>
        <p:spPr/>
        <p:txBody>
          <a:bodyPr/>
          <a:lstStyle/>
          <a:p>
            <a:pPr>
              <a:lnSpc>
                <a:spcPct val="125000"/>
              </a:lnSpc>
              <a:buFont typeface="Wingdings 2" pitchFamily="18" charset="2"/>
              <a:buNone/>
            </a:pPr>
            <a:endParaRPr lang="en-US" smtClean="0"/>
          </a:p>
          <a:p>
            <a:pPr lvl="1">
              <a:lnSpc>
                <a:spcPct val="125000"/>
              </a:lnSpc>
            </a:pPr>
            <a:r>
              <a:rPr lang="en-US" smtClean="0"/>
              <a:t>What is Interruption and Firm Load Shedding</a:t>
            </a:r>
          </a:p>
          <a:p>
            <a:pPr lvl="1">
              <a:lnSpc>
                <a:spcPct val="125000"/>
              </a:lnSpc>
            </a:pPr>
            <a:r>
              <a:rPr lang="en-US" smtClean="0"/>
              <a:t>Interruption Reform</a:t>
            </a:r>
          </a:p>
          <a:p>
            <a:pPr lvl="1">
              <a:lnSpc>
                <a:spcPct val="125000"/>
              </a:lnSpc>
            </a:pPr>
            <a:r>
              <a:rPr lang="en-US" smtClean="0"/>
              <a:t>Process</a:t>
            </a:r>
          </a:p>
          <a:p>
            <a:pPr lvl="1">
              <a:lnSpc>
                <a:spcPct val="125000"/>
              </a:lnSpc>
            </a:pPr>
            <a:r>
              <a:rPr lang="en-US" smtClean="0"/>
              <a:t>Exercise Viper results</a:t>
            </a:r>
          </a:p>
          <a:p>
            <a:pPr lvl="1">
              <a:lnSpc>
                <a:spcPct val="125000"/>
              </a:lnSpc>
            </a:pPr>
            <a:r>
              <a:rPr lang="en-US" smtClean="0"/>
              <a:t>Continual Improvement</a:t>
            </a:r>
          </a:p>
          <a:p>
            <a:pPr lvl="1">
              <a:lnSpc>
                <a:spcPct val="125000"/>
              </a:lnSpc>
            </a:pPr>
            <a:r>
              <a:rPr lang="en-US" smtClean="0"/>
              <a:t>Questions</a:t>
            </a:r>
          </a:p>
          <a:p>
            <a:pPr lvl="1">
              <a:lnSpc>
                <a:spcPct val="125000"/>
              </a:lnSpc>
            </a:pPr>
            <a:endParaRPr lang="en-US" smtClean="0"/>
          </a:p>
          <a:p>
            <a:pPr lvl="4"/>
            <a:endParaRPr lang="en-US" smtClean="0"/>
          </a:p>
        </p:txBody>
      </p:sp>
    </p:spTree>
    <p:extLst>
      <p:ext uri="{BB962C8B-B14F-4D97-AF65-F5344CB8AC3E}">
        <p14:creationId xmlns:p14="http://schemas.microsoft.com/office/powerpoint/2010/main" val="2899354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593725" y="1279525"/>
            <a:ext cx="8043863" cy="523875"/>
          </a:xfrm>
        </p:spPr>
        <p:txBody>
          <a:bodyPr/>
          <a:lstStyle/>
          <a:p>
            <a:pPr eaLnBrk="1" hangingPunct="1"/>
            <a:r>
              <a:rPr lang="en-US" smtClean="0"/>
              <a:t>Welcome  </a:t>
            </a:r>
          </a:p>
        </p:txBody>
      </p:sp>
      <p:sp>
        <p:nvSpPr>
          <p:cNvPr id="96259" name="Rectangle 3"/>
          <p:cNvSpPr>
            <a:spLocks noGrp="1" noChangeArrowheads="1"/>
          </p:cNvSpPr>
          <p:nvPr>
            <p:ph type="subTitle" idx="1"/>
          </p:nvPr>
        </p:nvSpPr>
        <p:spPr/>
        <p:txBody>
          <a:bodyPr/>
          <a:lstStyle/>
          <a:p>
            <a:r>
              <a:rPr lang="en-US" dirty="0" smtClean="0"/>
              <a:t>8</a:t>
            </a:r>
            <a:r>
              <a:rPr lang="en-US" baseline="30000" dirty="0" smtClean="0"/>
              <a:t>th</a:t>
            </a:r>
            <a:r>
              <a:rPr lang="en-US" dirty="0" smtClean="0"/>
              <a:t> October 2014</a:t>
            </a:r>
          </a:p>
        </p:txBody>
      </p:sp>
      <p:pic>
        <p:nvPicPr>
          <p:cNvPr id="96260" name="Picture 4" descr="NG_LIBRARY_US_D5-406_T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1" name="Picture 5" descr="NG_LIBRARY_US_D4-226_T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2" name="Picture 6" descr="SI0443 XA1H8825_1"/>
          <p:cNvPicPr>
            <a:picLocks noChangeAspect="1" noChangeArrowheads="1"/>
          </p:cNvPicPr>
          <p:nvPr/>
        </p:nvPicPr>
        <p:blipFill>
          <a:blip r:embed="rId5" cstate="print">
            <a:extLst>
              <a:ext uri="{28A0092B-C50C-407E-A947-70E740481C1C}">
                <a14:useLocalDpi xmlns:a14="http://schemas.microsoft.com/office/drawing/2010/main" val="0"/>
              </a:ext>
            </a:extLst>
          </a:blip>
          <a:srcRect l="4347" r="13043" b="2174"/>
          <a:stretch>
            <a:fillRect/>
          </a:stretch>
        </p:blipFill>
        <p:spPr bwMode="auto">
          <a:xfrm>
            <a:off x="54864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971800"/>
            <a:ext cx="21717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5" name="Rectangle 3"/>
          <p:cNvSpPr txBox="1">
            <a:spLocks noChangeArrowheads="1"/>
          </p:cNvSpPr>
          <p:nvPr/>
        </p:nvSpPr>
        <p:spPr bwMode="auto">
          <a:xfrm>
            <a:off x="571500" y="5634038"/>
            <a:ext cx="80438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fontAlgn="base">
              <a:spcBef>
                <a:spcPct val="20000"/>
              </a:spcBef>
              <a:spcAft>
                <a:spcPct val="0"/>
              </a:spcAft>
              <a:buClr>
                <a:srgbClr val="0079C1"/>
              </a:buClr>
              <a:buFont typeface="Wingdings" pitchFamily="2" charset="2"/>
              <a:buNone/>
            </a:pPr>
            <a:r>
              <a:rPr lang="en-US" sz="2000" dirty="0" smtClean="0">
                <a:solidFill>
                  <a:srgbClr val="FFFFFF"/>
                </a:solidFill>
              </a:rPr>
              <a:t>Hilary Buxton – </a:t>
            </a:r>
            <a:r>
              <a:rPr lang="en-US" sz="2000" dirty="0">
                <a:solidFill>
                  <a:srgbClr val="FFFFFF"/>
                </a:solidFill>
              </a:rPr>
              <a:t>Head of </a:t>
            </a:r>
            <a:r>
              <a:rPr lang="en-US" sz="2000" dirty="0" smtClean="0">
                <a:solidFill>
                  <a:srgbClr val="FFFFFF"/>
                </a:solidFill>
              </a:rPr>
              <a:t>Process</a:t>
            </a:r>
            <a:endParaRPr lang="en-US" sz="2000" dirty="0">
              <a:solidFill>
                <a:srgbClr val="FFFFFF"/>
              </a:solidFill>
            </a:endParaRPr>
          </a:p>
        </p:txBody>
      </p:sp>
    </p:spTree>
    <p:extLst>
      <p:ext uri="{BB962C8B-B14F-4D97-AF65-F5344CB8AC3E}">
        <p14:creationId xmlns:p14="http://schemas.microsoft.com/office/powerpoint/2010/main" val="791982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6"/>
          <p:cNvSpPr>
            <a:spLocks noGrp="1"/>
          </p:cNvSpPr>
          <p:nvPr>
            <p:ph type="sldNum" sz="quarter" idx="12"/>
          </p:nvPr>
        </p:nvSpPr>
        <p:spPr>
          <a:ln>
            <a:miter lim="800000"/>
            <a:headEnd/>
            <a:tailEnd/>
          </a:ln>
        </p:spPr>
        <p:txBody>
          <a:bodyPr/>
          <a:lstStyle/>
          <a:p>
            <a:pPr fontAlgn="base">
              <a:spcBef>
                <a:spcPct val="0"/>
              </a:spcBef>
              <a:spcAft>
                <a:spcPct val="0"/>
              </a:spcAft>
              <a:defRPr/>
            </a:pPr>
            <a:fld id="{486BF863-AFB9-44DE-AF27-2CE289876480}" type="slidenum">
              <a:rPr lang="en-US" b="1" smtClean="0">
                <a:solidFill>
                  <a:srgbClr val="0079C1"/>
                </a:solidFill>
                <a:ea typeface="ＭＳ Ｐゴシック"/>
                <a:cs typeface="ＭＳ Ｐゴシック"/>
              </a:rPr>
              <a:pPr fontAlgn="base">
                <a:spcBef>
                  <a:spcPct val="0"/>
                </a:spcBef>
                <a:spcAft>
                  <a:spcPct val="0"/>
                </a:spcAft>
                <a:defRPr/>
              </a:pPr>
              <a:t>40</a:t>
            </a:fld>
            <a:endParaRPr lang="en-US" b="1" smtClean="0">
              <a:solidFill>
                <a:srgbClr val="0079C1"/>
              </a:solidFill>
              <a:ea typeface="ＭＳ Ｐゴシック"/>
              <a:cs typeface="ＭＳ Ｐゴシック"/>
            </a:endParaRPr>
          </a:p>
        </p:txBody>
      </p:sp>
      <p:sp>
        <p:nvSpPr>
          <p:cNvPr id="20482" name="Rectangle 2"/>
          <p:cNvSpPr>
            <a:spLocks noGrp="1" noChangeArrowheads="1"/>
          </p:cNvSpPr>
          <p:nvPr>
            <p:ph type="title"/>
          </p:nvPr>
        </p:nvSpPr>
        <p:spPr/>
        <p:txBody>
          <a:bodyPr/>
          <a:lstStyle/>
          <a:p>
            <a:pPr eaLnBrk="1" hangingPunct="1"/>
            <a:r>
              <a:rPr lang="en-US" smtClean="0"/>
              <a:t>Firm Load Shedding</a:t>
            </a:r>
          </a:p>
        </p:txBody>
      </p:sp>
      <p:sp>
        <p:nvSpPr>
          <p:cNvPr id="20483" name="Rectangle 3"/>
          <p:cNvSpPr>
            <a:spLocks noGrp="1" noChangeArrowheads="1"/>
          </p:cNvSpPr>
          <p:nvPr>
            <p:ph type="body" sz="half" idx="2"/>
          </p:nvPr>
        </p:nvSpPr>
        <p:spPr/>
        <p:txBody>
          <a:bodyPr/>
          <a:lstStyle/>
          <a:p>
            <a:pPr eaLnBrk="1" hangingPunct="1"/>
            <a:r>
              <a:rPr lang="en-GB" sz="2200" smtClean="0"/>
              <a:t>Firm Load Shedding is used during Gas Supply Emergencies, as a means of reducing non domestic sites gas usage in order to maximise gas supplies to priority and domestic consumers</a:t>
            </a:r>
            <a:endParaRPr lang="en-US" sz="2000" smtClean="0"/>
          </a:p>
          <a:p>
            <a:pPr eaLnBrk="1" hangingPunct="1">
              <a:buFont typeface="Wingdings 2" pitchFamily="18" charset="2"/>
              <a:buNone/>
            </a:pPr>
            <a:r>
              <a:rPr lang="en-US" sz="2000" smtClean="0"/>
              <a:t> </a:t>
            </a:r>
          </a:p>
        </p:txBody>
      </p:sp>
      <p:pic>
        <p:nvPicPr>
          <p:cNvPr id="20484" name="Picture 4" descr="teamtalk-Pic-1"/>
          <p:cNvPicPr>
            <a:picLocks noChangeAspect="1" noChangeArrowheads="1"/>
          </p:cNvPicPr>
          <p:nvPr/>
        </p:nvPicPr>
        <p:blipFill>
          <a:blip r:embed="rId3"/>
          <a:srcRect/>
          <a:stretch>
            <a:fillRect/>
          </a:stretch>
        </p:blipFill>
        <p:spPr bwMode="auto">
          <a:xfrm>
            <a:off x="685800" y="1600200"/>
            <a:ext cx="3886200" cy="3636963"/>
          </a:xfrm>
          <a:prstGeom prst="rect">
            <a:avLst/>
          </a:prstGeom>
          <a:noFill/>
          <a:ln w="9525">
            <a:noFill/>
            <a:miter lim="800000"/>
            <a:headEnd/>
            <a:tailEnd/>
          </a:ln>
        </p:spPr>
      </p:pic>
    </p:spTree>
    <p:extLst>
      <p:ext uri="{BB962C8B-B14F-4D97-AF65-F5344CB8AC3E}">
        <p14:creationId xmlns:p14="http://schemas.microsoft.com/office/powerpoint/2010/main" val="4662227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5"/>
          <p:cNvSpPr>
            <a:spLocks noGrp="1"/>
          </p:cNvSpPr>
          <p:nvPr>
            <p:ph type="sldNum" sz="quarter" idx="12"/>
          </p:nvPr>
        </p:nvSpPr>
        <p:spPr>
          <a:ln>
            <a:miter lim="800000"/>
            <a:headEnd/>
            <a:tailEnd/>
          </a:ln>
        </p:spPr>
        <p:txBody>
          <a:bodyPr/>
          <a:lstStyle/>
          <a:p>
            <a:pPr fontAlgn="base">
              <a:spcBef>
                <a:spcPct val="0"/>
              </a:spcBef>
              <a:spcAft>
                <a:spcPct val="0"/>
              </a:spcAft>
              <a:defRPr/>
            </a:pPr>
            <a:fld id="{5DFC1171-68A1-4A43-8AE8-F30AE4A001C1}" type="slidenum">
              <a:rPr lang="en-US" b="1" smtClean="0">
                <a:solidFill>
                  <a:srgbClr val="0079C1"/>
                </a:solidFill>
                <a:ea typeface="ＭＳ Ｐゴシック"/>
                <a:cs typeface="ＭＳ Ｐゴシック"/>
              </a:rPr>
              <a:pPr fontAlgn="base">
                <a:spcBef>
                  <a:spcPct val="0"/>
                </a:spcBef>
                <a:spcAft>
                  <a:spcPct val="0"/>
                </a:spcAft>
                <a:defRPr/>
              </a:pPr>
              <a:t>41</a:t>
            </a:fld>
            <a:endParaRPr lang="en-US" b="1" smtClean="0">
              <a:solidFill>
                <a:srgbClr val="0079C1"/>
              </a:solidFill>
              <a:ea typeface="ＭＳ Ｐゴシック"/>
              <a:cs typeface="ＭＳ Ｐゴシック"/>
            </a:endParaRPr>
          </a:p>
        </p:txBody>
      </p:sp>
      <p:sp>
        <p:nvSpPr>
          <p:cNvPr id="22530" name="Rectangle 2"/>
          <p:cNvSpPr>
            <a:spLocks noGrp="1" noChangeArrowheads="1"/>
          </p:cNvSpPr>
          <p:nvPr>
            <p:ph type="title"/>
          </p:nvPr>
        </p:nvSpPr>
        <p:spPr/>
        <p:txBody>
          <a:bodyPr/>
          <a:lstStyle/>
          <a:p>
            <a:pPr eaLnBrk="1" hangingPunct="1"/>
            <a:r>
              <a:rPr lang="en-US" smtClean="0"/>
              <a:t>Firm Load Shedding </a:t>
            </a:r>
            <a:endParaRPr lang="en-GB" smtClean="0"/>
          </a:p>
        </p:txBody>
      </p:sp>
      <p:graphicFrame>
        <p:nvGraphicFramePr>
          <p:cNvPr id="741379" name="Group 3"/>
          <p:cNvGraphicFramePr>
            <a:graphicFrameLocks noGrp="1"/>
          </p:cNvGraphicFramePr>
          <p:nvPr>
            <p:ph idx="1"/>
          </p:nvPr>
        </p:nvGraphicFramePr>
        <p:xfrm>
          <a:off x="593725" y="1485900"/>
          <a:ext cx="8089900" cy="4841876"/>
        </p:xfrm>
        <a:graphic>
          <a:graphicData uri="http://schemas.openxmlformats.org/drawingml/2006/table">
            <a:tbl>
              <a:tblPr/>
              <a:tblGrid>
                <a:gridCol w="1322388"/>
                <a:gridCol w="2509837"/>
                <a:gridCol w="1746250"/>
                <a:gridCol w="2511425"/>
              </a:tblGrid>
              <a:tr h="412777">
                <a:tc>
                  <a:txBody>
                    <a:bodyPr/>
                    <a:lstStyle/>
                    <a:p>
                      <a:pPr marL="0" marR="0" lvl="0" indent="0" algn="l" defTabSz="914400" rtl="0" eaLnBrk="0" fontAlgn="base" latinLnBrk="0" hangingPunct="0">
                        <a:lnSpc>
                          <a:spcPct val="100000"/>
                        </a:lnSpc>
                        <a:spcBef>
                          <a:spcPct val="0"/>
                        </a:spcBef>
                        <a:spcAft>
                          <a:spcPct val="50000"/>
                        </a:spcAft>
                        <a:buClr>
                          <a:srgbClr val="0079C1"/>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a typeface="ＭＳ Ｐゴシック" pitchFamily="48" charset="-128"/>
                      </a:endParaRPr>
                    </a:p>
                  </a:txBody>
                  <a:tcPr marT="45723" marB="4572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latin typeface="Arial" charset="0"/>
                          <a:ea typeface="Times New Roman" pitchFamily="18" charset="0"/>
                          <a:cs typeface="Arial" charset="0"/>
                        </a:rPr>
                        <a:t>Network Gas Supply Emergency Classification</a:t>
                      </a:r>
                      <a:endParaRPr kumimoji="0" lang="en-GB" sz="28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r>
              <a:tr h="608053">
                <a:tc>
                  <a:txBody>
                    <a:bodyPr/>
                    <a:lstStyle/>
                    <a:p>
                      <a:pPr marL="0" marR="0" lvl="0" indent="0" algn="l" defTabSz="914400" rtl="0" eaLnBrk="0" fontAlgn="base" latinLnBrk="0" hangingPunct="0">
                        <a:lnSpc>
                          <a:spcPct val="100000"/>
                        </a:lnSpc>
                        <a:spcBef>
                          <a:spcPct val="0"/>
                        </a:spcBef>
                        <a:spcAft>
                          <a:spcPct val="50000"/>
                        </a:spcAft>
                        <a:buClr>
                          <a:srgbClr val="0079C1"/>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a typeface="ＭＳ Ｐゴシック" pitchFamily="48" charset="-128"/>
                      </a:endParaRPr>
                    </a:p>
                  </a:txBody>
                  <a:tcPr marT="45723" marB="45723"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latin typeface="Arial" charset="0"/>
                          <a:ea typeface="Times New Roman" pitchFamily="18" charset="0"/>
                          <a:cs typeface="Arial" charset="0"/>
                        </a:rPr>
                        <a:t>Gas Deficit: Insufficient Gas Supplies Available to the NTS</a:t>
                      </a:r>
                      <a:endParaRPr kumimoji="0" lang="en-GB" sz="28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latin typeface="Arial" charset="0"/>
                          <a:ea typeface="Times New Roman" pitchFamily="18" charset="0"/>
                          <a:cs typeface="Arial" charset="0"/>
                        </a:rPr>
                        <a:t>Critical Transportation Constraint in the NTS</a:t>
                      </a:r>
                      <a:endParaRPr kumimoji="0" lang="en-GB" sz="28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413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latin typeface="Arial" charset="0"/>
                          <a:ea typeface="Times New Roman" pitchFamily="18" charset="0"/>
                          <a:cs typeface="Arial" charset="0"/>
                        </a:rPr>
                        <a:t>Emergency Stage</a:t>
                      </a:r>
                      <a:endParaRPr kumimoji="0" lang="en-GB" sz="28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latin typeface="Arial" charset="0"/>
                          <a:ea typeface="Times New Roman" pitchFamily="18" charset="0"/>
                          <a:cs typeface="Arial" charset="0"/>
                        </a:rPr>
                        <a:t>Gas Deficit Emergency</a:t>
                      </a:r>
                      <a:endParaRPr kumimoji="0" lang="en-GB" sz="28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latin typeface="Arial" charset="0"/>
                          <a:ea typeface="Times New Roman" pitchFamily="18" charset="0"/>
                          <a:cs typeface="Arial" charset="0"/>
                        </a:rPr>
                        <a:t>GSMR Monitor Breach</a:t>
                      </a:r>
                      <a:endParaRPr kumimoji="0" lang="en-GB" sz="28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latin typeface="Arial" charset="0"/>
                          <a:ea typeface="Times New Roman" pitchFamily="18" charset="0"/>
                          <a:cs typeface="Arial" charset="0"/>
                        </a:rPr>
                        <a:t>Critical Transportation Constraint</a:t>
                      </a:r>
                      <a:endParaRPr kumimoji="0" lang="en-GB" sz="28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5831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en-GB" sz="10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latin typeface="Arial" charset="0"/>
                          <a:ea typeface="Times New Roman" pitchFamily="18" charset="0"/>
                          <a:cs typeface="Arial" charset="0"/>
                        </a:rPr>
                        <a:t>(Potential)</a:t>
                      </a:r>
                      <a:endParaRPr kumimoji="0" lang="en-GB" sz="28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228600" algn="l"/>
                          <a:tab pos="342900" algn="l"/>
                          <a:tab pos="457200" algn="l"/>
                        </a:tabLst>
                      </a:pPr>
                      <a:r>
                        <a:rPr kumimoji="0" lang="en-GB" sz="1000" b="1" i="0" u="none" strike="noStrike" cap="none" normalizeH="0" baseline="0" smtClean="0">
                          <a:ln>
                            <a:noFill/>
                          </a:ln>
                          <a:solidFill>
                            <a:schemeClr val="tx1"/>
                          </a:solidFill>
                          <a:effectLst/>
                          <a:latin typeface="Arial" charset="0"/>
                          <a:ea typeface="Times New Roman" pitchFamily="18" charset="0"/>
                          <a:cs typeface="Arial" charset="0"/>
                        </a:rPr>
                        <a:t>Emergency Spec Gas</a:t>
                      </a:r>
                      <a:endParaRPr kumimoji="0" lang="en-GB" sz="10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 pos="342900" algn="l"/>
                          <a:tab pos="457200" algn="l"/>
                        </a:tabLst>
                      </a:pPr>
                      <a:r>
                        <a:rPr kumimoji="0" lang="en-GB" sz="1000" b="1" i="0" u="none" strike="noStrike" cap="none" normalizeH="0" baseline="0" smtClean="0">
                          <a:ln>
                            <a:noFill/>
                          </a:ln>
                          <a:solidFill>
                            <a:schemeClr val="tx1"/>
                          </a:solidFill>
                          <a:effectLst/>
                          <a:latin typeface="Arial" charset="0"/>
                          <a:ea typeface="Times New Roman" pitchFamily="18" charset="0"/>
                          <a:cs typeface="Arial" charset="0"/>
                        </a:rPr>
                        <a:t>NTS Linepack</a:t>
                      </a:r>
                      <a:endParaRPr kumimoji="0" lang="en-GB" sz="1000" b="1" i="0" u="none" strike="noStrike" cap="none" normalizeH="0" baseline="0" smtClean="0">
                        <a:ln>
                          <a:noFill/>
                        </a:ln>
                        <a:solidFill>
                          <a:schemeClr val="tx1"/>
                        </a:solidFill>
                        <a:effectLst/>
                        <a:latin typeface="Times New Roman" pitchFamily="18" charset="0"/>
                        <a:ea typeface="ＭＳ Ｐゴシック" pitchFamily="48"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 pos="342900" algn="l"/>
                          <a:tab pos="457200" algn="l"/>
                        </a:tabLst>
                      </a:pPr>
                      <a:r>
                        <a:rPr kumimoji="0" lang="en-GB" sz="1000" b="1" i="0" u="none" strike="noStrike" cap="none" normalizeH="0" baseline="0" smtClean="0">
                          <a:ln>
                            <a:noFill/>
                          </a:ln>
                          <a:solidFill>
                            <a:schemeClr val="tx1"/>
                          </a:solidFill>
                          <a:effectLst/>
                          <a:latin typeface="Arial" charset="0"/>
                          <a:ea typeface="ＭＳ Ｐゴシック" pitchFamily="48" charset="-128"/>
                          <a:cs typeface="Times New Roman" pitchFamily="18" charset="0"/>
                        </a:rPr>
                        <a:t>Distribution Network Utilisation</a:t>
                      </a:r>
                      <a:endParaRPr kumimoji="0" lang="en-GB" sz="1000" b="1" i="0" u="none" strike="noStrike" cap="none" normalizeH="0" baseline="0" smtClean="0">
                        <a:ln>
                          <a:noFill/>
                        </a:ln>
                        <a:solidFill>
                          <a:schemeClr val="tx1"/>
                        </a:solidFill>
                        <a:effectLst/>
                        <a:latin typeface="Times New Roman" pitchFamily="18" charset="0"/>
                        <a:ea typeface="ＭＳ Ｐゴシック" pitchFamily="48" charset="-128"/>
                        <a:cs typeface="Times New Roman" pitchFamily="18" charset="0"/>
                      </a:endParaRPr>
                    </a:p>
                    <a:p>
                      <a:pPr marL="742950" marR="0" lvl="1" indent="-285750" algn="l" defTabSz="914400" rtl="0" eaLnBrk="0" fontAlgn="base" latinLnBrk="0" hangingPunct="0">
                        <a:lnSpc>
                          <a:spcPct val="100000"/>
                        </a:lnSpc>
                        <a:spcBef>
                          <a:spcPct val="0"/>
                        </a:spcBef>
                        <a:spcAft>
                          <a:spcPct val="0"/>
                        </a:spcAft>
                        <a:buClrTx/>
                        <a:buSzTx/>
                        <a:buFont typeface="Courier New" pitchFamily="49" charset="0"/>
                        <a:buChar char="o"/>
                        <a:tabLst>
                          <a:tab pos="228600" algn="l"/>
                          <a:tab pos="342900" algn="l"/>
                          <a:tab pos="457200" algn="l"/>
                        </a:tabLst>
                      </a:pPr>
                      <a:r>
                        <a:rPr kumimoji="0" lang="en-GB" sz="1000" b="1" i="0" u="none" strike="noStrike" cap="none" normalizeH="0" baseline="0" smtClean="0">
                          <a:ln>
                            <a:noFill/>
                          </a:ln>
                          <a:solidFill>
                            <a:schemeClr val="tx1"/>
                          </a:solidFill>
                          <a:effectLst/>
                          <a:latin typeface="Arial" charset="0"/>
                          <a:ea typeface="ＭＳ Ｐゴシック" pitchFamily="48" charset="-128"/>
                          <a:cs typeface="Times New Roman" pitchFamily="18" charset="0"/>
                        </a:rPr>
                        <a:t>Distribution Network Storage</a:t>
                      </a:r>
                      <a:endParaRPr kumimoji="0" lang="en-GB" sz="1000" b="1" i="0" u="none" strike="noStrike" cap="none" normalizeH="0" baseline="0" smtClean="0">
                        <a:ln>
                          <a:noFill/>
                        </a:ln>
                        <a:solidFill>
                          <a:schemeClr val="tx1"/>
                        </a:solidFill>
                        <a:effectLst/>
                        <a:latin typeface="Times New Roman" pitchFamily="18" charset="0"/>
                        <a:ea typeface="ＭＳ Ｐゴシック" pitchFamily="48" charset="-128"/>
                        <a:cs typeface="Times New Roman" pitchFamily="18" charset="0"/>
                      </a:endParaRPr>
                    </a:p>
                    <a:p>
                      <a:pPr marL="742950" marR="0" lvl="1" indent="-285750" algn="l" defTabSz="914400" rtl="0" eaLnBrk="0" fontAlgn="base" latinLnBrk="0" hangingPunct="0">
                        <a:lnSpc>
                          <a:spcPct val="100000"/>
                        </a:lnSpc>
                        <a:spcBef>
                          <a:spcPct val="0"/>
                        </a:spcBef>
                        <a:spcAft>
                          <a:spcPct val="0"/>
                        </a:spcAft>
                        <a:buClrTx/>
                        <a:buSzTx/>
                        <a:buFont typeface="Courier New" pitchFamily="49" charset="0"/>
                        <a:buChar char="o"/>
                        <a:tabLst>
                          <a:tab pos="228600" algn="l"/>
                          <a:tab pos="342900" algn="l"/>
                          <a:tab pos="457200" algn="l"/>
                        </a:tabLst>
                      </a:pPr>
                      <a:r>
                        <a:rPr kumimoji="0" lang="en-GB" sz="1000" b="1" i="0" u="none" strike="noStrike" cap="none" normalizeH="0" baseline="0" smtClean="0">
                          <a:ln>
                            <a:noFill/>
                          </a:ln>
                          <a:solidFill>
                            <a:schemeClr val="tx1"/>
                          </a:solidFill>
                          <a:effectLst/>
                          <a:latin typeface="Arial" charset="0"/>
                          <a:ea typeface="ＭＳ Ｐゴシック" pitchFamily="48" charset="-128"/>
                          <a:cs typeface="Times New Roman" pitchFamily="18" charset="0"/>
                        </a:rPr>
                        <a:t>Emergency Interruption</a:t>
                      </a:r>
                      <a:endParaRPr kumimoji="0" lang="en-GB" sz="1000" b="1" i="0" u="none" strike="noStrike" cap="none" normalizeH="0" baseline="0" smtClean="0">
                        <a:ln>
                          <a:noFill/>
                        </a:ln>
                        <a:solidFill>
                          <a:schemeClr val="tx1"/>
                        </a:solidFill>
                        <a:effectLst/>
                        <a:latin typeface="Times New Roman" pitchFamily="18" charset="0"/>
                        <a:ea typeface="ＭＳ Ｐゴシック" pitchFamily="48"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 pos="342900" algn="l"/>
                          <a:tab pos="457200" algn="l"/>
                        </a:tabLst>
                      </a:pPr>
                      <a:r>
                        <a:rPr kumimoji="0" lang="en-GB" sz="1000" b="1" i="0" u="none" strike="noStrike" cap="none" normalizeH="0" baseline="0" smtClean="0">
                          <a:ln>
                            <a:noFill/>
                          </a:ln>
                          <a:solidFill>
                            <a:schemeClr val="tx1"/>
                          </a:solidFill>
                          <a:effectLst/>
                          <a:latin typeface="Arial" charset="0"/>
                          <a:ea typeface="ＭＳ Ｐゴシック" pitchFamily="48" charset="-128"/>
                          <a:cs typeface="Times New Roman" pitchFamily="18" charset="0"/>
                        </a:rPr>
                        <a:t>Public Appeals</a:t>
                      </a:r>
                      <a:endParaRPr kumimoji="0" lang="en-GB" sz="2800" b="1" i="0" u="none" strike="noStrike" cap="none" normalizeH="0" baseline="0" smtClean="0">
                        <a:ln>
                          <a:noFill/>
                        </a:ln>
                        <a:solidFill>
                          <a:schemeClr val="tx1"/>
                        </a:solidFill>
                        <a:effectLst/>
                        <a:latin typeface="Arial" charset="0"/>
                        <a:ea typeface="ＭＳ Ｐゴシック" pitchFamily="48" charset="-128"/>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228600" algn="l"/>
                          <a:tab pos="342900" algn="l"/>
                          <a:tab pos="457200" algn="l"/>
                        </a:tabLst>
                      </a:pPr>
                      <a:r>
                        <a:rPr kumimoji="0" lang="en-GB" sz="1000" b="1" i="0" u="none" strike="noStrike" cap="none" normalizeH="0" baseline="0" smtClean="0">
                          <a:ln>
                            <a:noFill/>
                          </a:ln>
                          <a:solidFill>
                            <a:schemeClr val="tx1"/>
                          </a:solidFill>
                          <a:effectLst/>
                          <a:latin typeface="Arial" charset="0"/>
                          <a:ea typeface="Times New Roman" pitchFamily="18" charset="0"/>
                          <a:cs typeface="Arial" charset="0"/>
                        </a:rPr>
                        <a:t>Instruct shippers &amp; storage operators to amend storage flows</a:t>
                      </a:r>
                      <a:endParaRPr kumimoji="0" lang="en-GB" sz="10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 pos="342900" algn="l"/>
                          <a:tab pos="457200" algn="l"/>
                        </a:tabLst>
                      </a:pPr>
                      <a:r>
                        <a:rPr kumimoji="0" lang="en-GB" sz="1000" b="1" i="0" u="none" strike="noStrike" cap="none" normalizeH="0" baseline="0" smtClean="0">
                          <a:ln>
                            <a:noFill/>
                          </a:ln>
                          <a:solidFill>
                            <a:schemeClr val="tx1"/>
                          </a:solidFill>
                          <a:effectLst/>
                          <a:latin typeface="Arial" charset="0"/>
                          <a:ea typeface="Times New Roman" pitchFamily="18" charset="0"/>
                          <a:cs typeface="Arial" charset="0"/>
                        </a:rPr>
                        <a:t>Public Appeals</a:t>
                      </a:r>
                      <a:endParaRPr kumimoji="0" lang="en-GB" sz="28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228600" algn="l"/>
                          <a:tab pos="342900" algn="l"/>
                          <a:tab pos="457200" algn="l"/>
                        </a:tabLst>
                      </a:pPr>
                      <a:r>
                        <a:rPr kumimoji="0" lang="en-GB" sz="1000" b="1" i="0" u="none" strike="noStrike" cap="none" normalizeH="0" baseline="0" smtClean="0">
                          <a:ln>
                            <a:noFill/>
                          </a:ln>
                          <a:solidFill>
                            <a:schemeClr val="tx1"/>
                          </a:solidFill>
                          <a:effectLst/>
                          <a:latin typeface="Arial" charset="0"/>
                          <a:ea typeface="Times New Roman" pitchFamily="18" charset="0"/>
                          <a:cs typeface="Arial" charset="0"/>
                        </a:rPr>
                        <a:t>Emergency Spec Gas</a:t>
                      </a:r>
                      <a:endParaRPr kumimoji="0" lang="en-GB" sz="10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 pos="342900" algn="l"/>
                          <a:tab pos="457200" algn="l"/>
                        </a:tabLst>
                      </a:pPr>
                      <a:r>
                        <a:rPr kumimoji="0" lang="en-GB" sz="1000" b="1" i="0" u="none" strike="noStrike" cap="none" normalizeH="0" baseline="0" smtClean="0">
                          <a:ln>
                            <a:noFill/>
                          </a:ln>
                          <a:solidFill>
                            <a:schemeClr val="tx1"/>
                          </a:solidFill>
                          <a:effectLst/>
                          <a:latin typeface="Arial" charset="0"/>
                          <a:ea typeface="Times New Roman" pitchFamily="18" charset="0"/>
                          <a:cs typeface="Arial" charset="0"/>
                        </a:rPr>
                        <a:t>NTS Linepack</a:t>
                      </a:r>
                      <a:endParaRPr kumimoji="0" lang="en-GB" sz="1000" b="1" i="0" u="none" strike="noStrike" cap="none" normalizeH="0" baseline="0" smtClean="0">
                        <a:ln>
                          <a:noFill/>
                        </a:ln>
                        <a:solidFill>
                          <a:schemeClr val="tx1"/>
                        </a:solidFill>
                        <a:effectLst/>
                        <a:latin typeface="Times New Roman" pitchFamily="18" charset="0"/>
                        <a:ea typeface="ＭＳ Ｐゴシック" pitchFamily="48"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 pos="342900" algn="l"/>
                          <a:tab pos="457200" algn="l"/>
                        </a:tabLst>
                      </a:pPr>
                      <a:r>
                        <a:rPr kumimoji="0" lang="en-GB" sz="1000" b="1" i="0" u="none" strike="noStrike" cap="none" normalizeH="0" baseline="0" smtClean="0">
                          <a:ln>
                            <a:noFill/>
                          </a:ln>
                          <a:solidFill>
                            <a:schemeClr val="tx1"/>
                          </a:solidFill>
                          <a:effectLst/>
                          <a:latin typeface="Arial" charset="0"/>
                          <a:ea typeface="ＭＳ Ｐゴシック" pitchFamily="48" charset="-128"/>
                          <a:cs typeface="Times New Roman" pitchFamily="18" charset="0"/>
                        </a:rPr>
                        <a:t>Distribution Network Utilisation</a:t>
                      </a:r>
                      <a:endParaRPr kumimoji="0" lang="en-GB" sz="1000" b="1" i="0" u="none" strike="noStrike" cap="none" normalizeH="0" baseline="0" smtClean="0">
                        <a:ln>
                          <a:noFill/>
                        </a:ln>
                        <a:solidFill>
                          <a:schemeClr val="tx1"/>
                        </a:solidFill>
                        <a:effectLst/>
                        <a:latin typeface="Times New Roman" pitchFamily="18" charset="0"/>
                        <a:ea typeface="ＭＳ Ｐゴシック" pitchFamily="48" charset="-128"/>
                        <a:cs typeface="Times New Roman" pitchFamily="18" charset="0"/>
                      </a:endParaRPr>
                    </a:p>
                    <a:p>
                      <a:pPr marL="742950" marR="0" lvl="1" indent="-285750" algn="l" defTabSz="914400" rtl="0" eaLnBrk="0" fontAlgn="base" latinLnBrk="0" hangingPunct="0">
                        <a:lnSpc>
                          <a:spcPct val="100000"/>
                        </a:lnSpc>
                        <a:spcBef>
                          <a:spcPct val="0"/>
                        </a:spcBef>
                        <a:spcAft>
                          <a:spcPct val="0"/>
                        </a:spcAft>
                        <a:buClrTx/>
                        <a:buSzTx/>
                        <a:buFont typeface="Courier New" pitchFamily="49" charset="0"/>
                        <a:buChar char="o"/>
                        <a:tabLst>
                          <a:tab pos="228600" algn="l"/>
                          <a:tab pos="342900" algn="l"/>
                          <a:tab pos="457200" algn="l"/>
                        </a:tabLst>
                      </a:pPr>
                      <a:r>
                        <a:rPr kumimoji="0" lang="en-GB" sz="1000" b="1" i="0" u="none" strike="noStrike" cap="none" normalizeH="0" baseline="0" smtClean="0">
                          <a:ln>
                            <a:noFill/>
                          </a:ln>
                          <a:solidFill>
                            <a:schemeClr val="tx1"/>
                          </a:solidFill>
                          <a:effectLst/>
                          <a:latin typeface="Arial" charset="0"/>
                          <a:ea typeface="ＭＳ Ｐゴシック" pitchFamily="48" charset="-128"/>
                          <a:cs typeface="Times New Roman" pitchFamily="18" charset="0"/>
                        </a:rPr>
                        <a:t>Distribution Network Storage</a:t>
                      </a:r>
                      <a:endParaRPr kumimoji="0" lang="en-GB" sz="1000" b="1" i="0" u="none" strike="noStrike" cap="none" normalizeH="0" baseline="0" smtClean="0">
                        <a:ln>
                          <a:noFill/>
                        </a:ln>
                        <a:solidFill>
                          <a:schemeClr val="tx1"/>
                        </a:solidFill>
                        <a:effectLst/>
                        <a:latin typeface="Times New Roman" pitchFamily="18" charset="0"/>
                        <a:ea typeface="ＭＳ Ｐゴシック" pitchFamily="48" charset="-128"/>
                        <a:cs typeface="Times New Roman" pitchFamily="18" charset="0"/>
                      </a:endParaRPr>
                    </a:p>
                    <a:p>
                      <a:pPr marL="742950" marR="0" lvl="1" indent="-285750" algn="l" defTabSz="914400" rtl="0" eaLnBrk="0" fontAlgn="base" latinLnBrk="0" hangingPunct="0">
                        <a:lnSpc>
                          <a:spcPct val="100000"/>
                        </a:lnSpc>
                        <a:spcBef>
                          <a:spcPct val="0"/>
                        </a:spcBef>
                        <a:spcAft>
                          <a:spcPct val="0"/>
                        </a:spcAft>
                        <a:buClrTx/>
                        <a:buSzTx/>
                        <a:buFont typeface="Courier New" pitchFamily="49" charset="0"/>
                        <a:buChar char="o"/>
                        <a:tabLst>
                          <a:tab pos="228600" algn="l"/>
                          <a:tab pos="342900" algn="l"/>
                          <a:tab pos="457200" algn="l"/>
                        </a:tabLst>
                      </a:pPr>
                      <a:r>
                        <a:rPr kumimoji="0" lang="en-GB" sz="1000" b="1" i="0" u="none" strike="noStrike" cap="none" normalizeH="0" baseline="0" smtClean="0">
                          <a:ln>
                            <a:noFill/>
                          </a:ln>
                          <a:solidFill>
                            <a:schemeClr val="tx1"/>
                          </a:solidFill>
                          <a:effectLst/>
                          <a:latin typeface="Arial" charset="0"/>
                          <a:ea typeface="ＭＳ Ｐゴシック" pitchFamily="48" charset="-128"/>
                          <a:cs typeface="Times New Roman" pitchFamily="18" charset="0"/>
                        </a:rPr>
                        <a:t>Emergency Interruption</a:t>
                      </a:r>
                      <a:endParaRPr kumimoji="0" lang="en-GB" sz="1000" b="1" i="0" u="none" strike="noStrike" cap="none" normalizeH="0" baseline="0" smtClean="0">
                        <a:ln>
                          <a:noFill/>
                        </a:ln>
                        <a:solidFill>
                          <a:schemeClr val="tx1"/>
                        </a:solidFill>
                        <a:effectLst/>
                        <a:latin typeface="Times New Roman" pitchFamily="18" charset="0"/>
                        <a:ea typeface="ＭＳ Ｐゴシック" pitchFamily="48"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 pos="342900" algn="l"/>
                          <a:tab pos="457200" algn="l"/>
                        </a:tabLst>
                      </a:pPr>
                      <a:r>
                        <a:rPr kumimoji="0" lang="en-GB" sz="1000" b="1" i="0" u="none" strike="noStrike" cap="none" normalizeH="0" baseline="0" smtClean="0">
                          <a:ln>
                            <a:noFill/>
                          </a:ln>
                          <a:solidFill>
                            <a:schemeClr val="tx1"/>
                          </a:solidFill>
                          <a:effectLst/>
                          <a:latin typeface="Arial" charset="0"/>
                          <a:ea typeface="ＭＳ Ｐゴシック" pitchFamily="48" charset="-128"/>
                          <a:cs typeface="Times New Roman" pitchFamily="18" charset="0"/>
                        </a:rPr>
                        <a:t>Public Appeals</a:t>
                      </a:r>
                      <a:endParaRPr kumimoji="0" lang="en-GB" sz="2800" b="1" i="0" u="none" strike="noStrike" cap="none" normalizeH="0" baseline="0" smtClean="0">
                        <a:ln>
                          <a:noFill/>
                        </a:ln>
                        <a:solidFill>
                          <a:schemeClr val="tx1"/>
                        </a:solidFill>
                        <a:effectLst/>
                        <a:latin typeface="Arial" charset="0"/>
                        <a:ea typeface="ＭＳ Ｐゴシック" pitchFamily="48" charset="-128"/>
                      </a:endParaRPr>
                    </a:p>
                  </a:txBody>
                  <a:tcPr marT="45723" marB="4572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5831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en-GB" sz="28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342900" algn="l"/>
                          <a:tab pos="457200" algn="l"/>
                        </a:tabLst>
                      </a:pPr>
                      <a:r>
                        <a:rPr kumimoji="0" lang="en-GB" sz="1000" b="1" i="0" u="none" strike="noStrike" cap="none" normalizeH="0" baseline="0" smtClean="0">
                          <a:ln>
                            <a:noFill/>
                          </a:ln>
                          <a:solidFill>
                            <a:schemeClr val="tx1"/>
                          </a:solidFill>
                          <a:effectLst/>
                          <a:latin typeface="Arial" charset="0"/>
                          <a:ea typeface="Times New Roman" pitchFamily="18" charset="0"/>
                          <a:cs typeface="Arial" charset="0"/>
                        </a:rPr>
                        <a:t>National Grid Gas plc’s participation in the OCM will be suspended</a:t>
                      </a:r>
                      <a:endParaRPr kumimoji="0" lang="en-GB" sz="10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342900" algn="l"/>
                          <a:tab pos="457200" algn="l"/>
                        </a:tabLst>
                      </a:pPr>
                      <a:r>
                        <a:rPr kumimoji="0" lang="en-GB" sz="1000" b="1" i="0" u="none" strike="noStrike" cap="none" normalizeH="0" baseline="0" smtClean="0">
                          <a:ln>
                            <a:noFill/>
                          </a:ln>
                          <a:solidFill>
                            <a:schemeClr val="tx1"/>
                          </a:solidFill>
                          <a:effectLst/>
                          <a:latin typeface="Arial" charset="0"/>
                          <a:ea typeface="Times New Roman" pitchFamily="18" charset="0"/>
                          <a:cs typeface="Arial" charset="0"/>
                        </a:rPr>
                        <a:t>Maximise Supplies</a:t>
                      </a:r>
                      <a:endParaRPr kumimoji="0" lang="en-GB" sz="10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342900" algn="l"/>
                          <a:tab pos="457200" algn="l"/>
                        </a:tabLst>
                      </a:pPr>
                      <a:r>
                        <a:rPr kumimoji="0" lang="en-GB" sz="1000" b="1" i="0" u="none" strike="noStrike" cap="none" normalizeH="0" baseline="0" smtClean="0">
                          <a:ln>
                            <a:noFill/>
                          </a:ln>
                          <a:solidFill>
                            <a:schemeClr val="tx1"/>
                          </a:solidFill>
                          <a:effectLst/>
                          <a:latin typeface="Arial" charset="0"/>
                          <a:ea typeface="Times New Roman" pitchFamily="18" charset="0"/>
                          <a:cs typeface="Arial" charset="0"/>
                        </a:rPr>
                        <a:t>Firm Load Shedding</a:t>
                      </a:r>
                      <a:endParaRPr kumimoji="0" lang="en-GB" sz="10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228600" algn="l"/>
                          <a:tab pos="457200" algn="l"/>
                        </a:tabLst>
                      </a:pPr>
                      <a:r>
                        <a:rPr kumimoji="0" lang="en-GB" sz="1000" b="1" i="0" u="none" strike="noStrike" cap="none" normalizeH="0" baseline="0" smtClean="0">
                          <a:ln>
                            <a:noFill/>
                          </a:ln>
                          <a:solidFill>
                            <a:schemeClr val="tx1"/>
                          </a:solidFill>
                          <a:effectLst/>
                          <a:latin typeface="Arial" charset="0"/>
                          <a:ea typeface="Times New Roman" pitchFamily="18" charset="0"/>
                          <a:cs typeface="Arial" charset="0"/>
                        </a:rPr>
                        <a:t>National Grid Gas plc’s participation in the OCM will be suspended</a:t>
                      </a:r>
                      <a:endParaRPr kumimoji="0" lang="en-GB" sz="10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 pos="457200" algn="l"/>
                        </a:tabLst>
                      </a:pPr>
                      <a:r>
                        <a:rPr kumimoji="0" lang="en-GB" sz="1000" b="1" i="0" u="none" strike="noStrike" cap="none" normalizeH="0" baseline="0" smtClean="0">
                          <a:ln>
                            <a:noFill/>
                          </a:ln>
                          <a:solidFill>
                            <a:schemeClr val="tx1"/>
                          </a:solidFill>
                          <a:effectLst/>
                          <a:latin typeface="Arial" charset="0"/>
                          <a:ea typeface="Times New Roman" pitchFamily="18" charset="0"/>
                          <a:cs typeface="Arial" charset="0"/>
                        </a:rPr>
                        <a:t>Maximise Supplies</a:t>
                      </a:r>
                      <a:endParaRPr kumimoji="0" lang="en-GB" sz="10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 pos="457200" algn="l"/>
                        </a:tabLst>
                      </a:pPr>
                      <a:r>
                        <a:rPr kumimoji="0" lang="en-GB" sz="1000" b="1" i="0" u="none" strike="noStrike" cap="none" normalizeH="0" baseline="0" smtClean="0">
                          <a:ln>
                            <a:noFill/>
                          </a:ln>
                          <a:solidFill>
                            <a:schemeClr val="tx1"/>
                          </a:solidFill>
                          <a:effectLst/>
                          <a:latin typeface="Arial" charset="0"/>
                          <a:ea typeface="Times New Roman" pitchFamily="18" charset="0"/>
                          <a:cs typeface="Arial" charset="0"/>
                        </a:rPr>
                        <a:t>Firm Load Shedding</a:t>
                      </a:r>
                      <a:endParaRPr kumimoji="0" lang="en-GB" sz="10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342900" algn="l"/>
                          <a:tab pos="457200" algn="l"/>
                        </a:tabLst>
                      </a:pPr>
                      <a:r>
                        <a:rPr kumimoji="0" lang="en-GB" sz="1000" b="1" i="0" u="none" strike="noStrike" cap="none" normalizeH="0" baseline="0" smtClean="0">
                          <a:ln>
                            <a:noFill/>
                          </a:ln>
                          <a:solidFill>
                            <a:schemeClr val="tx1"/>
                          </a:solidFill>
                          <a:effectLst/>
                          <a:latin typeface="Arial" charset="0"/>
                          <a:ea typeface="Times New Roman" pitchFamily="18" charset="0"/>
                          <a:cs typeface="Arial" charset="0"/>
                        </a:rPr>
                        <a:t>Maximise Storage</a:t>
                      </a:r>
                      <a:endParaRPr kumimoji="0" lang="en-GB" sz="10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342900" algn="l"/>
                          <a:tab pos="457200" algn="l"/>
                        </a:tabLst>
                      </a:pPr>
                      <a:r>
                        <a:rPr kumimoji="0" lang="en-GB" sz="1000" b="1" i="0" u="none" strike="noStrike" cap="none" normalizeH="0" baseline="0" smtClean="0">
                          <a:ln>
                            <a:noFill/>
                          </a:ln>
                          <a:solidFill>
                            <a:schemeClr val="tx1"/>
                          </a:solidFill>
                          <a:effectLst/>
                          <a:latin typeface="Arial" charset="0"/>
                          <a:ea typeface="Times New Roman" pitchFamily="18" charset="0"/>
                          <a:cs typeface="Arial" charset="0"/>
                        </a:rPr>
                        <a:t>Firm Load Shedding</a:t>
                      </a:r>
                      <a:endParaRPr kumimoji="0" lang="en-GB" sz="10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6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latin typeface="Arial" charset="0"/>
                          <a:ea typeface="Times New Roman" pitchFamily="18" charset="0"/>
                          <a:cs typeface="Arial" charset="0"/>
                        </a:rPr>
                        <a:t>3</a:t>
                      </a:r>
                      <a:endParaRPr kumimoji="0" lang="en-GB" sz="28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228600" algn="l"/>
                          <a:tab pos="342900" algn="l"/>
                          <a:tab pos="457200" algn="l"/>
                        </a:tabLst>
                      </a:pPr>
                      <a:r>
                        <a:rPr kumimoji="0" lang="en-GB" sz="1000" b="1" i="0" u="none" strike="noStrike" cap="none" normalizeH="0" baseline="0" smtClean="0">
                          <a:ln>
                            <a:noFill/>
                          </a:ln>
                          <a:solidFill>
                            <a:schemeClr val="tx1"/>
                          </a:solidFill>
                          <a:effectLst/>
                          <a:latin typeface="Arial" charset="0"/>
                          <a:ea typeface="Times New Roman" pitchFamily="18" charset="0"/>
                          <a:cs typeface="Arial" charset="0"/>
                        </a:rPr>
                        <a:t>Allocation &amp; Isolation</a:t>
                      </a:r>
                      <a:endParaRPr kumimoji="0" lang="en-GB" sz="28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GB" sz="1000" b="1" i="0" u="none" strike="noStrike" cap="none" normalizeH="0" baseline="0" smtClean="0">
                          <a:ln>
                            <a:noFill/>
                          </a:ln>
                          <a:solidFill>
                            <a:schemeClr val="tx1"/>
                          </a:solidFill>
                          <a:effectLst/>
                          <a:latin typeface="Arial" charset="0"/>
                          <a:ea typeface="Times New Roman" pitchFamily="18" charset="0"/>
                          <a:cs typeface="Arial" charset="0"/>
                        </a:rPr>
                        <a:t>Allocation &amp; Isolation</a:t>
                      </a:r>
                      <a:endParaRPr kumimoji="0" lang="en-GB" sz="28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228600" algn="l"/>
                          <a:tab pos="342900" algn="l"/>
                          <a:tab pos="457200" algn="l"/>
                        </a:tabLst>
                      </a:pPr>
                      <a:r>
                        <a:rPr kumimoji="0" lang="en-GB" sz="1000" b="1" i="0" u="none" strike="noStrike" cap="none" normalizeH="0" baseline="0" smtClean="0">
                          <a:ln>
                            <a:noFill/>
                          </a:ln>
                          <a:solidFill>
                            <a:schemeClr val="tx1"/>
                          </a:solidFill>
                          <a:effectLst/>
                          <a:latin typeface="Arial" charset="0"/>
                          <a:ea typeface="Times New Roman" pitchFamily="18" charset="0"/>
                          <a:cs typeface="Arial" charset="0"/>
                        </a:rPr>
                        <a:t>Allocation &amp; Isolation</a:t>
                      </a:r>
                      <a:endParaRPr kumimoji="0" lang="en-GB" sz="28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1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latin typeface="Arial" charset="0"/>
                          <a:ea typeface="Times New Roman" pitchFamily="18" charset="0"/>
                          <a:cs typeface="Arial" charset="0"/>
                        </a:rPr>
                        <a:t>4</a:t>
                      </a:r>
                      <a:endParaRPr kumimoji="0" lang="en-GB" sz="28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latin typeface="Arial" charset="0"/>
                          <a:ea typeface="Times New Roman" pitchFamily="18" charset="0"/>
                          <a:cs typeface="Arial" charset="0"/>
                        </a:rPr>
                        <a:t>Restoration</a:t>
                      </a:r>
                      <a:endParaRPr kumimoji="0" lang="en-GB" sz="28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r>
            </a:tbl>
          </a:graphicData>
        </a:graphic>
      </p:graphicFrame>
      <p:sp>
        <p:nvSpPr>
          <p:cNvPr id="741416" name="Rectangle 40"/>
          <p:cNvSpPr>
            <a:spLocks noChangeArrowheads="1"/>
          </p:cNvSpPr>
          <p:nvPr/>
        </p:nvSpPr>
        <p:spPr bwMode="auto">
          <a:xfrm>
            <a:off x="2171700" y="5143500"/>
            <a:ext cx="1600200" cy="228600"/>
          </a:xfrm>
          <a:prstGeom prst="rect">
            <a:avLst/>
          </a:prstGeom>
          <a:noFill/>
          <a:ln w="38100">
            <a:solidFill>
              <a:srgbClr val="FD2928"/>
            </a:solidFill>
            <a:miter lim="800000"/>
            <a:headEnd/>
            <a:tailEnd/>
          </a:ln>
        </p:spPr>
        <p:txBody>
          <a:bodyPr wrap="none" anchor="ctr"/>
          <a:lstStyle/>
          <a:p>
            <a:pPr fontAlgn="base">
              <a:spcBef>
                <a:spcPct val="0"/>
              </a:spcBef>
              <a:spcAft>
                <a:spcPct val="0"/>
              </a:spcAft>
            </a:pPr>
            <a:endParaRPr lang="en-GB" sz="2800" b="1">
              <a:solidFill>
                <a:srgbClr val="0079C1"/>
              </a:solidFill>
            </a:endParaRPr>
          </a:p>
        </p:txBody>
      </p:sp>
      <p:sp>
        <p:nvSpPr>
          <p:cNvPr id="741417" name="Rectangle 41"/>
          <p:cNvSpPr>
            <a:spLocks noChangeArrowheads="1"/>
          </p:cNvSpPr>
          <p:nvPr/>
        </p:nvSpPr>
        <p:spPr bwMode="auto">
          <a:xfrm>
            <a:off x="4686300" y="5257800"/>
            <a:ext cx="1028700" cy="457200"/>
          </a:xfrm>
          <a:prstGeom prst="rect">
            <a:avLst/>
          </a:prstGeom>
          <a:noFill/>
          <a:ln w="38100">
            <a:solidFill>
              <a:srgbClr val="FD2928"/>
            </a:solidFill>
            <a:miter lim="800000"/>
            <a:headEnd/>
            <a:tailEnd/>
          </a:ln>
        </p:spPr>
        <p:txBody>
          <a:bodyPr wrap="none" anchor="ctr"/>
          <a:lstStyle/>
          <a:p>
            <a:pPr fontAlgn="base">
              <a:spcBef>
                <a:spcPct val="0"/>
              </a:spcBef>
              <a:spcAft>
                <a:spcPct val="0"/>
              </a:spcAft>
            </a:pPr>
            <a:endParaRPr lang="en-GB" sz="2800" b="1">
              <a:solidFill>
                <a:srgbClr val="0079C1"/>
              </a:solidFill>
            </a:endParaRPr>
          </a:p>
        </p:txBody>
      </p:sp>
      <p:sp>
        <p:nvSpPr>
          <p:cNvPr id="741418" name="Rectangle 42"/>
          <p:cNvSpPr>
            <a:spLocks noChangeArrowheads="1"/>
          </p:cNvSpPr>
          <p:nvPr/>
        </p:nvSpPr>
        <p:spPr bwMode="auto">
          <a:xfrm>
            <a:off x="6515100" y="4686300"/>
            <a:ext cx="1371600" cy="228600"/>
          </a:xfrm>
          <a:prstGeom prst="rect">
            <a:avLst/>
          </a:prstGeom>
          <a:noFill/>
          <a:ln w="38100">
            <a:solidFill>
              <a:srgbClr val="FD2928"/>
            </a:solidFill>
            <a:miter lim="800000"/>
            <a:headEnd/>
            <a:tailEnd/>
          </a:ln>
        </p:spPr>
        <p:txBody>
          <a:bodyPr wrap="none" anchor="ctr"/>
          <a:lstStyle/>
          <a:p>
            <a:pPr fontAlgn="base">
              <a:spcBef>
                <a:spcPct val="0"/>
              </a:spcBef>
              <a:spcAft>
                <a:spcPct val="0"/>
              </a:spcAft>
            </a:pPr>
            <a:endParaRPr lang="en-GB" sz="2800" b="1">
              <a:solidFill>
                <a:srgbClr val="0079C1"/>
              </a:solidFill>
            </a:endParaRPr>
          </a:p>
        </p:txBody>
      </p:sp>
      <p:sp>
        <p:nvSpPr>
          <p:cNvPr id="741419" name="Rectangle 43"/>
          <p:cNvSpPr>
            <a:spLocks noChangeArrowheads="1"/>
          </p:cNvSpPr>
          <p:nvPr/>
        </p:nvSpPr>
        <p:spPr bwMode="auto">
          <a:xfrm>
            <a:off x="914400" y="5600700"/>
            <a:ext cx="7543800" cy="571500"/>
          </a:xfrm>
          <a:prstGeom prst="rect">
            <a:avLst/>
          </a:prstGeom>
          <a:noFill/>
          <a:ln w="38100">
            <a:solidFill>
              <a:srgbClr val="FD2928"/>
            </a:solidFill>
            <a:miter lim="800000"/>
            <a:headEnd/>
            <a:tailEnd/>
          </a:ln>
        </p:spPr>
        <p:txBody>
          <a:bodyPr wrap="none" anchor="ctr"/>
          <a:lstStyle/>
          <a:p>
            <a:pPr fontAlgn="base">
              <a:spcBef>
                <a:spcPct val="0"/>
              </a:spcBef>
              <a:spcAft>
                <a:spcPct val="0"/>
              </a:spcAft>
            </a:pPr>
            <a:endParaRPr lang="en-GB" sz="2800" b="1">
              <a:solidFill>
                <a:srgbClr val="0079C1"/>
              </a:solidFill>
            </a:endParaRPr>
          </a:p>
        </p:txBody>
      </p:sp>
    </p:spTree>
    <p:extLst>
      <p:ext uri="{BB962C8B-B14F-4D97-AF65-F5344CB8AC3E}">
        <p14:creationId xmlns:p14="http://schemas.microsoft.com/office/powerpoint/2010/main" val="3206265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41416"/>
                                        </p:tgtEl>
                                        <p:attrNameLst>
                                          <p:attrName>style.visibility</p:attrName>
                                        </p:attrNameLst>
                                      </p:cBhvr>
                                      <p:to>
                                        <p:strVal val="visible"/>
                                      </p:to>
                                    </p:set>
                                    <p:animEffect transition="in" filter="dissolve">
                                      <p:cBhvr>
                                        <p:cTn id="7" dur="500"/>
                                        <p:tgtEl>
                                          <p:spTgt spid="7414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41417"/>
                                        </p:tgtEl>
                                        <p:attrNameLst>
                                          <p:attrName>style.visibility</p:attrName>
                                        </p:attrNameLst>
                                      </p:cBhvr>
                                      <p:to>
                                        <p:strVal val="visible"/>
                                      </p:to>
                                    </p:set>
                                    <p:animEffect transition="in" filter="dissolve">
                                      <p:cBhvr>
                                        <p:cTn id="12" dur="500"/>
                                        <p:tgtEl>
                                          <p:spTgt spid="7414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41418"/>
                                        </p:tgtEl>
                                        <p:attrNameLst>
                                          <p:attrName>style.visibility</p:attrName>
                                        </p:attrNameLst>
                                      </p:cBhvr>
                                      <p:to>
                                        <p:strVal val="visible"/>
                                      </p:to>
                                    </p:set>
                                    <p:animEffect transition="in" filter="dissolve">
                                      <p:cBhvr>
                                        <p:cTn id="17" dur="500"/>
                                        <p:tgtEl>
                                          <p:spTgt spid="7414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xit" presetSubtype="0" fill="hold" grpId="1" nodeType="clickEffect">
                                  <p:stCondLst>
                                    <p:cond delay="0"/>
                                  </p:stCondLst>
                                  <p:childTnLst>
                                    <p:animEffect transition="out" filter="dissolve">
                                      <p:cBhvr>
                                        <p:cTn id="21" dur="500"/>
                                        <p:tgtEl>
                                          <p:spTgt spid="741416"/>
                                        </p:tgtEl>
                                      </p:cBhvr>
                                    </p:animEffect>
                                    <p:set>
                                      <p:cBhvr>
                                        <p:cTn id="22" dur="1" fill="hold">
                                          <p:stCondLst>
                                            <p:cond delay="499"/>
                                          </p:stCondLst>
                                        </p:cTn>
                                        <p:tgtEl>
                                          <p:spTgt spid="741416"/>
                                        </p:tgtEl>
                                        <p:attrNameLst>
                                          <p:attrName>style.visibility</p:attrName>
                                        </p:attrNameLst>
                                      </p:cBhvr>
                                      <p:to>
                                        <p:strVal val="hidden"/>
                                      </p:to>
                                    </p:set>
                                  </p:childTnLst>
                                </p:cTn>
                              </p:par>
                              <p:par>
                                <p:cTn id="23" presetID="9" presetClass="exit" presetSubtype="0" fill="hold" grpId="1" nodeType="withEffect">
                                  <p:stCondLst>
                                    <p:cond delay="0"/>
                                  </p:stCondLst>
                                  <p:childTnLst>
                                    <p:animEffect transition="out" filter="dissolve">
                                      <p:cBhvr>
                                        <p:cTn id="24" dur="500"/>
                                        <p:tgtEl>
                                          <p:spTgt spid="741417"/>
                                        </p:tgtEl>
                                      </p:cBhvr>
                                    </p:animEffect>
                                    <p:set>
                                      <p:cBhvr>
                                        <p:cTn id="25" dur="1" fill="hold">
                                          <p:stCondLst>
                                            <p:cond delay="499"/>
                                          </p:stCondLst>
                                        </p:cTn>
                                        <p:tgtEl>
                                          <p:spTgt spid="741417"/>
                                        </p:tgtEl>
                                        <p:attrNameLst>
                                          <p:attrName>style.visibility</p:attrName>
                                        </p:attrNameLst>
                                      </p:cBhvr>
                                      <p:to>
                                        <p:strVal val="hidden"/>
                                      </p:to>
                                    </p:set>
                                  </p:childTnLst>
                                </p:cTn>
                              </p:par>
                              <p:par>
                                <p:cTn id="26" presetID="9" presetClass="exit" presetSubtype="0" fill="hold" grpId="1" nodeType="withEffect">
                                  <p:stCondLst>
                                    <p:cond delay="0"/>
                                  </p:stCondLst>
                                  <p:childTnLst>
                                    <p:animEffect transition="out" filter="dissolve">
                                      <p:cBhvr>
                                        <p:cTn id="27" dur="500"/>
                                        <p:tgtEl>
                                          <p:spTgt spid="741418"/>
                                        </p:tgtEl>
                                      </p:cBhvr>
                                    </p:animEffect>
                                    <p:set>
                                      <p:cBhvr>
                                        <p:cTn id="28" dur="1" fill="hold">
                                          <p:stCondLst>
                                            <p:cond delay="499"/>
                                          </p:stCondLst>
                                        </p:cTn>
                                        <p:tgtEl>
                                          <p:spTgt spid="741418"/>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741419"/>
                                        </p:tgtEl>
                                        <p:attrNameLst>
                                          <p:attrName>style.visibility</p:attrName>
                                        </p:attrNameLst>
                                      </p:cBhvr>
                                      <p:to>
                                        <p:strVal val="visible"/>
                                      </p:to>
                                    </p:set>
                                    <p:animEffect transition="in" filter="dissolve">
                                      <p:cBhvr>
                                        <p:cTn id="33" dur="500"/>
                                        <p:tgtEl>
                                          <p:spTgt spid="741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416" grpId="0" animBg="1"/>
      <p:bldP spid="741416" grpId="1" animBg="1"/>
      <p:bldP spid="741417" grpId="0" animBg="1"/>
      <p:bldP spid="741417" grpId="1" animBg="1"/>
      <p:bldP spid="741418" grpId="0" animBg="1"/>
      <p:bldP spid="741418" grpId="1" animBg="1"/>
      <p:bldP spid="7414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5"/>
          <p:cNvSpPr>
            <a:spLocks noGrp="1"/>
          </p:cNvSpPr>
          <p:nvPr>
            <p:ph type="sldNum" sz="quarter" idx="12"/>
          </p:nvPr>
        </p:nvSpPr>
        <p:spPr>
          <a:ln>
            <a:miter lim="800000"/>
            <a:headEnd/>
            <a:tailEnd/>
          </a:ln>
        </p:spPr>
        <p:txBody>
          <a:bodyPr/>
          <a:lstStyle/>
          <a:p>
            <a:pPr fontAlgn="base">
              <a:spcBef>
                <a:spcPct val="0"/>
              </a:spcBef>
              <a:spcAft>
                <a:spcPct val="0"/>
              </a:spcAft>
              <a:defRPr/>
            </a:pPr>
            <a:fld id="{26ADDB7A-9671-4388-A98E-BE63F467F05E}" type="slidenum">
              <a:rPr lang="en-US" b="1" smtClean="0">
                <a:solidFill>
                  <a:srgbClr val="0079C1"/>
                </a:solidFill>
                <a:ea typeface="ＭＳ Ｐゴシック"/>
                <a:cs typeface="ＭＳ Ｐゴシック"/>
              </a:rPr>
              <a:pPr fontAlgn="base">
                <a:spcBef>
                  <a:spcPct val="0"/>
                </a:spcBef>
                <a:spcAft>
                  <a:spcPct val="0"/>
                </a:spcAft>
                <a:defRPr/>
              </a:pPr>
              <a:t>42</a:t>
            </a:fld>
            <a:endParaRPr lang="en-US" b="1" smtClean="0">
              <a:solidFill>
                <a:srgbClr val="0079C1"/>
              </a:solidFill>
              <a:ea typeface="ＭＳ Ｐゴシック"/>
              <a:cs typeface="ＭＳ Ｐゴシック"/>
            </a:endParaRPr>
          </a:p>
        </p:txBody>
      </p:sp>
      <p:sp>
        <p:nvSpPr>
          <p:cNvPr id="24578" name="Rectangle 2"/>
          <p:cNvSpPr>
            <a:spLocks noGrp="1" noChangeArrowheads="1"/>
          </p:cNvSpPr>
          <p:nvPr>
            <p:ph type="title"/>
          </p:nvPr>
        </p:nvSpPr>
        <p:spPr/>
        <p:txBody>
          <a:bodyPr/>
          <a:lstStyle/>
          <a:p>
            <a:pPr eaLnBrk="1" hangingPunct="1"/>
            <a:r>
              <a:rPr lang="en-GB" smtClean="0"/>
              <a:t>Interruption Reform – What is it?</a:t>
            </a:r>
          </a:p>
        </p:txBody>
      </p:sp>
      <p:sp>
        <p:nvSpPr>
          <p:cNvPr id="24579" name="Rectangle 3"/>
          <p:cNvSpPr>
            <a:spLocks noGrp="1" noChangeArrowheads="1"/>
          </p:cNvSpPr>
          <p:nvPr>
            <p:ph type="body" idx="1"/>
          </p:nvPr>
        </p:nvSpPr>
        <p:spPr/>
        <p:txBody>
          <a:bodyPr/>
          <a:lstStyle/>
          <a:p>
            <a:r>
              <a:rPr lang="en-GB" smtClean="0"/>
              <a:t>Interruption Reform changed Interruptible contracts to Firm Load contracts</a:t>
            </a:r>
          </a:p>
          <a:p>
            <a:r>
              <a:rPr lang="en-GB" smtClean="0"/>
              <a:t>The majority of sites are now Firm </a:t>
            </a:r>
          </a:p>
          <a:p>
            <a:r>
              <a:rPr lang="en-GB" smtClean="0"/>
              <a:t>Distribution Networks are requested to be able to Firm Load Shed 10% of network load within 4 hours of a Gas Supply Emergency</a:t>
            </a:r>
          </a:p>
        </p:txBody>
      </p:sp>
    </p:spTree>
    <p:extLst>
      <p:ext uri="{BB962C8B-B14F-4D97-AF65-F5344CB8AC3E}">
        <p14:creationId xmlns:p14="http://schemas.microsoft.com/office/powerpoint/2010/main" val="11612106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5"/>
          <p:cNvSpPr>
            <a:spLocks noGrp="1"/>
          </p:cNvSpPr>
          <p:nvPr>
            <p:ph type="sldNum" sz="quarter" idx="12"/>
          </p:nvPr>
        </p:nvSpPr>
        <p:spPr>
          <a:ln>
            <a:miter lim="800000"/>
            <a:headEnd/>
            <a:tailEnd/>
          </a:ln>
        </p:spPr>
        <p:txBody>
          <a:bodyPr/>
          <a:lstStyle/>
          <a:p>
            <a:pPr fontAlgn="base">
              <a:spcBef>
                <a:spcPct val="0"/>
              </a:spcBef>
              <a:spcAft>
                <a:spcPct val="0"/>
              </a:spcAft>
              <a:defRPr/>
            </a:pPr>
            <a:fld id="{5777CFDC-82A8-4B76-8345-118200E6AE6B}" type="slidenum">
              <a:rPr lang="en-US" b="1" smtClean="0">
                <a:solidFill>
                  <a:srgbClr val="0079C1"/>
                </a:solidFill>
                <a:ea typeface="ＭＳ Ｐゴシック"/>
                <a:cs typeface="ＭＳ Ｐゴシック"/>
              </a:rPr>
              <a:pPr fontAlgn="base">
                <a:spcBef>
                  <a:spcPct val="0"/>
                </a:spcBef>
                <a:spcAft>
                  <a:spcPct val="0"/>
                </a:spcAft>
                <a:defRPr/>
              </a:pPr>
              <a:t>43</a:t>
            </a:fld>
            <a:endParaRPr lang="en-US" b="1" smtClean="0">
              <a:solidFill>
                <a:srgbClr val="0079C1"/>
              </a:solidFill>
              <a:ea typeface="ＭＳ Ｐゴシック"/>
              <a:cs typeface="ＭＳ Ｐゴシック"/>
            </a:endParaRPr>
          </a:p>
        </p:txBody>
      </p:sp>
      <p:sp>
        <p:nvSpPr>
          <p:cNvPr id="26626" name="Rectangle 2"/>
          <p:cNvSpPr>
            <a:spLocks noGrp="1" noChangeArrowheads="1"/>
          </p:cNvSpPr>
          <p:nvPr>
            <p:ph type="title"/>
          </p:nvPr>
        </p:nvSpPr>
        <p:spPr/>
        <p:txBody>
          <a:bodyPr/>
          <a:lstStyle/>
          <a:p>
            <a:pPr eaLnBrk="1" hangingPunct="1"/>
            <a:r>
              <a:rPr lang="en-GB" smtClean="0"/>
              <a:t>Process</a:t>
            </a:r>
          </a:p>
        </p:txBody>
      </p:sp>
      <p:sp>
        <p:nvSpPr>
          <p:cNvPr id="26627" name="Rectangle 3"/>
          <p:cNvSpPr>
            <a:spLocks noGrp="1" noChangeArrowheads="1"/>
          </p:cNvSpPr>
          <p:nvPr>
            <p:ph type="body" idx="1"/>
          </p:nvPr>
        </p:nvSpPr>
        <p:spPr/>
        <p:txBody>
          <a:bodyPr/>
          <a:lstStyle/>
          <a:p>
            <a:pPr>
              <a:buFont typeface="Wingdings 2" pitchFamily="18" charset="2"/>
              <a:buNone/>
            </a:pPr>
            <a:r>
              <a:rPr lang="en-GB" sz="2200" smtClean="0"/>
              <a:t>	Distribution Network’s begin Firm Load Shedding process based on target load requested</a:t>
            </a:r>
          </a:p>
          <a:p>
            <a:pPr>
              <a:buFont typeface="Wingdings 2" pitchFamily="18" charset="2"/>
              <a:buNone/>
            </a:pPr>
            <a:r>
              <a:rPr lang="en-GB" sz="2200" smtClean="0"/>
              <a:t> 	National Grid Customer Operations perform FLS</a:t>
            </a:r>
          </a:p>
          <a:p>
            <a:pPr lvl="1"/>
            <a:r>
              <a:rPr lang="en-GB" sz="2000" smtClean="0"/>
              <a:t>Sites are contacted directly, largest Site Offtake Quantity first</a:t>
            </a:r>
          </a:p>
          <a:p>
            <a:pPr lvl="1"/>
            <a:r>
              <a:rPr lang="en-GB" sz="2000" smtClean="0"/>
              <a:t>Sites are requested to stop using gas</a:t>
            </a:r>
          </a:p>
          <a:p>
            <a:pPr lvl="2"/>
            <a:r>
              <a:rPr lang="en-GB" sz="1800" smtClean="0"/>
              <a:t>Successful Firm Load Shed</a:t>
            </a:r>
          </a:p>
          <a:p>
            <a:pPr lvl="2"/>
            <a:r>
              <a:rPr lang="en-GB" sz="1800" smtClean="0"/>
              <a:t>Unsuccessful Firm Load Shed</a:t>
            </a:r>
          </a:p>
        </p:txBody>
      </p:sp>
    </p:spTree>
    <p:extLst>
      <p:ext uri="{BB962C8B-B14F-4D97-AF65-F5344CB8AC3E}">
        <p14:creationId xmlns:p14="http://schemas.microsoft.com/office/powerpoint/2010/main" val="42150914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5"/>
          <p:cNvSpPr txBox="1">
            <a:spLocks noGrp="1"/>
          </p:cNvSpPr>
          <p:nvPr/>
        </p:nvSpPr>
        <p:spPr bwMode="auto">
          <a:xfrm>
            <a:off x="6781800" y="6381750"/>
            <a:ext cx="2133600" cy="361950"/>
          </a:xfrm>
          <a:prstGeom prst="rect">
            <a:avLst/>
          </a:prstGeom>
          <a:noFill/>
          <a:ln>
            <a:miter lim="800000"/>
            <a:headEnd/>
            <a:tailEnd/>
          </a:ln>
          <a:extLst/>
        </p:spPr>
        <p:txBody>
          <a:bodyPr/>
          <a:lstStyle/>
          <a:p>
            <a:pPr algn="r" fontAlgn="base">
              <a:spcBef>
                <a:spcPct val="0"/>
              </a:spcBef>
              <a:spcAft>
                <a:spcPct val="0"/>
              </a:spcAft>
              <a:defRPr/>
            </a:pPr>
            <a:fld id="{B0DF243D-ADDC-4F84-B237-1AF5D13FAB73}" type="slidenum">
              <a:rPr lang="en-US" sz="1200" b="1">
                <a:solidFill>
                  <a:srgbClr val="0079C1"/>
                </a:solidFill>
              </a:rPr>
              <a:pPr algn="r" fontAlgn="base">
                <a:spcBef>
                  <a:spcPct val="0"/>
                </a:spcBef>
                <a:spcAft>
                  <a:spcPct val="0"/>
                </a:spcAft>
                <a:defRPr/>
              </a:pPr>
              <a:t>44</a:t>
            </a:fld>
            <a:endParaRPr lang="en-US" sz="1200" b="1">
              <a:solidFill>
                <a:srgbClr val="0079C1"/>
              </a:solidFill>
            </a:endParaRPr>
          </a:p>
        </p:txBody>
      </p:sp>
      <p:sp>
        <p:nvSpPr>
          <p:cNvPr id="28674" name="Rectangle 2"/>
          <p:cNvSpPr>
            <a:spLocks noGrp="1" noChangeArrowheads="1"/>
          </p:cNvSpPr>
          <p:nvPr>
            <p:ph type="title" idx="4294967295"/>
          </p:nvPr>
        </p:nvSpPr>
        <p:spPr/>
        <p:txBody>
          <a:bodyPr/>
          <a:lstStyle/>
          <a:p>
            <a:pPr eaLnBrk="1" hangingPunct="1"/>
            <a:r>
              <a:rPr lang="en-GB" smtClean="0"/>
              <a:t>Process</a:t>
            </a:r>
          </a:p>
        </p:txBody>
      </p:sp>
      <p:sp>
        <p:nvSpPr>
          <p:cNvPr id="28675" name="Rectangle 3"/>
          <p:cNvSpPr>
            <a:spLocks noGrp="1" noChangeArrowheads="1"/>
          </p:cNvSpPr>
          <p:nvPr>
            <p:ph type="body" idx="4294967295"/>
          </p:nvPr>
        </p:nvSpPr>
        <p:spPr/>
        <p:txBody>
          <a:bodyPr/>
          <a:lstStyle/>
          <a:p>
            <a:pPr>
              <a:lnSpc>
                <a:spcPct val="90000"/>
              </a:lnSpc>
              <a:buFont typeface="Wingdings 2" pitchFamily="18" charset="2"/>
              <a:buNone/>
            </a:pPr>
            <a:r>
              <a:rPr lang="en-GB" sz="2200" smtClean="0"/>
              <a:t>	Distribution Network’s begin Firm Load Shedding process based on target load requested</a:t>
            </a:r>
          </a:p>
          <a:p>
            <a:pPr lvl="1">
              <a:lnSpc>
                <a:spcPct val="90000"/>
              </a:lnSpc>
            </a:pPr>
            <a:r>
              <a:rPr lang="en-GB" smtClean="0"/>
              <a:t>1000 sites were contacted</a:t>
            </a:r>
          </a:p>
          <a:p>
            <a:pPr lvl="1">
              <a:lnSpc>
                <a:spcPct val="90000"/>
              </a:lnSpc>
            </a:pPr>
            <a:r>
              <a:rPr lang="en-GB" smtClean="0"/>
              <a:t>4544 Calls made</a:t>
            </a:r>
          </a:p>
          <a:p>
            <a:pPr lvl="1">
              <a:lnSpc>
                <a:spcPct val="90000"/>
              </a:lnSpc>
            </a:pPr>
            <a:r>
              <a:rPr lang="en-GB" smtClean="0"/>
              <a:t>3827 Call Agent</a:t>
            </a:r>
          </a:p>
          <a:p>
            <a:pPr lvl="1">
              <a:lnSpc>
                <a:spcPct val="90000"/>
              </a:lnSpc>
            </a:pPr>
            <a:r>
              <a:rPr lang="en-GB" smtClean="0"/>
              <a:t>717 Escalation Agent  </a:t>
            </a:r>
          </a:p>
          <a:p>
            <a:pPr lvl="1">
              <a:lnSpc>
                <a:spcPct val="90000"/>
              </a:lnSpc>
            </a:pPr>
            <a:endParaRPr lang="en-GB" smtClean="0"/>
          </a:p>
          <a:p>
            <a:pPr>
              <a:lnSpc>
                <a:spcPct val="90000"/>
              </a:lnSpc>
              <a:buFont typeface="Wingdings 2" pitchFamily="18" charset="2"/>
              <a:buNone/>
            </a:pPr>
            <a:endParaRPr lang="en-GB" sz="2200" smtClean="0"/>
          </a:p>
          <a:p>
            <a:pPr>
              <a:lnSpc>
                <a:spcPct val="90000"/>
              </a:lnSpc>
              <a:buFont typeface="Wingdings 2" pitchFamily="18" charset="2"/>
              <a:buNone/>
            </a:pPr>
            <a:endParaRPr lang="en-GB" sz="2200" smtClean="0"/>
          </a:p>
          <a:p>
            <a:pPr>
              <a:lnSpc>
                <a:spcPct val="90000"/>
              </a:lnSpc>
              <a:buFont typeface="Wingdings 2" pitchFamily="18" charset="2"/>
              <a:buNone/>
            </a:pPr>
            <a:r>
              <a:rPr lang="en-GB" sz="2200" smtClean="0"/>
              <a:t> 	</a:t>
            </a:r>
          </a:p>
        </p:txBody>
      </p:sp>
    </p:spTree>
    <p:extLst>
      <p:ext uri="{BB962C8B-B14F-4D97-AF65-F5344CB8AC3E}">
        <p14:creationId xmlns:p14="http://schemas.microsoft.com/office/powerpoint/2010/main" val="28088957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5"/>
          <p:cNvSpPr>
            <a:spLocks noGrp="1"/>
          </p:cNvSpPr>
          <p:nvPr>
            <p:ph type="sldNum" sz="quarter" idx="12"/>
          </p:nvPr>
        </p:nvSpPr>
        <p:spPr>
          <a:ln>
            <a:miter lim="800000"/>
            <a:headEnd/>
            <a:tailEnd/>
          </a:ln>
        </p:spPr>
        <p:txBody>
          <a:bodyPr/>
          <a:lstStyle/>
          <a:p>
            <a:pPr fontAlgn="base">
              <a:spcBef>
                <a:spcPct val="0"/>
              </a:spcBef>
              <a:spcAft>
                <a:spcPct val="0"/>
              </a:spcAft>
              <a:defRPr/>
            </a:pPr>
            <a:fld id="{A975CA9B-7AEC-451F-AE41-75AC7895F5D1}" type="slidenum">
              <a:rPr lang="en-US" b="1" smtClean="0">
                <a:solidFill>
                  <a:srgbClr val="0079C1"/>
                </a:solidFill>
                <a:ea typeface="ＭＳ Ｐゴシック"/>
                <a:cs typeface="ＭＳ Ｐゴシック"/>
              </a:rPr>
              <a:pPr fontAlgn="base">
                <a:spcBef>
                  <a:spcPct val="0"/>
                </a:spcBef>
                <a:spcAft>
                  <a:spcPct val="0"/>
                </a:spcAft>
                <a:defRPr/>
              </a:pPr>
              <a:t>45</a:t>
            </a:fld>
            <a:endParaRPr lang="en-US" b="1" smtClean="0">
              <a:solidFill>
                <a:srgbClr val="0079C1"/>
              </a:solidFill>
              <a:ea typeface="ＭＳ Ｐゴシック"/>
              <a:cs typeface="ＭＳ Ｐゴシック"/>
            </a:endParaRPr>
          </a:p>
        </p:txBody>
      </p:sp>
      <p:sp>
        <p:nvSpPr>
          <p:cNvPr id="30722" name="Rectangle 2"/>
          <p:cNvSpPr>
            <a:spLocks noGrp="1" noChangeArrowheads="1"/>
          </p:cNvSpPr>
          <p:nvPr>
            <p:ph type="title"/>
          </p:nvPr>
        </p:nvSpPr>
        <p:spPr/>
        <p:txBody>
          <a:bodyPr/>
          <a:lstStyle/>
          <a:p>
            <a:pPr eaLnBrk="1" hangingPunct="1"/>
            <a:r>
              <a:rPr lang="en-GB" smtClean="0"/>
              <a:t>Exercise Viper 2014 results</a:t>
            </a:r>
          </a:p>
        </p:txBody>
      </p:sp>
      <p:pic>
        <p:nvPicPr>
          <p:cNvPr id="30723" name="Picture 1691"/>
          <p:cNvPicPr>
            <a:picLocks noChangeAspect="1" noChangeArrowheads="1"/>
          </p:cNvPicPr>
          <p:nvPr/>
        </p:nvPicPr>
        <p:blipFill>
          <a:blip r:embed="rId3"/>
          <a:srcRect/>
          <a:stretch>
            <a:fillRect/>
          </a:stretch>
        </p:blipFill>
        <p:spPr bwMode="auto">
          <a:xfrm>
            <a:off x="827088" y="1628775"/>
            <a:ext cx="7337425" cy="4587875"/>
          </a:xfrm>
          <a:prstGeom prst="rect">
            <a:avLst/>
          </a:prstGeom>
          <a:noFill/>
          <a:ln w="9525">
            <a:noFill/>
            <a:miter lim="800000"/>
            <a:headEnd/>
            <a:tailEnd/>
          </a:ln>
        </p:spPr>
      </p:pic>
    </p:spTree>
    <p:extLst>
      <p:ext uri="{BB962C8B-B14F-4D97-AF65-F5344CB8AC3E}">
        <p14:creationId xmlns:p14="http://schemas.microsoft.com/office/powerpoint/2010/main" val="10041370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5"/>
          <p:cNvSpPr>
            <a:spLocks noGrp="1"/>
          </p:cNvSpPr>
          <p:nvPr>
            <p:ph type="sldNum" sz="quarter" idx="12"/>
          </p:nvPr>
        </p:nvSpPr>
        <p:spPr>
          <a:ln>
            <a:miter lim="800000"/>
            <a:headEnd/>
            <a:tailEnd/>
          </a:ln>
        </p:spPr>
        <p:txBody>
          <a:bodyPr/>
          <a:lstStyle/>
          <a:p>
            <a:pPr fontAlgn="base">
              <a:spcBef>
                <a:spcPct val="0"/>
              </a:spcBef>
              <a:spcAft>
                <a:spcPct val="0"/>
              </a:spcAft>
              <a:defRPr/>
            </a:pPr>
            <a:fld id="{098AE582-4D71-415F-A7F6-9CD8C5C461DC}" type="slidenum">
              <a:rPr lang="en-US" b="1" smtClean="0">
                <a:solidFill>
                  <a:srgbClr val="0079C1"/>
                </a:solidFill>
                <a:ea typeface="ＭＳ Ｐゴシック"/>
                <a:cs typeface="ＭＳ Ｐゴシック"/>
              </a:rPr>
              <a:pPr fontAlgn="base">
                <a:spcBef>
                  <a:spcPct val="0"/>
                </a:spcBef>
                <a:spcAft>
                  <a:spcPct val="0"/>
                </a:spcAft>
                <a:defRPr/>
              </a:pPr>
              <a:t>46</a:t>
            </a:fld>
            <a:endParaRPr lang="en-US" b="1" smtClean="0">
              <a:solidFill>
                <a:srgbClr val="0079C1"/>
              </a:solidFill>
              <a:ea typeface="ＭＳ Ｐゴシック"/>
              <a:cs typeface="ＭＳ Ｐゴシック"/>
            </a:endParaRPr>
          </a:p>
        </p:txBody>
      </p:sp>
      <p:sp>
        <p:nvSpPr>
          <p:cNvPr id="32770" name="Rectangle 2"/>
          <p:cNvSpPr>
            <a:spLocks noGrp="1" noChangeArrowheads="1"/>
          </p:cNvSpPr>
          <p:nvPr>
            <p:ph type="title"/>
          </p:nvPr>
        </p:nvSpPr>
        <p:spPr>
          <a:xfrm>
            <a:off x="457200" y="990600"/>
            <a:ext cx="8093075" cy="457200"/>
          </a:xfrm>
        </p:spPr>
        <p:txBody>
          <a:bodyPr/>
          <a:lstStyle/>
          <a:p>
            <a:pPr eaLnBrk="1" hangingPunct="1"/>
            <a:r>
              <a:rPr lang="en-US" sz="2400" smtClean="0"/>
              <a:t>Comparison of Exercise Viper and Exercise Ulysses </a:t>
            </a:r>
            <a:endParaRPr lang="en-GB" sz="2400" smtClean="0"/>
          </a:p>
        </p:txBody>
      </p:sp>
      <p:sp>
        <p:nvSpPr>
          <p:cNvPr id="32771" name="Rectangle 3"/>
          <p:cNvSpPr>
            <a:spLocks noGrp="1" noChangeArrowheads="1"/>
          </p:cNvSpPr>
          <p:nvPr>
            <p:ph type="body" idx="1"/>
          </p:nvPr>
        </p:nvSpPr>
        <p:spPr/>
        <p:txBody>
          <a:bodyPr/>
          <a:lstStyle/>
          <a:p>
            <a:pPr>
              <a:lnSpc>
                <a:spcPct val="90000"/>
              </a:lnSpc>
              <a:buFont typeface="Wingdings 2" pitchFamily="18" charset="2"/>
              <a:buNone/>
            </a:pPr>
            <a:r>
              <a:rPr lang="en-US" smtClean="0"/>
              <a:t>	</a:t>
            </a:r>
            <a:r>
              <a:rPr lang="en-US" sz="2000" smtClean="0"/>
              <a:t>Exercise Viper 2014 has shown an reduction in overall results compared to Exercise Ulysses 2014 </a:t>
            </a:r>
          </a:p>
          <a:p>
            <a:pPr>
              <a:lnSpc>
                <a:spcPct val="90000"/>
              </a:lnSpc>
              <a:buFont typeface="Wingdings 2" pitchFamily="18" charset="2"/>
              <a:buNone/>
            </a:pPr>
            <a:endParaRPr lang="en-US" sz="2000" smtClean="0"/>
          </a:p>
          <a:p>
            <a:pPr lvl="2" algn="just">
              <a:lnSpc>
                <a:spcPct val="90000"/>
              </a:lnSpc>
              <a:buFont typeface="Wingdings" pitchFamily="2" charset="2"/>
              <a:buChar char=""/>
            </a:pPr>
            <a:r>
              <a:rPr lang="en-US" smtClean="0"/>
              <a:t>The number of sites able to be contacted decreased by 10.52% </a:t>
            </a:r>
            <a:endParaRPr lang="en-GB" smtClean="0"/>
          </a:p>
          <a:p>
            <a:pPr lvl="2" algn="just">
              <a:lnSpc>
                <a:spcPct val="90000"/>
              </a:lnSpc>
              <a:buFont typeface="Wingdings" pitchFamily="2" charset="2"/>
              <a:buChar char=""/>
            </a:pPr>
            <a:r>
              <a:rPr lang="en-US" smtClean="0"/>
              <a:t>Sites that could stop using  gas decreased 17.3%</a:t>
            </a:r>
            <a:endParaRPr lang="en-GB" smtClean="0"/>
          </a:p>
          <a:p>
            <a:pPr lvl="2">
              <a:lnSpc>
                <a:spcPct val="90000"/>
              </a:lnSpc>
              <a:buFont typeface="Wingdings" pitchFamily="2" charset="2"/>
              <a:buChar char="§"/>
            </a:pPr>
            <a:r>
              <a:rPr lang="en-US" smtClean="0"/>
              <a:t>Sites that could not / refused to stop using gas decreased  by 6.60%</a:t>
            </a:r>
            <a:endParaRPr lang="en-GB" smtClean="0"/>
          </a:p>
          <a:p>
            <a:pPr lvl="2">
              <a:lnSpc>
                <a:spcPct val="90000"/>
              </a:lnSpc>
              <a:buFont typeface="Wingdings" pitchFamily="2" charset="2"/>
              <a:buChar char="§"/>
            </a:pPr>
            <a:r>
              <a:rPr lang="en-US" smtClean="0"/>
              <a:t>Sites with incorrect contact details or unavailable increased by 9.4%</a:t>
            </a:r>
            <a:r>
              <a:rPr lang="en-GB" smtClean="0"/>
              <a:t> </a:t>
            </a:r>
          </a:p>
          <a:p>
            <a:pPr lvl="2">
              <a:lnSpc>
                <a:spcPct val="90000"/>
              </a:lnSpc>
              <a:buFont typeface="Wingdings" pitchFamily="2" charset="2"/>
              <a:buNone/>
            </a:pPr>
            <a:endParaRPr lang="en-GB" smtClean="0"/>
          </a:p>
          <a:p>
            <a:pPr lvl="2">
              <a:lnSpc>
                <a:spcPct val="90000"/>
              </a:lnSpc>
              <a:buFont typeface="Wingdings" pitchFamily="2" charset="2"/>
              <a:buNone/>
            </a:pPr>
            <a:r>
              <a:rPr lang="en-US" sz="1400" smtClean="0"/>
              <a:t>	</a:t>
            </a:r>
          </a:p>
          <a:p>
            <a:pPr lvl="3">
              <a:lnSpc>
                <a:spcPct val="90000"/>
              </a:lnSpc>
              <a:buFont typeface="Wingdings" pitchFamily="2" charset="2"/>
              <a:buChar char="§"/>
            </a:pPr>
            <a:endParaRPr lang="en-GB" sz="1200" smtClean="0"/>
          </a:p>
        </p:txBody>
      </p:sp>
    </p:spTree>
    <p:extLst>
      <p:ext uri="{BB962C8B-B14F-4D97-AF65-F5344CB8AC3E}">
        <p14:creationId xmlns:p14="http://schemas.microsoft.com/office/powerpoint/2010/main" val="42454993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5"/>
          <p:cNvSpPr>
            <a:spLocks noGrp="1"/>
          </p:cNvSpPr>
          <p:nvPr>
            <p:ph type="sldNum" sz="quarter" idx="12"/>
          </p:nvPr>
        </p:nvSpPr>
        <p:spPr>
          <a:ln>
            <a:miter lim="800000"/>
            <a:headEnd/>
            <a:tailEnd/>
          </a:ln>
        </p:spPr>
        <p:txBody>
          <a:bodyPr/>
          <a:lstStyle/>
          <a:p>
            <a:pPr fontAlgn="base">
              <a:spcBef>
                <a:spcPct val="0"/>
              </a:spcBef>
              <a:spcAft>
                <a:spcPct val="0"/>
              </a:spcAft>
              <a:defRPr/>
            </a:pPr>
            <a:fld id="{3701E803-0163-48B7-891C-FB347518632C}" type="slidenum">
              <a:rPr lang="en-US" b="1" smtClean="0">
                <a:solidFill>
                  <a:srgbClr val="0079C1"/>
                </a:solidFill>
                <a:ea typeface="ＭＳ Ｐゴシック"/>
                <a:cs typeface="ＭＳ Ｐゴシック"/>
              </a:rPr>
              <a:pPr fontAlgn="base">
                <a:spcBef>
                  <a:spcPct val="0"/>
                </a:spcBef>
                <a:spcAft>
                  <a:spcPct val="0"/>
                </a:spcAft>
                <a:defRPr/>
              </a:pPr>
              <a:t>47</a:t>
            </a:fld>
            <a:endParaRPr lang="en-US" b="1" smtClean="0">
              <a:solidFill>
                <a:srgbClr val="0079C1"/>
              </a:solidFill>
              <a:ea typeface="ＭＳ Ｐゴシック"/>
              <a:cs typeface="ＭＳ Ｐゴシック"/>
            </a:endParaRPr>
          </a:p>
        </p:txBody>
      </p:sp>
      <p:sp>
        <p:nvSpPr>
          <p:cNvPr id="34818" name="Rectangle 2"/>
          <p:cNvSpPr>
            <a:spLocks noGrp="1" noChangeArrowheads="1"/>
          </p:cNvSpPr>
          <p:nvPr>
            <p:ph type="title"/>
          </p:nvPr>
        </p:nvSpPr>
        <p:spPr/>
        <p:txBody>
          <a:bodyPr/>
          <a:lstStyle/>
          <a:p>
            <a:pPr eaLnBrk="1" hangingPunct="1"/>
            <a:r>
              <a:rPr lang="en-GB" smtClean="0"/>
              <a:t>Validation 2014</a:t>
            </a:r>
          </a:p>
        </p:txBody>
      </p:sp>
      <p:sp>
        <p:nvSpPr>
          <p:cNvPr id="34819" name="Rectangle 153"/>
          <p:cNvSpPr>
            <a:spLocks noChangeArrowheads="1"/>
          </p:cNvSpPr>
          <p:nvPr/>
        </p:nvSpPr>
        <p:spPr bwMode="auto">
          <a:xfrm>
            <a:off x="685800" y="1600200"/>
            <a:ext cx="8115300" cy="4716463"/>
          </a:xfrm>
          <a:prstGeom prst="rect">
            <a:avLst/>
          </a:prstGeom>
          <a:noFill/>
          <a:ln w="9525">
            <a:noFill/>
            <a:miter lim="800000"/>
            <a:headEnd/>
            <a:tailEnd/>
          </a:ln>
        </p:spPr>
        <p:txBody>
          <a:bodyPr>
            <a:spAutoFit/>
          </a:bodyPr>
          <a:lstStyle/>
          <a:p>
            <a:pPr eaLnBrk="0" fontAlgn="base" hangingPunct="0">
              <a:lnSpc>
                <a:spcPct val="90000"/>
              </a:lnSpc>
              <a:spcBef>
                <a:spcPct val="0"/>
              </a:spcBef>
              <a:spcAft>
                <a:spcPct val="50000"/>
              </a:spcAft>
              <a:buClr>
                <a:srgbClr val="0079C1"/>
              </a:buClr>
              <a:buFont typeface="Wingdings" pitchFamily="2" charset="2"/>
              <a:buNone/>
            </a:pPr>
            <a:r>
              <a:rPr lang="en-US" sz="2000">
                <a:solidFill>
                  <a:srgbClr val="000000"/>
                </a:solidFill>
              </a:rPr>
              <a:t>Each Year NG validates the top 200 sites per Network </a:t>
            </a:r>
          </a:p>
          <a:p>
            <a:pPr lvl="2" eaLnBrk="0" fontAlgn="base" hangingPunct="0">
              <a:lnSpc>
                <a:spcPct val="90000"/>
              </a:lnSpc>
              <a:spcBef>
                <a:spcPct val="0"/>
              </a:spcBef>
              <a:spcAft>
                <a:spcPct val="50000"/>
              </a:spcAft>
              <a:buClr>
                <a:srgbClr val="0079C1"/>
              </a:buClr>
              <a:buFont typeface="Wingdings" pitchFamily="2" charset="2"/>
              <a:buNone/>
            </a:pPr>
            <a:endParaRPr lang="en-US" sz="2000">
              <a:solidFill>
                <a:srgbClr val="000000"/>
              </a:solidFill>
            </a:endParaRPr>
          </a:p>
          <a:p>
            <a:pPr lvl="2" eaLnBrk="0" fontAlgn="base" hangingPunct="0">
              <a:lnSpc>
                <a:spcPct val="90000"/>
              </a:lnSpc>
              <a:spcBef>
                <a:spcPct val="0"/>
              </a:spcBef>
              <a:spcAft>
                <a:spcPct val="50000"/>
              </a:spcAft>
              <a:buClr>
                <a:srgbClr val="0079C1"/>
              </a:buClr>
              <a:buFont typeface="Wingdings" pitchFamily="2" charset="2"/>
              <a:buChar char=""/>
            </a:pPr>
            <a:r>
              <a:rPr lang="en-US" sz="2000">
                <a:solidFill>
                  <a:srgbClr val="000000"/>
                </a:solidFill>
              </a:rPr>
              <a:t>During validation it became apparent that various sites                    should have been potentially listed as Priority Consumers. </a:t>
            </a:r>
          </a:p>
          <a:p>
            <a:pPr lvl="2" eaLnBrk="0" fontAlgn="base" hangingPunct="0">
              <a:lnSpc>
                <a:spcPct val="90000"/>
              </a:lnSpc>
              <a:spcBef>
                <a:spcPct val="0"/>
              </a:spcBef>
              <a:spcAft>
                <a:spcPct val="50000"/>
              </a:spcAft>
              <a:buClr>
                <a:srgbClr val="0079C1"/>
              </a:buClr>
              <a:buFont typeface="Wingdings" pitchFamily="2" charset="2"/>
              <a:buNone/>
            </a:pPr>
            <a:endParaRPr lang="en-US" sz="2000">
              <a:solidFill>
                <a:srgbClr val="000000"/>
              </a:solidFill>
            </a:endParaRPr>
          </a:p>
          <a:p>
            <a:pPr lvl="2" eaLnBrk="0" fontAlgn="base" hangingPunct="0">
              <a:lnSpc>
                <a:spcPct val="90000"/>
              </a:lnSpc>
              <a:spcBef>
                <a:spcPct val="0"/>
              </a:spcBef>
              <a:spcAft>
                <a:spcPct val="50000"/>
              </a:spcAft>
              <a:buClr>
                <a:srgbClr val="0079C1"/>
              </a:buClr>
              <a:buFont typeface="Wingdings" pitchFamily="2" charset="2"/>
              <a:buChar char=""/>
            </a:pPr>
            <a:r>
              <a:rPr lang="en-US" sz="2000">
                <a:solidFill>
                  <a:srgbClr val="000000"/>
                </a:solidFill>
              </a:rPr>
              <a:t>During the exercise it became apparent that the amount of gas each site uses is not up to date.</a:t>
            </a:r>
          </a:p>
          <a:p>
            <a:pPr lvl="2" eaLnBrk="0" fontAlgn="base" hangingPunct="0">
              <a:lnSpc>
                <a:spcPct val="90000"/>
              </a:lnSpc>
              <a:spcBef>
                <a:spcPct val="0"/>
              </a:spcBef>
              <a:spcAft>
                <a:spcPct val="50000"/>
              </a:spcAft>
              <a:buClr>
                <a:srgbClr val="0079C1"/>
              </a:buClr>
              <a:buFont typeface="Wingdings" pitchFamily="2" charset="2"/>
              <a:buChar char=""/>
            </a:pPr>
            <a:endParaRPr lang="en-US" sz="2000">
              <a:solidFill>
                <a:srgbClr val="000000"/>
              </a:solidFill>
            </a:endParaRPr>
          </a:p>
          <a:p>
            <a:pPr lvl="2" eaLnBrk="0" fontAlgn="base" hangingPunct="0">
              <a:lnSpc>
                <a:spcPct val="90000"/>
              </a:lnSpc>
              <a:spcBef>
                <a:spcPct val="0"/>
              </a:spcBef>
              <a:spcAft>
                <a:spcPct val="50000"/>
              </a:spcAft>
              <a:buClr>
                <a:srgbClr val="0079C1"/>
              </a:buClr>
              <a:buFont typeface="Wingdings" pitchFamily="2" charset="2"/>
              <a:buChar char=""/>
            </a:pPr>
            <a:r>
              <a:rPr lang="en-GB" sz="2000">
                <a:solidFill>
                  <a:srgbClr val="000000"/>
                </a:solidFill>
              </a:rPr>
              <a:t>Each site that is unable to turn off could result in smaller non-  domestic consumers have to be contacted</a:t>
            </a:r>
            <a:endParaRPr lang="en-US" sz="2000">
              <a:solidFill>
                <a:srgbClr val="000000"/>
              </a:solidFill>
            </a:endParaRPr>
          </a:p>
          <a:p>
            <a:pPr lvl="2" eaLnBrk="0" fontAlgn="base" hangingPunct="0">
              <a:lnSpc>
                <a:spcPct val="90000"/>
              </a:lnSpc>
              <a:spcBef>
                <a:spcPct val="0"/>
              </a:spcBef>
              <a:spcAft>
                <a:spcPct val="50000"/>
              </a:spcAft>
              <a:buClr>
                <a:srgbClr val="0079C1"/>
              </a:buClr>
              <a:buFont typeface="Wingdings" pitchFamily="2" charset="2"/>
              <a:buNone/>
            </a:pPr>
            <a:r>
              <a:rPr lang="en-US" sz="2000">
                <a:solidFill>
                  <a:srgbClr val="000000"/>
                </a:solidFill>
              </a:rPr>
              <a:t>  </a:t>
            </a:r>
          </a:p>
          <a:p>
            <a:pPr lvl="2" eaLnBrk="0" fontAlgn="base" hangingPunct="0">
              <a:lnSpc>
                <a:spcPct val="90000"/>
              </a:lnSpc>
              <a:spcBef>
                <a:spcPct val="0"/>
              </a:spcBef>
              <a:spcAft>
                <a:spcPct val="50000"/>
              </a:spcAft>
              <a:buClr>
                <a:srgbClr val="0079C1"/>
              </a:buClr>
              <a:buFont typeface="Wingdings" pitchFamily="2" charset="2"/>
              <a:buNone/>
            </a:pPr>
            <a:r>
              <a:rPr lang="en-US" sz="2800">
                <a:solidFill>
                  <a:srgbClr val="000000"/>
                </a:solidFill>
              </a:rPr>
              <a:t>   </a:t>
            </a:r>
            <a:r>
              <a:rPr lang="en-US" sz="2800" b="1">
                <a:solidFill>
                  <a:srgbClr val="0079C1"/>
                </a:solidFill>
              </a:rPr>
              <a:t> </a:t>
            </a:r>
            <a:endParaRPr lang="en-GB" sz="2800" b="1">
              <a:solidFill>
                <a:srgbClr val="0079C1"/>
              </a:solidFill>
            </a:endParaRPr>
          </a:p>
        </p:txBody>
      </p:sp>
    </p:spTree>
    <p:extLst>
      <p:ext uri="{BB962C8B-B14F-4D97-AF65-F5344CB8AC3E}">
        <p14:creationId xmlns:p14="http://schemas.microsoft.com/office/powerpoint/2010/main" val="10877451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5"/>
          <p:cNvSpPr>
            <a:spLocks noGrp="1"/>
          </p:cNvSpPr>
          <p:nvPr>
            <p:ph type="sldNum" sz="quarter" idx="12"/>
          </p:nvPr>
        </p:nvSpPr>
        <p:spPr>
          <a:ln>
            <a:miter lim="800000"/>
            <a:headEnd/>
            <a:tailEnd/>
          </a:ln>
        </p:spPr>
        <p:txBody>
          <a:bodyPr/>
          <a:lstStyle/>
          <a:p>
            <a:pPr fontAlgn="base">
              <a:spcBef>
                <a:spcPct val="0"/>
              </a:spcBef>
              <a:spcAft>
                <a:spcPct val="0"/>
              </a:spcAft>
              <a:defRPr/>
            </a:pPr>
            <a:fld id="{8EE12402-C7BE-4650-8917-3F9E95879FAB}" type="slidenum">
              <a:rPr lang="en-US" b="1" smtClean="0">
                <a:solidFill>
                  <a:srgbClr val="0079C1"/>
                </a:solidFill>
                <a:ea typeface="ＭＳ Ｐゴシック"/>
                <a:cs typeface="ＭＳ Ｐゴシック"/>
              </a:rPr>
              <a:pPr fontAlgn="base">
                <a:spcBef>
                  <a:spcPct val="0"/>
                </a:spcBef>
                <a:spcAft>
                  <a:spcPct val="0"/>
                </a:spcAft>
                <a:defRPr/>
              </a:pPr>
              <a:t>48</a:t>
            </a:fld>
            <a:endParaRPr lang="en-US" b="1" smtClean="0">
              <a:solidFill>
                <a:srgbClr val="0079C1"/>
              </a:solidFill>
              <a:ea typeface="ＭＳ Ｐゴシック"/>
              <a:cs typeface="ＭＳ Ｐゴシック"/>
            </a:endParaRPr>
          </a:p>
        </p:txBody>
      </p:sp>
      <p:sp>
        <p:nvSpPr>
          <p:cNvPr id="36866" name="Rectangle 2"/>
          <p:cNvSpPr>
            <a:spLocks noGrp="1" noChangeArrowheads="1"/>
          </p:cNvSpPr>
          <p:nvPr>
            <p:ph type="title"/>
          </p:nvPr>
        </p:nvSpPr>
        <p:spPr/>
        <p:txBody>
          <a:bodyPr/>
          <a:lstStyle/>
          <a:p>
            <a:pPr eaLnBrk="1" hangingPunct="1"/>
            <a:r>
              <a:rPr lang="en-GB" smtClean="0"/>
              <a:t>Continual Improvement</a:t>
            </a:r>
          </a:p>
        </p:txBody>
      </p:sp>
      <p:sp>
        <p:nvSpPr>
          <p:cNvPr id="36867" name="Rectangle 3"/>
          <p:cNvSpPr>
            <a:spLocks noGrp="1" noChangeArrowheads="1"/>
          </p:cNvSpPr>
          <p:nvPr>
            <p:ph type="body" idx="1"/>
          </p:nvPr>
        </p:nvSpPr>
        <p:spPr/>
        <p:txBody>
          <a:bodyPr/>
          <a:lstStyle/>
          <a:p>
            <a:pPr>
              <a:lnSpc>
                <a:spcPct val="90000"/>
              </a:lnSpc>
            </a:pPr>
            <a:r>
              <a:rPr lang="en-GB" sz="2000" smtClean="0"/>
              <a:t>What has National Grid undertaken to improve performance of FLS?</a:t>
            </a:r>
          </a:p>
          <a:p>
            <a:pPr lvl="1">
              <a:lnSpc>
                <a:spcPct val="90000"/>
              </a:lnSpc>
            </a:pPr>
            <a:r>
              <a:rPr lang="en-GB" sz="2000" smtClean="0"/>
              <a:t>Data Validation </a:t>
            </a:r>
          </a:p>
          <a:p>
            <a:pPr lvl="1">
              <a:lnSpc>
                <a:spcPct val="90000"/>
              </a:lnSpc>
            </a:pPr>
            <a:r>
              <a:rPr lang="en-GB" sz="2000" smtClean="0"/>
              <a:t>Making customers aware of their obligations</a:t>
            </a:r>
          </a:p>
          <a:p>
            <a:pPr lvl="1">
              <a:lnSpc>
                <a:spcPct val="90000"/>
              </a:lnSpc>
            </a:pPr>
            <a:r>
              <a:rPr lang="en-GB" sz="2000" smtClean="0"/>
              <a:t>Single point of contact for FLS at National Grid</a:t>
            </a:r>
          </a:p>
          <a:p>
            <a:pPr lvl="1">
              <a:lnSpc>
                <a:spcPct val="90000"/>
              </a:lnSpc>
            </a:pPr>
            <a:r>
              <a:rPr lang="en-GB" sz="2000" smtClean="0"/>
              <a:t>Escalation agents</a:t>
            </a:r>
          </a:p>
          <a:p>
            <a:pPr lvl="1">
              <a:lnSpc>
                <a:spcPct val="90000"/>
              </a:lnSpc>
            </a:pPr>
            <a:r>
              <a:rPr lang="en-GB" sz="2000" smtClean="0"/>
              <a:t>Informing suppliers of inaccurate data</a:t>
            </a:r>
          </a:p>
          <a:p>
            <a:pPr lvl="1">
              <a:lnSpc>
                <a:spcPct val="90000"/>
              </a:lnSpc>
            </a:pPr>
            <a:r>
              <a:rPr lang="en-GB" sz="2000" smtClean="0"/>
              <a:t>Introducing an electronic FLS system IES</a:t>
            </a:r>
          </a:p>
          <a:p>
            <a:pPr lvl="1">
              <a:lnSpc>
                <a:spcPct val="90000"/>
              </a:lnSpc>
            </a:pPr>
            <a:r>
              <a:rPr lang="en-GB" sz="2000" smtClean="0"/>
              <a:t>Introducing Grouped Sites</a:t>
            </a:r>
          </a:p>
          <a:p>
            <a:pPr lvl="1">
              <a:lnSpc>
                <a:spcPct val="90000"/>
              </a:lnSpc>
            </a:pPr>
            <a:r>
              <a:rPr lang="en-US" sz="2000" smtClean="0"/>
              <a:t>Feedback given to the shipper of those sites which were unable to cease.</a:t>
            </a:r>
            <a:r>
              <a:rPr lang="en-US" sz="2600" smtClean="0"/>
              <a:t> </a:t>
            </a:r>
            <a:r>
              <a:rPr lang="en-GB" sz="2000" smtClean="0"/>
              <a:t> </a:t>
            </a:r>
          </a:p>
          <a:p>
            <a:pPr>
              <a:lnSpc>
                <a:spcPct val="90000"/>
              </a:lnSpc>
              <a:buFont typeface="Wingdings 2" pitchFamily="18" charset="2"/>
              <a:buNone/>
            </a:pPr>
            <a:endParaRPr lang="en-GB" sz="2000" smtClean="0"/>
          </a:p>
        </p:txBody>
      </p:sp>
    </p:spTree>
    <p:extLst>
      <p:ext uri="{BB962C8B-B14F-4D97-AF65-F5344CB8AC3E}">
        <p14:creationId xmlns:p14="http://schemas.microsoft.com/office/powerpoint/2010/main" val="32481706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5"/>
          <p:cNvSpPr txBox="1">
            <a:spLocks noGrp="1"/>
          </p:cNvSpPr>
          <p:nvPr/>
        </p:nvSpPr>
        <p:spPr bwMode="auto">
          <a:xfrm>
            <a:off x="6781800" y="6381750"/>
            <a:ext cx="2133600" cy="361950"/>
          </a:xfrm>
          <a:prstGeom prst="rect">
            <a:avLst/>
          </a:prstGeom>
          <a:noFill/>
          <a:ln>
            <a:miter lim="800000"/>
            <a:headEnd/>
            <a:tailEnd/>
          </a:ln>
          <a:extLst/>
        </p:spPr>
        <p:txBody>
          <a:bodyPr/>
          <a:lstStyle/>
          <a:p>
            <a:pPr algn="r" fontAlgn="base">
              <a:spcBef>
                <a:spcPct val="0"/>
              </a:spcBef>
              <a:spcAft>
                <a:spcPct val="0"/>
              </a:spcAft>
              <a:defRPr/>
            </a:pPr>
            <a:fld id="{FC7A9B73-4C12-433E-A9DD-A4123E459504}" type="slidenum">
              <a:rPr lang="en-US" sz="1200" b="1">
                <a:solidFill>
                  <a:srgbClr val="0079C1"/>
                </a:solidFill>
              </a:rPr>
              <a:pPr algn="r" fontAlgn="base">
                <a:spcBef>
                  <a:spcPct val="0"/>
                </a:spcBef>
                <a:spcAft>
                  <a:spcPct val="0"/>
                </a:spcAft>
                <a:defRPr/>
              </a:pPr>
              <a:t>49</a:t>
            </a:fld>
            <a:endParaRPr lang="en-US" sz="1200" b="1">
              <a:solidFill>
                <a:srgbClr val="0079C1"/>
              </a:solidFill>
            </a:endParaRPr>
          </a:p>
        </p:txBody>
      </p:sp>
      <p:sp>
        <p:nvSpPr>
          <p:cNvPr id="38914" name="Rectangle 2"/>
          <p:cNvSpPr>
            <a:spLocks noGrp="1" noChangeArrowheads="1"/>
          </p:cNvSpPr>
          <p:nvPr>
            <p:ph type="title" idx="4294967295"/>
          </p:nvPr>
        </p:nvSpPr>
        <p:spPr/>
        <p:txBody>
          <a:bodyPr/>
          <a:lstStyle/>
          <a:p>
            <a:pPr eaLnBrk="1" hangingPunct="1"/>
            <a:r>
              <a:rPr lang="en-GB" smtClean="0"/>
              <a:t>Continual Improvement</a:t>
            </a:r>
          </a:p>
        </p:txBody>
      </p:sp>
      <p:sp>
        <p:nvSpPr>
          <p:cNvPr id="38915" name="Rectangle 3"/>
          <p:cNvSpPr>
            <a:spLocks noGrp="1" noChangeArrowheads="1"/>
          </p:cNvSpPr>
          <p:nvPr>
            <p:ph type="body" idx="4294967295"/>
          </p:nvPr>
        </p:nvSpPr>
        <p:spPr/>
        <p:txBody>
          <a:bodyPr/>
          <a:lstStyle/>
          <a:p>
            <a:pPr>
              <a:buFont typeface="Wingdings 2" pitchFamily="18" charset="2"/>
              <a:buNone/>
            </a:pPr>
            <a:endParaRPr lang="en-GB" sz="2200" smtClean="0"/>
          </a:p>
          <a:p>
            <a:r>
              <a:rPr lang="en-GB" sz="2000" smtClean="0"/>
              <a:t>Success of Firm Load Shedding is based on continual process improvement</a:t>
            </a:r>
          </a:p>
          <a:p>
            <a:pPr>
              <a:buFont typeface="Wingdings 2" pitchFamily="18" charset="2"/>
              <a:buNone/>
            </a:pPr>
            <a:r>
              <a:rPr lang="en-GB" sz="2000" smtClean="0"/>
              <a:t> </a:t>
            </a:r>
          </a:p>
          <a:p>
            <a:r>
              <a:rPr lang="en-GB" sz="2000" smtClean="0"/>
              <a:t>Accurate site contact details</a:t>
            </a:r>
          </a:p>
          <a:p>
            <a:endParaRPr lang="en-GB" sz="2000" smtClean="0"/>
          </a:p>
          <a:p>
            <a:r>
              <a:rPr lang="en-GB" sz="2000" smtClean="0"/>
              <a:t>Sites being aware of their responsibilities </a:t>
            </a:r>
          </a:p>
        </p:txBody>
      </p:sp>
    </p:spTree>
    <p:extLst>
      <p:ext uri="{BB962C8B-B14F-4D97-AF65-F5344CB8AC3E}">
        <p14:creationId xmlns:p14="http://schemas.microsoft.com/office/powerpoint/2010/main" val="2729778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fld id="{A5F10539-FFC1-4E6D-A2E4-1CB20B4C81B4}" type="slidenum">
              <a:rPr lang="en-US" sz="1200" smtClean="0"/>
              <a:pPr eaLnBrk="1" hangingPunct="1"/>
              <a:t>5</a:t>
            </a:fld>
            <a:endParaRPr lang="en-US" sz="1200" smtClean="0"/>
          </a:p>
        </p:txBody>
      </p:sp>
      <p:sp>
        <p:nvSpPr>
          <p:cNvPr id="98307" name="Rectangle 2"/>
          <p:cNvSpPr>
            <a:spLocks noGrp="1" noChangeArrowheads="1"/>
          </p:cNvSpPr>
          <p:nvPr>
            <p:ph type="title"/>
          </p:nvPr>
        </p:nvSpPr>
        <p:spPr/>
        <p:txBody>
          <a:bodyPr/>
          <a:lstStyle/>
          <a:p>
            <a:pPr eaLnBrk="1" hangingPunct="1"/>
            <a:r>
              <a:rPr lang="en-US" dirty="0" smtClean="0"/>
              <a:t>Agenda</a:t>
            </a:r>
            <a:endParaRPr lang="en-US" dirty="0" smtClean="0">
              <a:solidFill>
                <a:srgbClr val="FF0000"/>
              </a:solidFill>
            </a:endParaRPr>
          </a:p>
        </p:txBody>
      </p:sp>
      <p:sp>
        <p:nvSpPr>
          <p:cNvPr id="98308" name="Rectangle 3"/>
          <p:cNvSpPr>
            <a:spLocks noGrp="1" noChangeArrowheads="1"/>
          </p:cNvSpPr>
          <p:nvPr>
            <p:ph type="body" idx="1"/>
          </p:nvPr>
        </p:nvSpPr>
        <p:spPr>
          <a:xfrm>
            <a:off x="1054100" y="1600200"/>
            <a:ext cx="8089900" cy="5257800"/>
          </a:xfrm>
        </p:spPr>
        <p:txBody>
          <a:bodyPr/>
          <a:lstStyle/>
          <a:p>
            <a:pPr>
              <a:lnSpc>
                <a:spcPct val="125000"/>
              </a:lnSpc>
              <a:buFont typeface="Wingdings 2" pitchFamily="18" charset="2"/>
              <a:buNone/>
            </a:pPr>
            <a:r>
              <a:rPr lang="en-GB" sz="1200" dirty="0" smtClean="0"/>
              <a:t>10.00 	Welcome and introductions, including background of National Grid Gas Distribution	</a:t>
            </a:r>
          </a:p>
          <a:p>
            <a:pPr>
              <a:lnSpc>
                <a:spcPct val="125000"/>
              </a:lnSpc>
              <a:buFont typeface="Wingdings 2" pitchFamily="18" charset="2"/>
              <a:buNone/>
            </a:pPr>
            <a:r>
              <a:rPr lang="en-GB" sz="1200" dirty="0" smtClean="0"/>
              <a:t>10.20	Presentation - Distribution Network Control Centre</a:t>
            </a:r>
          </a:p>
          <a:p>
            <a:pPr>
              <a:lnSpc>
                <a:spcPct val="125000"/>
              </a:lnSpc>
              <a:buFont typeface="Wingdings 2" pitchFamily="18" charset="2"/>
              <a:buNone/>
            </a:pPr>
            <a:r>
              <a:rPr lang="en-GB" sz="1200" dirty="0" smtClean="0"/>
              <a:t>10.40 	Group 1a and 1b Bio Gas Overview</a:t>
            </a:r>
          </a:p>
          <a:p>
            <a:pPr>
              <a:lnSpc>
                <a:spcPct val="125000"/>
              </a:lnSpc>
              <a:buFont typeface="Wingdings 2" pitchFamily="18" charset="2"/>
              <a:buNone/>
            </a:pPr>
            <a:r>
              <a:rPr lang="en-GB" sz="1200" dirty="0"/>
              <a:t>	</a:t>
            </a:r>
            <a:r>
              <a:rPr lang="en-GB" sz="1200" dirty="0" smtClean="0"/>
              <a:t>	Group </a:t>
            </a:r>
            <a:r>
              <a:rPr lang="en-GB" sz="1200" dirty="0"/>
              <a:t>1c Working together – moving </a:t>
            </a:r>
            <a:r>
              <a:rPr lang="en-GB" sz="1200" dirty="0" smtClean="0"/>
              <a:t>forward</a:t>
            </a:r>
          </a:p>
          <a:p>
            <a:pPr>
              <a:lnSpc>
                <a:spcPct val="125000"/>
              </a:lnSpc>
              <a:buNone/>
            </a:pPr>
            <a:r>
              <a:rPr lang="en-GB" sz="1200" dirty="0"/>
              <a:t>	</a:t>
            </a:r>
            <a:r>
              <a:rPr lang="en-GB" sz="1200" dirty="0" smtClean="0"/>
              <a:t>	Group </a:t>
            </a:r>
            <a:r>
              <a:rPr lang="en-GB" sz="1200" dirty="0"/>
              <a:t>2 Tour of Distribution Network Control </a:t>
            </a:r>
            <a:r>
              <a:rPr lang="en-GB" sz="1200" dirty="0" smtClean="0"/>
              <a:t>Centre/Coffee</a:t>
            </a:r>
          </a:p>
          <a:p>
            <a:pPr>
              <a:lnSpc>
                <a:spcPct val="125000"/>
              </a:lnSpc>
              <a:buFont typeface="Wingdings 2" pitchFamily="18" charset="2"/>
              <a:buNone/>
            </a:pPr>
            <a:r>
              <a:rPr lang="en-GB" sz="1200" dirty="0" smtClean="0"/>
              <a:t>11.20	Group 1 Tour of Distribution Network Control Centre/Coffee</a:t>
            </a:r>
          </a:p>
          <a:p>
            <a:pPr>
              <a:lnSpc>
                <a:spcPct val="125000"/>
              </a:lnSpc>
              <a:buFont typeface="Wingdings 2" pitchFamily="18" charset="2"/>
              <a:buNone/>
            </a:pPr>
            <a:r>
              <a:rPr lang="en-GB" sz="1200" dirty="0" smtClean="0"/>
              <a:t>	   	Group 2 Presentation Bio-Gas Overview</a:t>
            </a:r>
          </a:p>
          <a:p>
            <a:pPr>
              <a:lnSpc>
                <a:spcPct val="125000"/>
              </a:lnSpc>
              <a:buFont typeface="Wingdings 2" pitchFamily="18" charset="2"/>
              <a:buNone/>
            </a:pPr>
            <a:r>
              <a:rPr lang="en-GB" sz="1200" dirty="0" smtClean="0"/>
              <a:t>12.00	Presentation from Network Strategy</a:t>
            </a:r>
          </a:p>
          <a:p>
            <a:pPr>
              <a:lnSpc>
                <a:spcPct val="125000"/>
              </a:lnSpc>
              <a:buFont typeface="Wingdings 2" pitchFamily="18" charset="2"/>
              <a:buNone/>
            </a:pPr>
            <a:r>
              <a:rPr lang="en-GB" sz="1200" dirty="0" smtClean="0"/>
              <a:t>12.30	Lunch</a:t>
            </a:r>
          </a:p>
          <a:p>
            <a:pPr>
              <a:lnSpc>
                <a:spcPct val="125000"/>
              </a:lnSpc>
              <a:buFont typeface="Wingdings 2" pitchFamily="18" charset="2"/>
              <a:buNone/>
            </a:pPr>
            <a:r>
              <a:rPr lang="en-GB" sz="1200" dirty="0" smtClean="0"/>
              <a:t> 1.10 	Presentation – Firm Load Shedding</a:t>
            </a:r>
          </a:p>
          <a:p>
            <a:pPr>
              <a:lnSpc>
                <a:spcPct val="125000"/>
              </a:lnSpc>
              <a:buFont typeface="Wingdings 2" pitchFamily="18" charset="2"/>
              <a:buNone/>
            </a:pPr>
            <a:r>
              <a:rPr lang="en-GB" sz="1200" dirty="0" smtClean="0"/>
              <a:t> 1.30		Presentation - Customer Centre</a:t>
            </a:r>
          </a:p>
          <a:p>
            <a:pPr>
              <a:lnSpc>
                <a:spcPct val="125000"/>
              </a:lnSpc>
              <a:buFont typeface="Wingdings 2" pitchFamily="18" charset="2"/>
              <a:buNone/>
            </a:pPr>
            <a:r>
              <a:rPr lang="en-GB" sz="1200" dirty="0" smtClean="0"/>
              <a:t> 1.50 	Enquires and complaints/Listening to emergency calls</a:t>
            </a:r>
          </a:p>
          <a:p>
            <a:pPr>
              <a:lnSpc>
                <a:spcPct val="125000"/>
              </a:lnSpc>
              <a:buFont typeface="Wingdings 2" pitchFamily="18" charset="2"/>
              <a:buNone/>
            </a:pPr>
            <a:r>
              <a:rPr lang="en-GB" sz="1200" dirty="0" smtClean="0"/>
              <a:t> 2.50 	Coffee</a:t>
            </a:r>
          </a:p>
          <a:p>
            <a:pPr>
              <a:lnSpc>
                <a:spcPct val="125000"/>
              </a:lnSpc>
              <a:buFont typeface="Wingdings 2" pitchFamily="18" charset="2"/>
              <a:buNone/>
            </a:pPr>
            <a:r>
              <a:rPr lang="en-GB" sz="1200" dirty="0" smtClean="0"/>
              <a:t> 3.05 	Presentation and demonstration - Resource Management and Dispatch</a:t>
            </a:r>
          </a:p>
          <a:p>
            <a:pPr>
              <a:lnSpc>
                <a:spcPct val="125000"/>
              </a:lnSpc>
              <a:buFont typeface="Wingdings 2" pitchFamily="18" charset="2"/>
              <a:buNone/>
            </a:pPr>
            <a:r>
              <a:rPr lang="en-GB" sz="1200" dirty="0" smtClean="0"/>
              <a:t> 3.45 	Wrap up</a:t>
            </a:r>
            <a:r>
              <a:rPr lang="en-GB" sz="1600" dirty="0" smtClean="0"/>
              <a:t> </a:t>
            </a:r>
          </a:p>
          <a:p>
            <a:pPr>
              <a:lnSpc>
                <a:spcPct val="125000"/>
              </a:lnSpc>
              <a:buFont typeface="Wingdings 2" pitchFamily="18" charset="2"/>
              <a:buNone/>
            </a:pPr>
            <a:r>
              <a:rPr lang="en-GB" sz="1200" dirty="0" smtClean="0"/>
              <a:t> 4.00		Close</a:t>
            </a:r>
          </a:p>
          <a:p>
            <a:pPr>
              <a:lnSpc>
                <a:spcPct val="125000"/>
              </a:lnSpc>
              <a:buFont typeface="Wingdings 2" pitchFamily="18" charset="2"/>
              <a:buNone/>
            </a:pPr>
            <a:r>
              <a:rPr lang="en-GB" sz="700" dirty="0" smtClean="0"/>
              <a:t>		</a:t>
            </a:r>
          </a:p>
          <a:p>
            <a:pPr>
              <a:lnSpc>
                <a:spcPct val="125000"/>
              </a:lnSpc>
              <a:buFont typeface="Wingdings 2" pitchFamily="18" charset="2"/>
              <a:buNone/>
            </a:pPr>
            <a:endParaRPr lang="en-US" sz="700" dirty="0" smtClean="0"/>
          </a:p>
        </p:txBody>
      </p:sp>
    </p:spTree>
    <p:extLst>
      <p:ext uri="{BB962C8B-B14F-4D97-AF65-F5344CB8AC3E}">
        <p14:creationId xmlns:p14="http://schemas.microsoft.com/office/powerpoint/2010/main" val="12967711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5"/>
          <p:cNvSpPr>
            <a:spLocks noGrp="1"/>
          </p:cNvSpPr>
          <p:nvPr>
            <p:ph type="sldNum" sz="quarter" idx="12"/>
          </p:nvPr>
        </p:nvSpPr>
        <p:spPr>
          <a:ln>
            <a:miter lim="800000"/>
            <a:headEnd/>
            <a:tailEnd/>
          </a:ln>
        </p:spPr>
        <p:txBody>
          <a:bodyPr/>
          <a:lstStyle/>
          <a:p>
            <a:pPr fontAlgn="base">
              <a:spcBef>
                <a:spcPct val="0"/>
              </a:spcBef>
              <a:spcAft>
                <a:spcPct val="0"/>
              </a:spcAft>
              <a:defRPr/>
            </a:pPr>
            <a:fld id="{5349C0AE-473F-4112-96FF-3DDDD3F3BF62}" type="slidenum">
              <a:rPr lang="en-US" b="1" smtClean="0">
                <a:solidFill>
                  <a:srgbClr val="0079C1"/>
                </a:solidFill>
                <a:ea typeface="ＭＳ Ｐゴシック"/>
                <a:cs typeface="ＭＳ Ｐゴシック"/>
              </a:rPr>
              <a:pPr fontAlgn="base">
                <a:spcBef>
                  <a:spcPct val="0"/>
                </a:spcBef>
                <a:spcAft>
                  <a:spcPct val="0"/>
                </a:spcAft>
                <a:defRPr/>
              </a:pPr>
              <a:t>50</a:t>
            </a:fld>
            <a:endParaRPr lang="en-US" b="1" smtClean="0">
              <a:solidFill>
                <a:srgbClr val="0079C1"/>
              </a:solidFill>
              <a:ea typeface="ＭＳ Ｐゴシック"/>
              <a:cs typeface="ＭＳ Ｐゴシック"/>
            </a:endParaRPr>
          </a:p>
        </p:txBody>
      </p:sp>
      <p:sp>
        <p:nvSpPr>
          <p:cNvPr id="40962" name="Rectangle 2"/>
          <p:cNvSpPr>
            <a:spLocks noGrp="1" noChangeArrowheads="1"/>
          </p:cNvSpPr>
          <p:nvPr>
            <p:ph type="title"/>
          </p:nvPr>
        </p:nvSpPr>
        <p:spPr/>
        <p:txBody>
          <a:bodyPr/>
          <a:lstStyle/>
          <a:p>
            <a:pPr eaLnBrk="1" hangingPunct="1"/>
            <a:r>
              <a:rPr lang="en-GB" smtClean="0"/>
              <a:t>Firm Load Shedding</a:t>
            </a:r>
          </a:p>
        </p:txBody>
      </p:sp>
      <p:sp>
        <p:nvSpPr>
          <p:cNvPr id="40963" name="Rectangle 3"/>
          <p:cNvSpPr>
            <a:spLocks noGrp="1" noChangeArrowheads="1"/>
          </p:cNvSpPr>
          <p:nvPr>
            <p:ph type="body" idx="1"/>
          </p:nvPr>
        </p:nvSpPr>
        <p:spPr/>
        <p:txBody>
          <a:bodyPr/>
          <a:lstStyle/>
          <a:p>
            <a:r>
              <a:rPr lang="en-GB" smtClean="0"/>
              <a:t>Questions</a:t>
            </a:r>
          </a:p>
        </p:txBody>
      </p:sp>
    </p:spTree>
    <p:extLst>
      <p:ext uri="{BB962C8B-B14F-4D97-AF65-F5344CB8AC3E}">
        <p14:creationId xmlns:p14="http://schemas.microsoft.com/office/powerpoint/2010/main" val="22276170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49288" y="2278063"/>
            <a:ext cx="6927850" cy="865187"/>
          </a:xfrm>
        </p:spPr>
        <p:txBody>
          <a:bodyPr/>
          <a:lstStyle/>
          <a:p>
            <a:pPr eaLnBrk="1" hangingPunct="1"/>
            <a:r>
              <a:rPr lang="en-GB" smtClean="0"/>
              <a:t>Customer Centre Overview</a:t>
            </a:r>
          </a:p>
        </p:txBody>
      </p:sp>
      <p:sp>
        <p:nvSpPr>
          <p:cNvPr id="4099" name="Subtitle 2"/>
          <p:cNvSpPr>
            <a:spLocks noGrp="1"/>
          </p:cNvSpPr>
          <p:nvPr>
            <p:ph type="subTitle" idx="1"/>
          </p:nvPr>
        </p:nvSpPr>
        <p:spPr>
          <a:xfrm>
            <a:off x="649288" y="3217863"/>
            <a:ext cx="6929437" cy="685800"/>
          </a:xfrm>
        </p:spPr>
        <p:txBody>
          <a:bodyPr/>
          <a:lstStyle/>
          <a:p>
            <a:pPr eaLnBrk="1" hangingPunct="1">
              <a:spcBef>
                <a:spcPct val="0"/>
              </a:spcBef>
            </a:pPr>
            <a:r>
              <a:rPr lang="en-GB" smtClean="0"/>
              <a:t>October 2014</a:t>
            </a:r>
          </a:p>
        </p:txBody>
      </p:sp>
    </p:spTree>
    <p:extLst>
      <p:ext uri="{BB962C8B-B14F-4D97-AF65-F5344CB8AC3E}">
        <p14:creationId xmlns:p14="http://schemas.microsoft.com/office/powerpoint/2010/main" val="6206568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GB" smtClean="0"/>
              <a:t>Customer Centre Overview</a:t>
            </a:r>
          </a:p>
        </p:txBody>
      </p:sp>
      <p:sp>
        <p:nvSpPr>
          <p:cNvPr id="5123" name="Content Placeholder 2"/>
          <p:cNvSpPr>
            <a:spLocks noGrp="1"/>
          </p:cNvSpPr>
          <p:nvPr>
            <p:ph idx="1"/>
          </p:nvPr>
        </p:nvSpPr>
        <p:spPr>
          <a:xfrm>
            <a:off x="649288" y="1989138"/>
            <a:ext cx="7378700" cy="3870325"/>
          </a:xfrm>
        </p:spPr>
        <p:txBody>
          <a:bodyPr/>
          <a:lstStyle/>
          <a:p>
            <a:pPr eaLnBrk="1" hangingPunct="1">
              <a:spcAft>
                <a:spcPct val="0"/>
              </a:spcAft>
              <a:buClr>
                <a:srgbClr val="0C3B60"/>
              </a:buClr>
            </a:pPr>
            <a:r>
              <a:rPr lang="en-GB" smtClean="0"/>
              <a:t>The National Grid Customer Centre provides 24/7 365 service allowing UK customers to report gas emergencies.</a:t>
            </a:r>
          </a:p>
          <a:p>
            <a:pPr eaLnBrk="1" hangingPunct="1">
              <a:spcAft>
                <a:spcPct val="0"/>
              </a:spcAft>
              <a:buClr>
                <a:srgbClr val="0C3B60"/>
              </a:buClr>
            </a:pPr>
            <a:r>
              <a:rPr lang="en-GB" smtClean="0"/>
              <a:t>It employs circa 335 people working multiple shift patterns across 2 operational sites</a:t>
            </a:r>
          </a:p>
          <a:p>
            <a:pPr eaLnBrk="1" hangingPunct="1">
              <a:spcAft>
                <a:spcPct val="0"/>
              </a:spcAft>
              <a:buClr>
                <a:srgbClr val="0C3B60"/>
              </a:buClr>
            </a:pPr>
            <a:r>
              <a:rPr lang="en-GB" smtClean="0"/>
              <a:t>In addition to providing an emergency call handling service it also carries out a number National Grid specific roles including – </a:t>
            </a:r>
          </a:p>
          <a:p>
            <a:pPr lvl="1" eaLnBrk="1" hangingPunct="1">
              <a:spcAft>
                <a:spcPct val="0"/>
              </a:spcAft>
              <a:buClr>
                <a:srgbClr val="0C3B60"/>
              </a:buClr>
            </a:pPr>
            <a:r>
              <a:rPr lang="en-GB" smtClean="0"/>
              <a:t>Complaint Management</a:t>
            </a:r>
          </a:p>
          <a:p>
            <a:pPr lvl="1" eaLnBrk="1" hangingPunct="1">
              <a:spcAft>
                <a:spcPct val="0"/>
              </a:spcAft>
              <a:buClr>
                <a:srgbClr val="0C3B60"/>
              </a:buClr>
            </a:pPr>
            <a:r>
              <a:rPr lang="en-GB" smtClean="0"/>
              <a:t>Enquiry Management</a:t>
            </a:r>
          </a:p>
          <a:p>
            <a:pPr lvl="1" eaLnBrk="1" hangingPunct="1">
              <a:spcAft>
                <a:spcPct val="0"/>
              </a:spcAft>
              <a:buClr>
                <a:srgbClr val="0C3B60"/>
              </a:buClr>
            </a:pPr>
            <a:r>
              <a:rPr lang="en-GB" smtClean="0"/>
              <a:t>Plant Protection</a:t>
            </a:r>
          </a:p>
          <a:p>
            <a:pPr lvl="1" eaLnBrk="1" hangingPunct="1">
              <a:spcAft>
                <a:spcPct val="0"/>
              </a:spcAft>
              <a:buClr>
                <a:srgbClr val="0C3B60"/>
              </a:buClr>
            </a:pPr>
            <a:r>
              <a:rPr lang="en-GB" smtClean="0"/>
              <a:t>Shop on behalf of (SOBO)</a:t>
            </a:r>
          </a:p>
          <a:p>
            <a:pPr lvl="1" eaLnBrk="1" hangingPunct="1">
              <a:spcAft>
                <a:spcPct val="0"/>
              </a:spcAft>
              <a:buClr>
                <a:srgbClr val="0C3B60"/>
              </a:buClr>
            </a:pPr>
            <a:r>
              <a:rPr lang="en-GB" smtClean="0"/>
              <a:t>SSR incident desk </a:t>
            </a: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6325" y="5068888"/>
            <a:ext cx="1525588"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00106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GB" smtClean="0"/>
              <a:t>Performance</a:t>
            </a:r>
          </a:p>
        </p:txBody>
      </p:sp>
      <p:sp>
        <p:nvSpPr>
          <p:cNvPr id="6147" name="Content Placeholder 2"/>
          <p:cNvSpPr>
            <a:spLocks noGrp="1"/>
          </p:cNvSpPr>
          <p:nvPr>
            <p:ph idx="1"/>
          </p:nvPr>
        </p:nvSpPr>
        <p:spPr>
          <a:xfrm>
            <a:off x="3181350" y="2219325"/>
            <a:ext cx="5176838" cy="3084513"/>
          </a:xfrm>
        </p:spPr>
        <p:txBody>
          <a:bodyPr/>
          <a:lstStyle/>
          <a:p>
            <a:pPr>
              <a:spcAft>
                <a:spcPct val="0"/>
              </a:spcAft>
              <a:buFont typeface="Arial" charset="0"/>
              <a:buChar char="•"/>
              <a:defRPr/>
            </a:pPr>
            <a:r>
              <a:rPr lang="en-GB" dirty="0" smtClean="0"/>
              <a:t>How did we do last year? </a:t>
            </a:r>
          </a:p>
          <a:p>
            <a:pPr marL="285750" lvl="1" indent="-285750">
              <a:lnSpc>
                <a:spcPts val="2500"/>
              </a:lnSpc>
              <a:spcBef>
                <a:spcPts val="850"/>
              </a:spcBef>
              <a:spcAft>
                <a:spcPct val="0"/>
              </a:spcAft>
              <a:buFontTx/>
              <a:buChar char="-"/>
              <a:defRPr/>
            </a:pPr>
            <a:r>
              <a:rPr lang="en-GB" dirty="0" smtClean="0"/>
              <a:t>Answered 2.4 million calls</a:t>
            </a:r>
          </a:p>
          <a:p>
            <a:pPr marL="285750" lvl="1" indent="-285750">
              <a:lnSpc>
                <a:spcPts val="2500"/>
              </a:lnSpc>
              <a:spcBef>
                <a:spcPts val="850"/>
              </a:spcBef>
              <a:spcAft>
                <a:spcPct val="0"/>
              </a:spcAft>
              <a:buFontTx/>
              <a:buChar char="-"/>
              <a:defRPr/>
            </a:pPr>
            <a:r>
              <a:rPr lang="en-GB" dirty="0" smtClean="0"/>
              <a:t>Emergency Line 1.6 million</a:t>
            </a:r>
          </a:p>
          <a:p>
            <a:pPr marL="285750" lvl="1" indent="-285750">
              <a:lnSpc>
                <a:spcPts val="2500"/>
              </a:lnSpc>
              <a:spcBef>
                <a:spcPts val="850"/>
              </a:spcBef>
              <a:spcAft>
                <a:spcPct val="0"/>
              </a:spcAft>
              <a:buFontTx/>
              <a:buChar char="-"/>
              <a:defRPr/>
            </a:pPr>
            <a:r>
              <a:rPr lang="en-GB" dirty="0" smtClean="0"/>
              <a:t>8 seconds ASA on the Emergency Line </a:t>
            </a:r>
          </a:p>
          <a:p>
            <a:pPr lvl="1">
              <a:buFont typeface="Arial" charset="0"/>
              <a:buChar char="–"/>
              <a:defRPr/>
            </a:pPr>
            <a:r>
              <a:rPr lang="en-GB" dirty="0" smtClean="0"/>
              <a:t>Enquiry Line 153,000</a:t>
            </a:r>
          </a:p>
          <a:p>
            <a:pPr lvl="1">
              <a:buFont typeface="Arial" charset="0"/>
              <a:buChar char="–"/>
              <a:defRPr/>
            </a:pPr>
            <a:r>
              <a:rPr lang="en-GB" dirty="0" smtClean="0"/>
              <a:t>M Number 650,000</a:t>
            </a:r>
          </a:p>
          <a:p>
            <a:pPr lvl="1">
              <a:buFont typeface="Arial" charset="0"/>
              <a:buChar char="–"/>
              <a:defRPr/>
            </a:pPr>
            <a:r>
              <a:rPr lang="en-GB" dirty="0" smtClean="0"/>
              <a:t>93.87% SOS on our regulated lines</a:t>
            </a:r>
          </a:p>
          <a:p>
            <a:pPr lvl="1">
              <a:buFont typeface="Arial" charset="0"/>
              <a:buChar char="–"/>
              <a:defRPr/>
            </a:pPr>
            <a:r>
              <a:rPr lang="en-GB" dirty="0" smtClean="0"/>
              <a:t>GT ID &amp; ARH 53,354</a:t>
            </a: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3763" y="5170488"/>
            <a:ext cx="1525587"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https://encrypted-tbn3.gstatic.com/images?q=tbn:ANd9GcTdpU4Yl9eYKK-6C5sa69KT10rANo3CAcgGGnCM-hRMoHxew_qOuVKPd-69">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500" y="2395538"/>
            <a:ext cx="2119313"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3707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smtClean="0"/>
              <a:t>Current Initiatives</a:t>
            </a:r>
          </a:p>
        </p:txBody>
      </p:sp>
      <p:sp>
        <p:nvSpPr>
          <p:cNvPr id="7171" name="Content Placeholder 2"/>
          <p:cNvSpPr>
            <a:spLocks noGrp="1"/>
          </p:cNvSpPr>
          <p:nvPr>
            <p:ph idx="1"/>
          </p:nvPr>
        </p:nvSpPr>
        <p:spPr>
          <a:xfrm>
            <a:off x="593725" y="2384425"/>
            <a:ext cx="4691063" cy="2089150"/>
          </a:xfrm>
        </p:spPr>
        <p:txBody>
          <a:bodyPr/>
          <a:lstStyle/>
          <a:p>
            <a:pPr>
              <a:spcAft>
                <a:spcPct val="0"/>
              </a:spcAft>
            </a:pPr>
            <a:r>
              <a:rPr lang="en-GB" smtClean="0"/>
              <a:t>Winter Preparedness </a:t>
            </a:r>
          </a:p>
          <a:p>
            <a:pPr>
              <a:spcAft>
                <a:spcPct val="0"/>
              </a:spcAft>
            </a:pPr>
            <a:r>
              <a:rPr lang="en-GB" smtClean="0"/>
              <a:t>Health and Wellbeing</a:t>
            </a:r>
          </a:p>
          <a:p>
            <a:pPr>
              <a:spcAft>
                <a:spcPct val="0"/>
              </a:spcAft>
            </a:pPr>
            <a:r>
              <a:rPr lang="en-GB" smtClean="0"/>
              <a:t>Performance Excellence </a:t>
            </a:r>
          </a:p>
          <a:p>
            <a:pPr>
              <a:spcAft>
                <a:spcPct val="0"/>
              </a:spcAft>
            </a:pPr>
            <a:r>
              <a:rPr lang="en-GB" smtClean="0"/>
              <a:t>Collaborative working with GDNs</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19588"/>
            <a:ext cx="2125663" cy="165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4475" y="784225"/>
            <a:ext cx="1054100"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300" y="4332288"/>
            <a:ext cx="2125663"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963" y="4332288"/>
            <a:ext cx="2125662"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625" y="4332288"/>
            <a:ext cx="2127250"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2338" y="4332288"/>
            <a:ext cx="2127250"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5823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649288" y="544513"/>
            <a:ext cx="5591175" cy="1381125"/>
          </a:xfrm>
        </p:spPr>
        <p:txBody>
          <a:bodyPr/>
          <a:lstStyle/>
          <a:p>
            <a:pPr eaLnBrk="1" hangingPunct="1"/>
            <a:r>
              <a:rPr lang="en-GB" smtClean="0"/>
              <a:t>Performance Excellence</a:t>
            </a:r>
          </a:p>
        </p:txBody>
      </p:sp>
    </p:spTree>
    <p:extLst>
      <p:ext uri="{BB962C8B-B14F-4D97-AF65-F5344CB8AC3E}">
        <p14:creationId xmlns:p14="http://schemas.microsoft.com/office/powerpoint/2010/main" val="26831745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a:xfrm>
            <a:off x="649288" y="784225"/>
            <a:ext cx="8148637" cy="877888"/>
          </a:xfrm>
        </p:spPr>
        <p:txBody>
          <a:bodyPr/>
          <a:lstStyle/>
          <a:p>
            <a:r>
              <a:rPr lang="en-GB" smtClean="0"/>
              <a:t>Visual management and workplace audit</a:t>
            </a:r>
          </a:p>
        </p:txBody>
      </p:sp>
      <p:pic>
        <p:nvPicPr>
          <p:cNvPr id="9219" name="Picture 10"/>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t="3043" b="3043"/>
          <a:stretch>
            <a:fillRect/>
          </a:stretch>
        </p:blipFill>
        <p:spPr>
          <a:xfrm>
            <a:off x="434975" y="1731963"/>
            <a:ext cx="2555875" cy="19145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38" y="4140200"/>
            <a:ext cx="2551112" cy="191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1" name="Rectangle 12"/>
          <p:cNvSpPr>
            <a:spLocks noChangeArrowheads="1"/>
          </p:cNvSpPr>
          <p:nvPr/>
        </p:nvSpPr>
        <p:spPr bwMode="auto">
          <a:xfrm>
            <a:off x="3332163" y="2454275"/>
            <a:ext cx="4572000"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fontAlgn="base">
              <a:spcBef>
                <a:spcPct val="0"/>
              </a:spcBef>
              <a:spcAft>
                <a:spcPct val="0"/>
              </a:spcAft>
              <a:buFont typeface="Arial" pitchFamily="34" charset="0"/>
              <a:buChar char="•"/>
            </a:pPr>
            <a:r>
              <a:rPr lang="en-GB" sz="4400" smtClean="0">
                <a:solidFill>
                  <a:srgbClr val="0C3B60"/>
                </a:solidFill>
                <a:ea typeface="ヒラギノ角ゴ Pro W3" pitchFamily="-108" charset="-128"/>
                <a:cs typeface="Arial" pitchFamily="34" charset="0"/>
              </a:rPr>
              <a:t>Embed</a:t>
            </a:r>
          </a:p>
          <a:p>
            <a:pPr marL="342900" indent="-342900" fontAlgn="base">
              <a:spcBef>
                <a:spcPct val="0"/>
              </a:spcBef>
              <a:spcAft>
                <a:spcPct val="0"/>
              </a:spcAft>
              <a:buFont typeface="Arial" pitchFamily="34" charset="0"/>
              <a:buChar char="•"/>
            </a:pPr>
            <a:r>
              <a:rPr lang="en-GB" sz="4400" smtClean="0">
                <a:solidFill>
                  <a:srgbClr val="0C3B60"/>
                </a:solidFill>
                <a:ea typeface="ヒラギノ角ゴ Pro W3" pitchFamily="-108" charset="-128"/>
                <a:cs typeface="Arial" pitchFamily="34" charset="0"/>
              </a:rPr>
              <a:t>Sustain</a:t>
            </a:r>
          </a:p>
          <a:p>
            <a:pPr marL="342900" indent="-342900" fontAlgn="base">
              <a:spcBef>
                <a:spcPct val="0"/>
              </a:spcBef>
              <a:spcAft>
                <a:spcPct val="0"/>
              </a:spcAft>
              <a:buFont typeface="Arial" pitchFamily="34" charset="0"/>
              <a:buChar char="•"/>
            </a:pPr>
            <a:r>
              <a:rPr lang="en-GB" sz="4400" smtClean="0">
                <a:solidFill>
                  <a:srgbClr val="0C3B60"/>
                </a:solidFill>
                <a:ea typeface="ヒラギノ角ゴ Pro W3" pitchFamily="-108" charset="-128"/>
                <a:cs typeface="Arial" pitchFamily="34" charset="0"/>
              </a:rPr>
              <a:t>Coach</a:t>
            </a:r>
            <a:endParaRPr lang="en-GB" sz="4400" smtClean="0">
              <a:solidFill>
                <a:srgbClr val="000000"/>
              </a:solidFill>
              <a:cs typeface="Arial" pitchFamily="34" charset="0"/>
            </a:endParaRPr>
          </a:p>
        </p:txBody>
      </p:sp>
      <p:pic>
        <p:nvPicPr>
          <p:cNvPr id="92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5097463"/>
            <a:ext cx="1524000" cy="157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66053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p:cNvSpPr>
            <a:spLocks noGrp="1"/>
          </p:cNvSpPr>
          <p:nvPr>
            <p:ph type="title"/>
          </p:nvPr>
        </p:nvSpPr>
        <p:spPr>
          <a:xfrm>
            <a:off x="482600" y="909638"/>
            <a:ext cx="8356600" cy="766762"/>
          </a:xfrm>
        </p:spPr>
        <p:txBody>
          <a:bodyPr/>
          <a:lstStyle/>
          <a:p>
            <a:r>
              <a:rPr lang="en-GB" smtClean="0"/>
              <a:t>Structured approach to problem solving</a:t>
            </a:r>
          </a:p>
        </p:txBody>
      </p:sp>
      <p:pic>
        <p:nvPicPr>
          <p:cNvPr id="1024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788" y="3952875"/>
            <a:ext cx="2555875" cy="191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9"/>
          <p:cNvPicPr>
            <a:picLocks noChangeAspect="1" noChangeArrowheads="1"/>
          </p:cNvPicPr>
          <p:nvPr/>
        </p:nvPicPr>
        <p:blipFill>
          <a:blip r:embed="rId4">
            <a:extLst>
              <a:ext uri="{28A0092B-C50C-407E-A947-70E740481C1C}">
                <a14:useLocalDpi xmlns:a14="http://schemas.microsoft.com/office/drawing/2010/main" val="0"/>
              </a:ext>
            </a:extLst>
          </a:blip>
          <a:srcRect t="3043" b="3043"/>
          <a:stretch>
            <a:fillRect/>
          </a:stretch>
        </p:blipFill>
        <p:spPr bwMode="auto">
          <a:xfrm>
            <a:off x="739775" y="3916363"/>
            <a:ext cx="2555875"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Rectangle 8"/>
          <p:cNvSpPr>
            <a:spLocks noChangeArrowheads="1"/>
          </p:cNvSpPr>
          <p:nvPr/>
        </p:nvSpPr>
        <p:spPr bwMode="auto">
          <a:xfrm>
            <a:off x="260350" y="2087563"/>
            <a:ext cx="725646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fontAlgn="base">
              <a:spcBef>
                <a:spcPct val="0"/>
              </a:spcBef>
              <a:spcAft>
                <a:spcPct val="0"/>
              </a:spcAft>
              <a:buFont typeface="Arial" pitchFamily="34" charset="0"/>
              <a:buChar char="•"/>
            </a:pPr>
            <a:r>
              <a:rPr lang="en-GB" sz="3600" smtClean="0">
                <a:solidFill>
                  <a:srgbClr val="000000"/>
                </a:solidFill>
                <a:cs typeface="Arial" pitchFamily="34" charset="0"/>
              </a:rPr>
              <a:t>Creative problem Solving (CPS)</a:t>
            </a:r>
          </a:p>
          <a:p>
            <a:pPr marL="342900" indent="-342900" fontAlgn="base">
              <a:spcBef>
                <a:spcPct val="0"/>
              </a:spcBef>
              <a:spcAft>
                <a:spcPct val="0"/>
              </a:spcAft>
              <a:buFont typeface="Arial" pitchFamily="34" charset="0"/>
              <a:buChar char="•"/>
            </a:pPr>
            <a:r>
              <a:rPr lang="en-GB" sz="3600" smtClean="0">
                <a:solidFill>
                  <a:srgbClr val="000000"/>
                </a:solidFill>
                <a:cs typeface="Arial" pitchFamily="34" charset="0"/>
              </a:rPr>
              <a:t>A 3 Projects</a:t>
            </a:r>
          </a:p>
          <a:p>
            <a:pPr marL="342900" indent="-342900" fontAlgn="base">
              <a:spcBef>
                <a:spcPct val="0"/>
              </a:spcBef>
              <a:spcAft>
                <a:spcPct val="0"/>
              </a:spcAft>
              <a:buFont typeface="Arial" pitchFamily="34" charset="0"/>
              <a:buChar char="•"/>
            </a:pPr>
            <a:r>
              <a:rPr lang="en-GB" sz="3600" smtClean="0">
                <a:solidFill>
                  <a:srgbClr val="000000"/>
                </a:solidFill>
                <a:cs typeface="Arial" pitchFamily="34" charset="0"/>
              </a:rPr>
              <a:t>Daily Conversations</a:t>
            </a:r>
          </a:p>
        </p:txBody>
      </p:sp>
      <p:pic>
        <p:nvPicPr>
          <p:cNvPr id="102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6813" y="5081588"/>
            <a:ext cx="1524000"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49757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358775" y="668338"/>
            <a:ext cx="8050213" cy="1381125"/>
          </a:xfrm>
        </p:spPr>
        <p:txBody>
          <a:bodyPr/>
          <a:lstStyle/>
          <a:p>
            <a:pPr eaLnBrk="1" hangingPunct="1"/>
            <a:r>
              <a:rPr lang="en-GB" smtClean="0"/>
              <a:t>Customer Centre – Plant Protection</a:t>
            </a:r>
          </a:p>
        </p:txBody>
      </p:sp>
    </p:spTree>
    <p:extLst>
      <p:ext uri="{BB962C8B-B14F-4D97-AF65-F5344CB8AC3E}">
        <p14:creationId xmlns:p14="http://schemas.microsoft.com/office/powerpoint/2010/main" val="33773381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smtClean="0"/>
              <a:t>Plant Protection</a:t>
            </a:r>
          </a:p>
        </p:txBody>
      </p:sp>
      <p:grpSp>
        <p:nvGrpSpPr>
          <p:cNvPr id="12291" name="Group 3"/>
          <p:cNvGrpSpPr>
            <a:grpSpLocks/>
          </p:cNvGrpSpPr>
          <p:nvPr/>
        </p:nvGrpSpPr>
        <p:grpSpPr bwMode="auto">
          <a:xfrm>
            <a:off x="7421563" y="2143125"/>
            <a:ext cx="1624012" cy="4497388"/>
            <a:chOff x="6588125" y="1546225"/>
            <a:chExt cx="1800225" cy="4906963"/>
          </a:xfrm>
        </p:grpSpPr>
        <p:pic>
          <p:nvPicPr>
            <p:cNvPr id="122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3068638"/>
              <a:ext cx="1800225"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4794250"/>
              <a:ext cx="1800225"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25" y="1546225"/>
              <a:ext cx="1800225"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2" name="Rectangle 3"/>
          <p:cNvSpPr>
            <a:spLocks noGrp="1" noChangeArrowheads="1"/>
          </p:cNvSpPr>
          <p:nvPr>
            <p:ph idx="1"/>
          </p:nvPr>
        </p:nvSpPr>
        <p:spPr>
          <a:xfrm>
            <a:off x="512763" y="1762125"/>
            <a:ext cx="5795962" cy="4868863"/>
          </a:xfrm>
        </p:spPr>
        <p:txBody>
          <a:bodyPr/>
          <a:lstStyle/>
          <a:p>
            <a:pPr eaLnBrk="1" hangingPunct="1">
              <a:spcAft>
                <a:spcPct val="0"/>
              </a:spcAft>
            </a:pPr>
            <a:r>
              <a:rPr lang="en-GB" sz="2400" smtClean="0"/>
              <a:t>What do we do?</a:t>
            </a:r>
          </a:p>
          <a:p>
            <a:pPr>
              <a:spcAft>
                <a:spcPct val="0"/>
              </a:spcAft>
            </a:pPr>
            <a:r>
              <a:rPr lang="en-GB" sz="2400" smtClean="0"/>
              <a:t>What is our objective? </a:t>
            </a:r>
          </a:p>
          <a:p>
            <a:pPr>
              <a:spcAft>
                <a:spcPct val="0"/>
              </a:spcAft>
            </a:pPr>
            <a:r>
              <a:rPr lang="en-GB" sz="2400" smtClean="0"/>
              <a:t>EAGLE’S</a:t>
            </a:r>
          </a:p>
        </p:txBody>
      </p:sp>
      <p:pic>
        <p:nvPicPr>
          <p:cNvPr id="1229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6500" y="3454400"/>
            <a:ext cx="4756150"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7500" y="795338"/>
            <a:ext cx="1206500" cy="124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2303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ctrTitle"/>
          </p:nvPr>
        </p:nvSpPr>
        <p:spPr/>
        <p:txBody>
          <a:bodyPr/>
          <a:lstStyle/>
          <a:p>
            <a:pPr eaLnBrk="1" hangingPunct="1"/>
            <a:r>
              <a:rPr lang="en-US" smtClean="0"/>
              <a:t>Introduction to National Grid Gas Distribution</a:t>
            </a:r>
          </a:p>
        </p:txBody>
      </p:sp>
      <p:pic>
        <p:nvPicPr>
          <p:cNvPr id="99331" name="Picture 4" descr="NG_LIBRARY_US_D5-406_T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2" name="Picture 5" descr="NG_LIBRARY_US_D4-226_T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3" name="Picture 6" descr="SI0443 XA1H8825_1"/>
          <p:cNvPicPr>
            <a:picLocks noChangeAspect="1" noChangeArrowheads="1"/>
          </p:cNvPicPr>
          <p:nvPr/>
        </p:nvPicPr>
        <p:blipFill>
          <a:blip r:embed="rId5" cstate="print">
            <a:extLst>
              <a:ext uri="{28A0092B-C50C-407E-A947-70E740481C1C}">
                <a14:useLocalDpi xmlns:a14="http://schemas.microsoft.com/office/drawing/2010/main" val="0"/>
              </a:ext>
            </a:extLst>
          </a:blip>
          <a:srcRect l="4347" r="13043" b="2174"/>
          <a:stretch>
            <a:fillRect/>
          </a:stretch>
        </p:blipFill>
        <p:spPr bwMode="auto">
          <a:xfrm>
            <a:off x="54864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4" name="Text Box 7"/>
          <p:cNvSpPr txBox="1">
            <a:spLocks noChangeArrowheads="1"/>
          </p:cNvSpPr>
          <p:nvPr/>
        </p:nvSpPr>
        <p:spPr bwMode="auto">
          <a:xfrm>
            <a:off x="822325" y="65088"/>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pPr>
            <a:endParaRPr lang="en-US"/>
          </a:p>
        </p:txBody>
      </p:sp>
      <p:pic>
        <p:nvPicPr>
          <p:cNvPr id="9933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971800"/>
            <a:ext cx="21717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7" name="Subtitle 1"/>
          <p:cNvSpPr>
            <a:spLocks noGrp="1"/>
          </p:cNvSpPr>
          <p:nvPr>
            <p:ph type="subTitle" sz="quarter" idx="1"/>
          </p:nvPr>
        </p:nvSpPr>
        <p:spPr/>
        <p:txBody>
          <a:bodyPr/>
          <a:lstStyle/>
          <a:p>
            <a:r>
              <a:rPr lang="en-GB" smtClean="0"/>
              <a:t> </a:t>
            </a:r>
          </a:p>
        </p:txBody>
      </p:sp>
    </p:spTree>
    <p:extLst>
      <p:ext uri="{BB962C8B-B14F-4D97-AF65-F5344CB8AC3E}">
        <p14:creationId xmlns:p14="http://schemas.microsoft.com/office/powerpoint/2010/main" val="11992603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 y="1042988"/>
            <a:ext cx="4827588" cy="498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48955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a:xfrm>
            <a:off x="593725" y="1279525"/>
            <a:ext cx="8043863" cy="461963"/>
          </a:xfrm>
        </p:spPr>
        <p:txBody>
          <a:bodyPr/>
          <a:lstStyle/>
          <a:p>
            <a:pPr eaLnBrk="1" hangingPunct="1"/>
            <a:r>
              <a:rPr lang="en-US" sz="2400" smtClean="0"/>
              <a:t>Dispatch Centre / Resource Management Overview</a:t>
            </a:r>
          </a:p>
        </p:txBody>
      </p:sp>
      <p:pic>
        <p:nvPicPr>
          <p:cNvPr id="167939" name="Picture 3" descr="NG_LIBRARY_US_D5-406_T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40" name="Picture 4" descr="NG_LIBRARY_US_D4-226_T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41" name="Picture 5" descr="SI0443 XA1H8825_1"/>
          <p:cNvPicPr>
            <a:picLocks noChangeAspect="1" noChangeArrowheads="1"/>
          </p:cNvPicPr>
          <p:nvPr/>
        </p:nvPicPr>
        <p:blipFill>
          <a:blip r:embed="rId5" cstate="print">
            <a:extLst>
              <a:ext uri="{28A0092B-C50C-407E-A947-70E740481C1C}">
                <a14:useLocalDpi xmlns:a14="http://schemas.microsoft.com/office/drawing/2010/main" val="0"/>
              </a:ext>
            </a:extLst>
          </a:blip>
          <a:srcRect l="4347" r="13043" b="2174"/>
          <a:stretch>
            <a:fillRect/>
          </a:stretch>
        </p:blipFill>
        <p:spPr bwMode="auto">
          <a:xfrm>
            <a:off x="54864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37205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fld id="{EADA06BF-A2C4-4FA7-A6C4-813FF45F730E}" type="slidenum">
              <a:rPr lang="en-US" sz="1200" smtClean="0"/>
              <a:pPr eaLnBrk="1" hangingPunct="1"/>
              <a:t>62</a:t>
            </a:fld>
            <a:endParaRPr lang="en-US" sz="1200" smtClean="0"/>
          </a:p>
        </p:txBody>
      </p:sp>
      <p:sp>
        <p:nvSpPr>
          <p:cNvPr id="168963" name="Rectangle 2"/>
          <p:cNvSpPr>
            <a:spLocks noGrp="1" noChangeArrowheads="1"/>
          </p:cNvSpPr>
          <p:nvPr>
            <p:ph type="title"/>
          </p:nvPr>
        </p:nvSpPr>
        <p:spPr/>
        <p:txBody>
          <a:bodyPr/>
          <a:lstStyle/>
          <a:p>
            <a:pPr eaLnBrk="1" hangingPunct="1"/>
            <a:r>
              <a:rPr lang="en-GB" smtClean="0"/>
              <a:t>Operating Model</a:t>
            </a:r>
          </a:p>
        </p:txBody>
      </p:sp>
      <p:sp>
        <p:nvSpPr>
          <p:cNvPr id="168964" name="Text Box 5"/>
          <p:cNvSpPr txBox="1">
            <a:spLocks noChangeArrowheads="1"/>
          </p:cNvSpPr>
          <p:nvPr/>
        </p:nvSpPr>
        <p:spPr bwMode="auto">
          <a:xfrm>
            <a:off x="5800725" y="3563938"/>
            <a:ext cx="2457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ctr">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algn="ctr" eaLnBrk="1" fontAlgn="base" hangingPunct="1">
              <a:spcBef>
                <a:spcPct val="0"/>
              </a:spcBef>
              <a:spcAft>
                <a:spcPct val="0"/>
              </a:spcAft>
            </a:pPr>
            <a:r>
              <a:rPr lang="en-GB" sz="1000" b="0">
                <a:solidFill>
                  <a:srgbClr val="4D4D4D"/>
                </a:solidFill>
              </a:rPr>
              <a:t>Strong safety performance</a:t>
            </a:r>
          </a:p>
          <a:p>
            <a:pPr algn="ctr" eaLnBrk="1" fontAlgn="base" hangingPunct="1">
              <a:spcBef>
                <a:spcPct val="0"/>
              </a:spcBef>
              <a:spcAft>
                <a:spcPct val="0"/>
              </a:spcAft>
            </a:pPr>
            <a:r>
              <a:rPr lang="en-GB" sz="1000" b="0">
                <a:solidFill>
                  <a:srgbClr val="4D4D4D"/>
                </a:solidFill>
              </a:rPr>
              <a:t>Engaged and developed people</a:t>
            </a:r>
          </a:p>
          <a:p>
            <a:pPr algn="ctr" eaLnBrk="1" fontAlgn="base" hangingPunct="1">
              <a:spcBef>
                <a:spcPct val="0"/>
              </a:spcBef>
              <a:spcAft>
                <a:spcPct val="0"/>
              </a:spcAft>
            </a:pPr>
            <a:r>
              <a:rPr lang="en-GB" sz="1000" b="0">
                <a:solidFill>
                  <a:srgbClr val="4D4D4D"/>
                </a:solidFill>
              </a:rPr>
              <a:t>Efficient and compliant processes</a:t>
            </a:r>
          </a:p>
          <a:p>
            <a:pPr algn="ctr" eaLnBrk="1" fontAlgn="base" hangingPunct="1">
              <a:spcBef>
                <a:spcPct val="0"/>
              </a:spcBef>
              <a:spcAft>
                <a:spcPct val="0"/>
              </a:spcAft>
            </a:pPr>
            <a:r>
              <a:rPr lang="en-GB" sz="1000" b="0">
                <a:solidFill>
                  <a:srgbClr val="4D4D4D"/>
                </a:solidFill>
              </a:rPr>
              <a:t>Satisfied customers</a:t>
            </a:r>
          </a:p>
        </p:txBody>
      </p:sp>
      <p:sp>
        <p:nvSpPr>
          <p:cNvPr id="168965" name="AutoShape 6"/>
          <p:cNvSpPr>
            <a:spLocks noChangeArrowheads="1"/>
          </p:cNvSpPr>
          <p:nvPr/>
        </p:nvSpPr>
        <p:spPr bwMode="auto">
          <a:xfrm>
            <a:off x="630238" y="2078038"/>
            <a:ext cx="7642225" cy="3756025"/>
          </a:xfrm>
          <a:prstGeom prst="homePlate">
            <a:avLst>
              <a:gd name="adj" fmla="val 40627"/>
            </a:avLst>
          </a:prstGeom>
          <a:noFill/>
          <a:ln w="1778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800" b="1">
              <a:solidFill>
                <a:srgbClr val="0079C1"/>
              </a:solidFill>
            </a:endParaRPr>
          </a:p>
        </p:txBody>
      </p:sp>
      <p:sp>
        <p:nvSpPr>
          <p:cNvPr id="168966" name="Text Box 7"/>
          <p:cNvSpPr txBox="1">
            <a:spLocks noChangeArrowheads="1"/>
          </p:cNvSpPr>
          <p:nvPr/>
        </p:nvSpPr>
        <p:spPr bwMode="auto">
          <a:xfrm>
            <a:off x="2897188" y="1949450"/>
            <a:ext cx="14859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pPr>
            <a:r>
              <a:rPr lang="en-GB" sz="1200">
                <a:solidFill>
                  <a:srgbClr val="FF7800"/>
                </a:solidFill>
              </a:rPr>
              <a:t>Performance</a:t>
            </a:r>
          </a:p>
        </p:txBody>
      </p:sp>
      <p:sp>
        <p:nvSpPr>
          <p:cNvPr id="168967" name="Rectangle 8"/>
          <p:cNvSpPr>
            <a:spLocks noChangeArrowheads="1"/>
          </p:cNvSpPr>
          <p:nvPr/>
        </p:nvSpPr>
        <p:spPr bwMode="auto">
          <a:xfrm>
            <a:off x="823913" y="5384800"/>
            <a:ext cx="5191125" cy="2778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nchor="ctr"/>
          <a:lstStyle/>
          <a:p>
            <a:pPr algn="ctr" fontAlgn="base">
              <a:spcBef>
                <a:spcPct val="0"/>
              </a:spcBef>
              <a:spcAft>
                <a:spcPct val="0"/>
              </a:spcAft>
            </a:pPr>
            <a:r>
              <a:rPr lang="en-GB" sz="900">
                <a:solidFill>
                  <a:srgbClr val="FFFFFF"/>
                </a:solidFill>
              </a:rPr>
              <a:t>Corporate and Shared Services</a:t>
            </a:r>
          </a:p>
        </p:txBody>
      </p:sp>
      <p:sp>
        <p:nvSpPr>
          <p:cNvPr id="12295" name="Freeform 9"/>
          <p:cNvSpPr>
            <a:spLocks/>
          </p:cNvSpPr>
          <p:nvPr/>
        </p:nvSpPr>
        <p:spPr bwMode="auto">
          <a:xfrm>
            <a:off x="908050" y="2506663"/>
            <a:ext cx="5127625" cy="809625"/>
          </a:xfrm>
          <a:custGeom>
            <a:avLst/>
            <a:gdLst>
              <a:gd name="T0" fmla="*/ 0 w 2419"/>
              <a:gd name="T1" fmla="*/ 0 h 365"/>
              <a:gd name="T2" fmla="*/ 3549650 w 2419"/>
              <a:gd name="T3" fmla="*/ 0 h 365"/>
              <a:gd name="T4" fmla="*/ 3840162 w 2419"/>
              <a:gd name="T5" fmla="*/ 288925 h 365"/>
              <a:gd name="T6" fmla="*/ 3549650 w 2419"/>
              <a:gd name="T7" fmla="*/ 579438 h 365"/>
              <a:gd name="T8" fmla="*/ 0 w 2419"/>
              <a:gd name="T9" fmla="*/ 579438 h 365"/>
              <a:gd name="T10" fmla="*/ 0 w 2419"/>
              <a:gd name="T11" fmla="*/ 0 h 365"/>
              <a:gd name="T12" fmla="*/ 0 60000 65536"/>
              <a:gd name="T13" fmla="*/ 0 60000 65536"/>
              <a:gd name="T14" fmla="*/ 0 60000 65536"/>
              <a:gd name="T15" fmla="*/ 0 60000 65536"/>
              <a:gd name="T16" fmla="*/ 0 60000 65536"/>
              <a:gd name="T17" fmla="*/ 0 60000 65536"/>
              <a:gd name="T18" fmla="*/ 0 w 2419"/>
              <a:gd name="T19" fmla="*/ 0 h 365"/>
              <a:gd name="T20" fmla="*/ 2419 w 2419"/>
              <a:gd name="T21" fmla="*/ 365 h 365"/>
            </a:gdLst>
            <a:ahLst/>
            <a:cxnLst>
              <a:cxn ang="T12">
                <a:pos x="T0" y="T1"/>
              </a:cxn>
              <a:cxn ang="T13">
                <a:pos x="T2" y="T3"/>
              </a:cxn>
              <a:cxn ang="T14">
                <a:pos x="T4" y="T5"/>
              </a:cxn>
              <a:cxn ang="T15">
                <a:pos x="T6" y="T7"/>
              </a:cxn>
              <a:cxn ang="T16">
                <a:pos x="T8" y="T9"/>
              </a:cxn>
              <a:cxn ang="T17">
                <a:pos x="T10" y="T11"/>
              </a:cxn>
            </a:cxnLst>
            <a:rect l="T18" t="T19" r="T20" b="T21"/>
            <a:pathLst>
              <a:path w="2419" h="365">
                <a:moveTo>
                  <a:pt x="0" y="0"/>
                </a:moveTo>
                <a:lnTo>
                  <a:pt x="2236" y="0"/>
                </a:lnTo>
                <a:lnTo>
                  <a:pt x="2419" y="182"/>
                </a:lnTo>
                <a:lnTo>
                  <a:pt x="2236" y="365"/>
                </a:lnTo>
                <a:lnTo>
                  <a:pt x="0" y="365"/>
                </a:lnTo>
                <a:lnTo>
                  <a:pt x="0" y="0"/>
                </a:lnTo>
                <a:close/>
              </a:path>
            </a:pathLst>
          </a:custGeom>
          <a:solidFill>
            <a:schemeClr val="tx1">
              <a:lumMod val="50000"/>
            </a:schemeClr>
          </a:solidFill>
          <a:ln w="9525">
            <a:noFill/>
            <a:round/>
            <a:headEnd/>
            <a:tailEnd/>
          </a:ln>
        </p:spPr>
        <p:txBody>
          <a:bodyPr/>
          <a:lstStyle/>
          <a:p>
            <a:pPr fontAlgn="base">
              <a:spcBef>
                <a:spcPct val="0"/>
              </a:spcBef>
              <a:spcAft>
                <a:spcPct val="0"/>
              </a:spcAft>
              <a:defRPr/>
            </a:pPr>
            <a:endParaRPr lang="en-GB" sz="2800" b="1">
              <a:solidFill>
                <a:srgbClr val="0079C1"/>
              </a:solidFill>
            </a:endParaRPr>
          </a:p>
        </p:txBody>
      </p:sp>
      <p:sp>
        <p:nvSpPr>
          <p:cNvPr id="168969" name="Rectangle 10"/>
          <p:cNvSpPr>
            <a:spLocks noChangeArrowheads="1"/>
          </p:cNvSpPr>
          <p:nvPr/>
        </p:nvSpPr>
        <p:spPr bwMode="auto">
          <a:xfrm>
            <a:off x="995363" y="2730500"/>
            <a:ext cx="1935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fontAlgn="base">
              <a:spcBef>
                <a:spcPct val="0"/>
              </a:spcBef>
              <a:spcAft>
                <a:spcPct val="0"/>
              </a:spcAft>
            </a:pPr>
            <a:r>
              <a:rPr lang="en-GB" sz="1100">
                <a:solidFill>
                  <a:srgbClr val="FFFFFF"/>
                </a:solidFill>
              </a:rPr>
              <a:t>Emergency Response and Repair</a:t>
            </a:r>
            <a:endParaRPr lang="en-GB">
              <a:solidFill>
                <a:srgbClr val="FFFFFF"/>
              </a:solidFill>
            </a:endParaRPr>
          </a:p>
        </p:txBody>
      </p:sp>
      <p:sp>
        <p:nvSpPr>
          <p:cNvPr id="12297" name="Freeform 11"/>
          <p:cNvSpPr>
            <a:spLocks/>
          </p:cNvSpPr>
          <p:nvPr/>
        </p:nvSpPr>
        <p:spPr bwMode="auto">
          <a:xfrm>
            <a:off x="908050" y="3427413"/>
            <a:ext cx="5127625" cy="801687"/>
          </a:xfrm>
          <a:custGeom>
            <a:avLst/>
            <a:gdLst>
              <a:gd name="T0" fmla="*/ 0 w 2419"/>
              <a:gd name="T1" fmla="*/ 0 h 361"/>
              <a:gd name="T2" fmla="*/ 3552825 w 2419"/>
              <a:gd name="T3" fmla="*/ 0 h 361"/>
              <a:gd name="T4" fmla="*/ 3840162 w 2419"/>
              <a:gd name="T5" fmla="*/ 285750 h 361"/>
              <a:gd name="T6" fmla="*/ 3552825 w 2419"/>
              <a:gd name="T7" fmla="*/ 573087 h 361"/>
              <a:gd name="T8" fmla="*/ 0 w 2419"/>
              <a:gd name="T9" fmla="*/ 573087 h 361"/>
              <a:gd name="T10" fmla="*/ 0 w 2419"/>
              <a:gd name="T11" fmla="*/ 0 h 361"/>
              <a:gd name="T12" fmla="*/ 0 60000 65536"/>
              <a:gd name="T13" fmla="*/ 0 60000 65536"/>
              <a:gd name="T14" fmla="*/ 0 60000 65536"/>
              <a:gd name="T15" fmla="*/ 0 60000 65536"/>
              <a:gd name="T16" fmla="*/ 0 60000 65536"/>
              <a:gd name="T17" fmla="*/ 0 60000 65536"/>
              <a:gd name="T18" fmla="*/ 0 w 2419"/>
              <a:gd name="T19" fmla="*/ 0 h 361"/>
              <a:gd name="T20" fmla="*/ 2419 w 2419"/>
              <a:gd name="T21" fmla="*/ 361 h 361"/>
            </a:gdLst>
            <a:ahLst/>
            <a:cxnLst>
              <a:cxn ang="T12">
                <a:pos x="T0" y="T1"/>
              </a:cxn>
              <a:cxn ang="T13">
                <a:pos x="T2" y="T3"/>
              </a:cxn>
              <a:cxn ang="T14">
                <a:pos x="T4" y="T5"/>
              </a:cxn>
              <a:cxn ang="T15">
                <a:pos x="T6" y="T7"/>
              </a:cxn>
              <a:cxn ang="T16">
                <a:pos x="T8" y="T9"/>
              </a:cxn>
              <a:cxn ang="T17">
                <a:pos x="T10" y="T11"/>
              </a:cxn>
            </a:cxnLst>
            <a:rect l="T18" t="T19" r="T20" b="T21"/>
            <a:pathLst>
              <a:path w="2419" h="361">
                <a:moveTo>
                  <a:pt x="0" y="0"/>
                </a:moveTo>
                <a:lnTo>
                  <a:pt x="2238" y="0"/>
                </a:lnTo>
                <a:lnTo>
                  <a:pt x="2419" y="180"/>
                </a:lnTo>
                <a:lnTo>
                  <a:pt x="2238" y="361"/>
                </a:lnTo>
                <a:lnTo>
                  <a:pt x="0" y="361"/>
                </a:lnTo>
                <a:lnTo>
                  <a:pt x="0" y="0"/>
                </a:lnTo>
                <a:close/>
              </a:path>
            </a:pathLst>
          </a:custGeom>
          <a:solidFill>
            <a:schemeClr val="tx1">
              <a:lumMod val="50000"/>
            </a:schemeClr>
          </a:solidFill>
          <a:ln w="9525">
            <a:noFill/>
            <a:round/>
            <a:headEnd/>
            <a:tailEnd/>
          </a:ln>
        </p:spPr>
        <p:txBody>
          <a:bodyPr/>
          <a:lstStyle/>
          <a:p>
            <a:pPr fontAlgn="base">
              <a:spcBef>
                <a:spcPct val="0"/>
              </a:spcBef>
              <a:spcAft>
                <a:spcPct val="0"/>
              </a:spcAft>
              <a:defRPr/>
            </a:pPr>
            <a:endParaRPr lang="en-GB" sz="2800" b="1">
              <a:solidFill>
                <a:srgbClr val="0079C1"/>
              </a:solidFill>
            </a:endParaRPr>
          </a:p>
        </p:txBody>
      </p:sp>
      <p:sp>
        <p:nvSpPr>
          <p:cNvPr id="168971" name="Rectangle 12"/>
          <p:cNvSpPr>
            <a:spLocks noChangeArrowheads="1"/>
          </p:cNvSpPr>
          <p:nvPr/>
        </p:nvSpPr>
        <p:spPr bwMode="auto">
          <a:xfrm>
            <a:off x="995363" y="3732213"/>
            <a:ext cx="17907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100">
                <a:solidFill>
                  <a:srgbClr val="FFFFFF"/>
                </a:solidFill>
              </a:rPr>
              <a:t>Operate and Maintain</a:t>
            </a:r>
            <a:endParaRPr lang="en-GB">
              <a:solidFill>
                <a:srgbClr val="000000"/>
              </a:solidFill>
            </a:endParaRPr>
          </a:p>
        </p:txBody>
      </p:sp>
      <p:sp>
        <p:nvSpPr>
          <p:cNvPr id="12299" name="Freeform 13"/>
          <p:cNvSpPr>
            <a:spLocks/>
          </p:cNvSpPr>
          <p:nvPr/>
        </p:nvSpPr>
        <p:spPr bwMode="auto">
          <a:xfrm>
            <a:off x="908050" y="4338638"/>
            <a:ext cx="5127625" cy="800100"/>
          </a:xfrm>
          <a:custGeom>
            <a:avLst/>
            <a:gdLst>
              <a:gd name="T0" fmla="*/ 0 w 2419"/>
              <a:gd name="T1" fmla="*/ 0 h 361"/>
              <a:gd name="T2" fmla="*/ 3552825 w 2419"/>
              <a:gd name="T3" fmla="*/ 0 h 361"/>
              <a:gd name="T4" fmla="*/ 3840162 w 2419"/>
              <a:gd name="T5" fmla="*/ 287337 h 361"/>
              <a:gd name="T6" fmla="*/ 3552825 w 2419"/>
              <a:gd name="T7" fmla="*/ 573087 h 361"/>
              <a:gd name="T8" fmla="*/ 0 w 2419"/>
              <a:gd name="T9" fmla="*/ 573087 h 361"/>
              <a:gd name="T10" fmla="*/ 0 w 2419"/>
              <a:gd name="T11" fmla="*/ 0 h 361"/>
              <a:gd name="T12" fmla="*/ 0 60000 65536"/>
              <a:gd name="T13" fmla="*/ 0 60000 65536"/>
              <a:gd name="T14" fmla="*/ 0 60000 65536"/>
              <a:gd name="T15" fmla="*/ 0 60000 65536"/>
              <a:gd name="T16" fmla="*/ 0 60000 65536"/>
              <a:gd name="T17" fmla="*/ 0 60000 65536"/>
              <a:gd name="T18" fmla="*/ 0 w 2419"/>
              <a:gd name="T19" fmla="*/ 0 h 361"/>
              <a:gd name="T20" fmla="*/ 2419 w 2419"/>
              <a:gd name="T21" fmla="*/ 361 h 361"/>
            </a:gdLst>
            <a:ahLst/>
            <a:cxnLst>
              <a:cxn ang="T12">
                <a:pos x="T0" y="T1"/>
              </a:cxn>
              <a:cxn ang="T13">
                <a:pos x="T2" y="T3"/>
              </a:cxn>
              <a:cxn ang="T14">
                <a:pos x="T4" y="T5"/>
              </a:cxn>
              <a:cxn ang="T15">
                <a:pos x="T6" y="T7"/>
              </a:cxn>
              <a:cxn ang="T16">
                <a:pos x="T8" y="T9"/>
              </a:cxn>
              <a:cxn ang="T17">
                <a:pos x="T10" y="T11"/>
              </a:cxn>
            </a:cxnLst>
            <a:rect l="T18" t="T19" r="T20" b="T21"/>
            <a:pathLst>
              <a:path w="2419" h="361">
                <a:moveTo>
                  <a:pt x="0" y="0"/>
                </a:moveTo>
                <a:lnTo>
                  <a:pt x="2238" y="0"/>
                </a:lnTo>
                <a:lnTo>
                  <a:pt x="2419" y="181"/>
                </a:lnTo>
                <a:lnTo>
                  <a:pt x="2238" y="361"/>
                </a:lnTo>
                <a:lnTo>
                  <a:pt x="0" y="361"/>
                </a:lnTo>
                <a:lnTo>
                  <a:pt x="0" y="0"/>
                </a:lnTo>
                <a:close/>
              </a:path>
            </a:pathLst>
          </a:custGeom>
          <a:solidFill>
            <a:schemeClr val="tx1">
              <a:lumMod val="50000"/>
            </a:schemeClr>
          </a:solidFill>
          <a:ln w="9525">
            <a:noFill/>
            <a:round/>
            <a:headEnd/>
            <a:tailEnd/>
          </a:ln>
        </p:spPr>
        <p:txBody>
          <a:bodyPr/>
          <a:lstStyle/>
          <a:p>
            <a:pPr fontAlgn="base">
              <a:spcBef>
                <a:spcPct val="0"/>
              </a:spcBef>
              <a:spcAft>
                <a:spcPct val="0"/>
              </a:spcAft>
              <a:defRPr/>
            </a:pPr>
            <a:endParaRPr lang="en-GB" sz="2800" b="1">
              <a:solidFill>
                <a:srgbClr val="0079C1"/>
              </a:solidFill>
            </a:endParaRPr>
          </a:p>
        </p:txBody>
      </p:sp>
      <p:sp>
        <p:nvSpPr>
          <p:cNvPr id="168973" name="Rectangle 14"/>
          <p:cNvSpPr>
            <a:spLocks noChangeArrowheads="1"/>
          </p:cNvSpPr>
          <p:nvPr/>
        </p:nvSpPr>
        <p:spPr bwMode="auto">
          <a:xfrm>
            <a:off x="995363" y="4641850"/>
            <a:ext cx="168116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100">
                <a:solidFill>
                  <a:srgbClr val="FFFFFF"/>
                </a:solidFill>
              </a:rPr>
              <a:t>Replace and Extend</a:t>
            </a:r>
            <a:endParaRPr lang="en-GB">
              <a:solidFill>
                <a:srgbClr val="000000"/>
              </a:solidFill>
            </a:endParaRPr>
          </a:p>
        </p:txBody>
      </p:sp>
      <p:sp>
        <p:nvSpPr>
          <p:cNvPr id="168974" name="Rectangle 16"/>
          <p:cNvSpPr>
            <a:spLocks noChangeArrowheads="1"/>
          </p:cNvSpPr>
          <p:nvPr/>
        </p:nvSpPr>
        <p:spPr bwMode="auto">
          <a:xfrm>
            <a:off x="4168775" y="3092450"/>
            <a:ext cx="0" cy="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lIns="91429" tIns="45715" rIns="91429" bIns="45715" anchor="ctr"/>
          <a:lstStyle/>
          <a:p>
            <a:pPr algn="ctr" fontAlgn="base">
              <a:spcBef>
                <a:spcPct val="0"/>
              </a:spcBef>
              <a:spcAft>
                <a:spcPct val="0"/>
              </a:spcAft>
            </a:pPr>
            <a:endParaRPr lang="en-US">
              <a:solidFill>
                <a:srgbClr val="000000"/>
              </a:solidFill>
            </a:endParaRPr>
          </a:p>
        </p:txBody>
      </p:sp>
      <p:sp>
        <p:nvSpPr>
          <p:cNvPr id="168975" name="Rectangle 17"/>
          <p:cNvSpPr>
            <a:spLocks noChangeArrowheads="1"/>
          </p:cNvSpPr>
          <p:nvPr/>
        </p:nvSpPr>
        <p:spPr bwMode="auto">
          <a:xfrm>
            <a:off x="4745038" y="3349625"/>
            <a:ext cx="0" cy="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lIns="91429" tIns="45715" rIns="91429" bIns="45715" anchor="ctr"/>
          <a:lstStyle/>
          <a:p>
            <a:pPr algn="ctr" fontAlgn="base">
              <a:spcBef>
                <a:spcPct val="0"/>
              </a:spcBef>
              <a:spcAft>
                <a:spcPct val="0"/>
              </a:spcAft>
            </a:pPr>
            <a:r>
              <a:rPr lang="en-GB">
                <a:solidFill>
                  <a:srgbClr val="000000"/>
                </a:solidFill>
              </a:rPr>
              <a:t>Operations</a:t>
            </a:r>
          </a:p>
        </p:txBody>
      </p:sp>
      <p:sp>
        <p:nvSpPr>
          <p:cNvPr id="168976" name="Rectangle 18"/>
          <p:cNvSpPr>
            <a:spLocks noChangeArrowheads="1"/>
          </p:cNvSpPr>
          <p:nvPr/>
        </p:nvSpPr>
        <p:spPr bwMode="auto">
          <a:xfrm>
            <a:off x="5324475" y="3240088"/>
            <a:ext cx="0" cy="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lIns="91429" tIns="45715" rIns="91429" bIns="45715" anchor="ctr"/>
          <a:lstStyle/>
          <a:p>
            <a:pPr algn="ctr" fontAlgn="base">
              <a:spcBef>
                <a:spcPct val="0"/>
              </a:spcBef>
              <a:spcAft>
                <a:spcPct val="0"/>
              </a:spcAft>
            </a:pPr>
            <a:endParaRPr lang="en-US">
              <a:solidFill>
                <a:srgbClr val="000000"/>
              </a:solidFill>
            </a:endParaRPr>
          </a:p>
        </p:txBody>
      </p:sp>
      <p:sp>
        <p:nvSpPr>
          <p:cNvPr id="168977" name="Rectangle 20"/>
          <p:cNvSpPr>
            <a:spLocks noChangeArrowheads="1"/>
          </p:cNvSpPr>
          <p:nvPr/>
        </p:nvSpPr>
        <p:spPr bwMode="auto">
          <a:xfrm>
            <a:off x="3001963" y="2332038"/>
            <a:ext cx="439737" cy="29829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91429" tIns="45715" rIns="91429" bIns="45715" anchor="ctr"/>
          <a:lstStyle/>
          <a:p>
            <a:pPr algn="ctr" fontAlgn="base">
              <a:spcBef>
                <a:spcPct val="0"/>
              </a:spcBef>
              <a:spcAft>
                <a:spcPct val="0"/>
              </a:spcAft>
            </a:pPr>
            <a:r>
              <a:rPr lang="en-GB" sz="1000" b="1">
                <a:solidFill>
                  <a:srgbClr val="000000"/>
                </a:solidFill>
              </a:rPr>
              <a:t>Commercial</a:t>
            </a:r>
          </a:p>
        </p:txBody>
      </p:sp>
      <p:sp>
        <p:nvSpPr>
          <p:cNvPr id="168978" name="Rectangle 21"/>
          <p:cNvSpPr>
            <a:spLocks noChangeArrowheads="1"/>
          </p:cNvSpPr>
          <p:nvPr/>
        </p:nvSpPr>
        <p:spPr bwMode="auto">
          <a:xfrm>
            <a:off x="4100513" y="2332038"/>
            <a:ext cx="439737" cy="2982912"/>
          </a:xfrm>
          <a:prstGeom prst="rect">
            <a:avLst/>
          </a:prstGeom>
          <a:solidFill>
            <a:srgbClr val="CC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lIns="91429" tIns="45715" rIns="91429" bIns="45715" anchor="ctr"/>
          <a:lstStyle/>
          <a:p>
            <a:pPr algn="ctr" fontAlgn="base">
              <a:spcBef>
                <a:spcPct val="0"/>
              </a:spcBef>
              <a:spcAft>
                <a:spcPct val="0"/>
              </a:spcAft>
            </a:pPr>
            <a:r>
              <a:rPr lang="en-GB" sz="1000">
                <a:solidFill>
                  <a:srgbClr val="000000"/>
                </a:solidFill>
              </a:rPr>
              <a:t>Customer Operations</a:t>
            </a:r>
          </a:p>
        </p:txBody>
      </p:sp>
      <p:sp>
        <p:nvSpPr>
          <p:cNvPr id="168979" name="Rectangle 22"/>
          <p:cNvSpPr>
            <a:spLocks noChangeArrowheads="1"/>
          </p:cNvSpPr>
          <p:nvPr/>
        </p:nvSpPr>
        <p:spPr bwMode="auto">
          <a:xfrm>
            <a:off x="3554413" y="2332038"/>
            <a:ext cx="438150" cy="29829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91429" tIns="45715" rIns="91429" bIns="45715" anchor="ctr"/>
          <a:lstStyle/>
          <a:p>
            <a:pPr algn="ctr" fontAlgn="base">
              <a:spcBef>
                <a:spcPct val="0"/>
              </a:spcBef>
              <a:spcAft>
                <a:spcPct val="0"/>
              </a:spcAft>
            </a:pPr>
            <a:r>
              <a:rPr lang="en-GB" sz="1000" b="1">
                <a:solidFill>
                  <a:srgbClr val="000000"/>
                </a:solidFill>
              </a:rPr>
              <a:t>Network Strategy</a:t>
            </a:r>
          </a:p>
        </p:txBody>
      </p:sp>
      <p:sp>
        <p:nvSpPr>
          <p:cNvPr id="168980" name="Rectangle 23"/>
          <p:cNvSpPr>
            <a:spLocks noChangeArrowheads="1"/>
          </p:cNvSpPr>
          <p:nvPr/>
        </p:nvSpPr>
        <p:spPr bwMode="auto">
          <a:xfrm>
            <a:off x="4630738" y="2314575"/>
            <a:ext cx="438150" cy="3000375"/>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lIns="91429" tIns="45715" rIns="91429" bIns="45715" anchor="ctr"/>
          <a:lstStyle/>
          <a:p>
            <a:pPr algn="ctr" fontAlgn="base">
              <a:spcBef>
                <a:spcPct val="0"/>
              </a:spcBef>
              <a:spcAft>
                <a:spcPct val="0"/>
              </a:spcAft>
            </a:pPr>
            <a:r>
              <a:rPr lang="en-GB" sz="1000">
                <a:solidFill>
                  <a:srgbClr val="000000"/>
                </a:solidFill>
              </a:rPr>
              <a:t>Operations</a:t>
            </a:r>
          </a:p>
        </p:txBody>
      </p:sp>
      <p:sp>
        <p:nvSpPr>
          <p:cNvPr id="168981" name="Rectangle 25"/>
          <p:cNvSpPr>
            <a:spLocks noChangeArrowheads="1"/>
          </p:cNvSpPr>
          <p:nvPr/>
        </p:nvSpPr>
        <p:spPr bwMode="auto">
          <a:xfrm>
            <a:off x="5173663" y="2293938"/>
            <a:ext cx="438150" cy="3021012"/>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lIns="91429" tIns="45715" rIns="91429" bIns="45715" anchor="ctr"/>
          <a:lstStyle/>
          <a:p>
            <a:pPr algn="ctr" fontAlgn="base">
              <a:spcBef>
                <a:spcPct val="0"/>
              </a:spcBef>
              <a:spcAft>
                <a:spcPct val="0"/>
              </a:spcAft>
            </a:pPr>
            <a:r>
              <a:rPr lang="en-GB" sz="1000">
                <a:solidFill>
                  <a:srgbClr val="000000"/>
                </a:solidFill>
              </a:rPr>
              <a:t>GDSP</a:t>
            </a:r>
          </a:p>
        </p:txBody>
      </p:sp>
      <p:sp>
        <p:nvSpPr>
          <p:cNvPr id="168982" name="Rectangle 26"/>
          <p:cNvSpPr>
            <a:spLocks noChangeArrowheads="1"/>
          </p:cNvSpPr>
          <p:nvPr/>
        </p:nvSpPr>
        <p:spPr bwMode="auto">
          <a:xfrm>
            <a:off x="420688" y="1876425"/>
            <a:ext cx="8054975" cy="4191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800" b="1">
              <a:solidFill>
                <a:srgbClr val="0079C1"/>
              </a:solidFill>
            </a:endParaRPr>
          </a:p>
        </p:txBody>
      </p:sp>
      <p:sp>
        <p:nvSpPr>
          <p:cNvPr id="168983" name="Text Box 27"/>
          <p:cNvSpPr txBox="1">
            <a:spLocks noChangeArrowheads="1"/>
          </p:cNvSpPr>
          <p:nvPr/>
        </p:nvSpPr>
        <p:spPr bwMode="auto">
          <a:xfrm>
            <a:off x="3325813" y="5686425"/>
            <a:ext cx="9588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pPr>
            <a:r>
              <a:rPr lang="en-GB" sz="1200">
                <a:solidFill>
                  <a:srgbClr val="FF7800"/>
                </a:solidFill>
              </a:rPr>
              <a:t>Culture</a:t>
            </a:r>
          </a:p>
        </p:txBody>
      </p:sp>
      <p:sp>
        <p:nvSpPr>
          <p:cNvPr id="168984" name="Text Box 28"/>
          <p:cNvSpPr txBox="1">
            <a:spLocks noChangeArrowheads="1"/>
          </p:cNvSpPr>
          <p:nvPr/>
        </p:nvSpPr>
        <p:spPr bwMode="auto">
          <a:xfrm rot="-5400000">
            <a:off x="-78581" y="3650457"/>
            <a:ext cx="1485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pPr>
            <a:r>
              <a:rPr lang="en-GB" sz="1200">
                <a:solidFill>
                  <a:srgbClr val="FF7800"/>
                </a:solidFill>
              </a:rPr>
              <a:t>Governance</a:t>
            </a:r>
          </a:p>
        </p:txBody>
      </p:sp>
      <p:sp>
        <p:nvSpPr>
          <p:cNvPr id="168985" name="TextBox 24"/>
          <p:cNvSpPr txBox="1">
            <a:spLocks noChangeArrowheads="1"/>
          </p:cNvSpPr>
          <p:nvPr/>
        </p:nvSpPr>
        <p:spPr bwMode="auto">
          <a:xfrm>
            <a:off x="1509713" y="1582738"/>
            <a:ext cx="39338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algn="ctr" eaLnBrk="1" fontAlgn="base" hangingPunct="1">
              <a:spcBef>
                <a:spcPct val="0"/>
              </a:spcBef>
              <a:spcAft>
                <a:spcPct val="0"/>
              </a:spcAft>
            </a:pPr>
            <a:r>
              <a:rPr lang="en-GB" sz="1100" i="1"/>
              <a:t>Gas Distribution Common Operating Model</a:t>
            </a:r>
          </a:p>
        </p:txBody>
      </p:sp>
    </p:spTree>
    <p:extLst>
      <p:ext uri="{BB962C8B-B14F-4D97-AF65-F5344CB8AC3E}">
        <p14:creationId xmlns:p14="http://schemas.microsoft.com/office/powerpoint/2010/main" val="21887483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fld id="{E1BC9BCA-6A35-417B-9BFE-AD3E976B0C59}" type="slidenum">
              <a:rPr lang="en-US" sz="1200" smtClean="0"/>
              <a:pPr eaLnBrk="1" hangingPunct="1"/>
              <a:t>63</a:t>
            </a:fld>
            <a:endParaRPr lang="en-US" sz="1200" smtClean="0"/>
          </a:p>
        </p:txBody>
      </p:sp>
      <p:sp>
        <p:nvSpPr>
          <p:cNvPr id="169987" name="Rectangle 2"/>
          <p:cNvSpPr>
            <a:spLocks noGrp="1" noChangeArrowheads="1"/>
          </p:cNvSpPr>
          <p:nvPr>
            <p:ph type="title"/>
          </p:nvPr>
        </p:nvSpPr>
        <p:spPr>
          <a:xfrm>
            <a:off x="593725" y="334963"/>
            <a:ext cx="6149975" cy="946150"/>
          </a:xfrm>
        </p:spPr>
        <p:txBody>
          <a:bodyPr/>
          <a:lstStyle/>
          <a:p>
            <a:pPr eaLnBrk="1" hangingPunct="1"/>
            <a:r>
              <a:rPr lang="en-GB" smtClean="0"/>
              <a:t>There are four key areas within Customer Operations</a:t>
            </a:r>
          </a:p>
        </p:txBody>
      </p:sp>
      <p:sp>
        <p:nvSpPr>
          <p:cNvPr id="26" name="Round Same Side Corner Rectangle 25"/>
          <p:cNvSpPr/>
          <p:nvPr/>
        </p:nvSpPr>
        <p:spPr bwMode="auto">
          <a:xfrm>
            <a:off x="1116013" y="3500438"/>
            <a:ext cx="6697662" cy="2160587"/>
          </a:xfrm>
          <a:prstGeom prst="round2SameRect">
            <a:avLst>
              <a:gd name="adj1" fmla="val 0"/>
              <a:gd name="adj2" fmla="val 10551"/>
            </a:avLst>
          </a:prstGeom>
          <a:solidFill>
            <a:schemeClr val="accent5">
              <a:lumMod val="40000"/>
              <a:lumOff val="60000"/>
            </a:schemeClr>
          </a:solidFill>
          <a:ln w="9525" cap="flat" cmpd="sng" algn="ctr">
            <a:noFill/>
            <a:prstDash val="solid"/>
            <a:round/>
            <a:headEnd type="none" w="med" len="med"/>
            <a:tailEnd type="none" w="med" len="med"/>
          </a:ln>
          <a:effectLst/>
        </p:spPr>
        <p:txBody>
          <a:bodyPr/>
          <a:lstStyle/>
          <a:p>
            <a:pPr marL="180975" indent="-180975" algn="ctr" eaLnBrk="0" fontAlgn="base" hangingPunct="0">
              <a:spcBef>
                <a:spcPct val="0"/>
              </a:spcBef>
              <a:spcAft>
                <a:spcPct val="50000"/>
              </a:spcAft>
              <a:buClr>
                <a:srgbClr val="0079C1"/>
              </a:buClr>
              <a:defRPr/>
            </a:pPr>
            <a:endParaRPr lang="en-US" sz="1400" b="1">
              <a:solidFill>
                <a:srgbClr val="000000"/>
              </a:solidFill>
            </a:endParaRPr>
          </a:p>
        </p:txBody>
      </p:sp>
      <p:sp>
        <p:nvSpPr>
          <p:cNvPr id="8197" name="Rectangle 8"/>
          <p:cNvSpPr>
            <a:spLocks noChangeArrowheads="1"/>
          </p:cNvSpPr>
          <p:nvPr/>
        </p:nvSpPr>
        <p:spPr bwMode="auto">
          <a:xfrm>
            <a:off x="2844800" y="2105025"/>
            <a:ext cx="1584325" cy="1108075"/>
          </a:xfrm>
          <a:prstGeom prst="rect">
            <a:avLst/>
          </a:prstGeom>
          <a:solidFill>
            <a:schemeClr val="bg1"/>
          </a:solidFill>
          <a:ln w="9525" algn="ctr">
            <a:solidFill>
              <a:srgbClr val="0098F6"/>
            </a:solidFill>
            <a:round/>
            <a:headEnd/>
            <a:tailEnd/>
          </a:ln>
          <a:scene3d>
            <a:camera prst="orthographicFront"/>
            <a:lightRig rig="threePt" dir="t"/>
          </a:scene3d>
          <a:sp3d>
            <a:bevelT/>
          </a:sp3d>
        </p:spPr>
        <p:txBody>
          <a:bodyPr lIns="36000" rIns="36000"/>
          <a:lstStyle/>
          <a:p>
            <a:pPr marL="85725" algn="ctr" eaLnBrk="0" fontAlgn="base" hangingPunct="0">
              <a:spcBef>
                <a:spcPct val="0"/>
              </a:spcBef>
              <a:spcAft>
                <a:spcPct val="50000"/>
              </a:spcAft>
              <a:buClr>
                <a:srgbClr val="0079C1"/>
              </a:buClr>
              <a:defRPr/>
            </a:pPr>
            <a:r>
              <a:rPr lang="en-GB" sz="1600" b="1">
                <a:solidFill>
                  <a:srgbClr val="000000"/>
                </a:solidFill>
              </a:rPr>
              <a:t>Meeting our customer’s needs</a:t>
            </a:r>
          </a:p>
        </p:txBody>
      </p:sp>
      <p:sp>
        <p:nvSpPr>
          <p:cNvPr id="8198" name="Rectangle 10"/>
          <p:cNvSpPr>
            <a:spLocks noChangeArrowheads="1"/>
          </p:cNvSpPr>
          <p:nvPr/>
        </p:nvSpPr>
        <p:spPr bwMode="auto">
          <a:xfrm>
            <a:off x="4500563" y="2105025"/>
            <a:ext cx="1584325" cy="1108075"/>
          </a:xfrm>
          <a:prstGeom prst="rect">
            <a:avLst/>
          </a:prstGeom>
          <a:solidFill>
            <a:schemeClr val="bg1"/>
          </a:solidFill>
          <a:ln w="9525" algn="ctr">
            <a:solidFill>
              <a:srgbClr val="0098F6"/>
            </a:solidFill>
            <a:round/>
            <a:headEnd/>
            <a:tailEnd/>
          </a:ln>
          <a:scene3d>
            <a:camera prst="orthographicFront"/>
            <a:lightRig rig="threePt" dir="t"/>
          </a:scene3d>
          <a:sp3d>
            <a:bevelT/>
          </a:sp3d>
        </p:spPr>
        <p:txBody>
          <a:bodyPr lIns="36000" rIns="36000"/>
          <a:lstStyle/>
          <a:p>
            <a:pPr marL="85725" algn="ctr" eaLnBrk="0" fontAlgn="base" hangingPunct="0">
              <a:spcBef>
                <a:spcPct val="0"/>
              </a:spcBef>
              <a:spcAft>
                <a:spcPct val="50000"/>
              </a:spcAft>
              <a:buClr>
                <a:srgbClr val="0079C1"/>
              </a:buClr>
              <a:defRPr/>
            </a:pPr>
            <a:r>
              <a:rPr lang="en-GB" sz="1600" b="1">
                <a:solidFill>
                  <a:srgbClr val="000000"/>
                </a:solidFill>
              </a:rPr>
              <a:t>Get the field force to their job right first time</a:t>
            </a:r>
          </a:p>
        </p:txBody>
      </p:sp>
      <p:sp>
        <p:nvSpPr>
          <p:cNvPr id="8199" name="Rectangle 11"/>
          <p:cNvSpPr>
            <a:spLocks noChangeArrowheads="1"/>
          </p:cNvSpPr>
          <p:nvPr/>
        </p:nvSpPr>
        <p:spPr bwMode="auto">
          <a:xfrm>
            <a:off x="6156325" y="2105025"/>
            <a:ext cx="1584325" cy="1108075"/>
          </a:xfrm>
          <a:prstGeom prst="rect">
            <a:avLst/>
          </a:prstGeom>
          <a:solidFill>
            <a:schemeClr val="bg1"/>
          </a:solidFill>
          <a:ln w="9525" algn="ctr">
            <a:solidFill>
              <a:srgbClr val="0098F6"/>
            </a:solidFill>
            <a:round/>
            <a:headEnd/>
            <a:tailEnd/>
          </a:ln>
          <a:scene3d>
            <a:camera prst="orthographicFront"/>
            <a:lightRig rig="threePt" dir="t"/>
          </a:scene3d>
          <a:sp3d>
            <a:bevelT/>
          </a:sp3d>
        </p:spPr>
        <p:txBody>
          <a:bodyPr lIns="36000" rIns="36000"/>
          <a:lstStyle/>
          <a:p>
            <a:pPr marL="85725" algn="ctr" eaLnBrk="0" fontAlgn="base" hangingPunct="0">
              <a:spcBef>
                <a:spcPct val="0"/>
              </a:spcBef>
              <a:spcAft>
                <a:spcPct val="50000"/>
              </a:spcAft>
              <a:buClr>
                <a:srgbClr val="0079C1"/>
              </a:buClr>
              <a:defRPr/>
            </a:pPr>
            <a:r>
              <a:rPr lang="en-GB" sz="1600" b="1">
                <a:solidFill>
                  <a:srgbClr val="000000"/>
                </a:solidFill>
              </a:rPr>
              <a:t>Getting the most out of GDFO</a:t>
            </a:r>
            <a:endParaRPr lang="en-GB" sz="1600">
              <a:solidFill>
                <a:srgbClr val="000000"/>
              </a:solidFill>
            </a:endParaRPr>
          </a:p>
        </p:txBody>
      </p:sp>
      <p:sp>
        <p:nvSpPr>
          <p:cNvPr id="8200" name="Isosceles Triangle 12"/>
          <p:cNvSpPr>
            <a:spLocks noChangeArrowheads="1"/>
          </p:cNvSpPr>
          <p:nvPr/>
        </p:nvSpPr>
        <p:spPr bwMode="auto">
          <a:xfrm rot="10800000">
            <a:off x="2844800" y="3355975"/>
            <a:ext cx="1547813" cy="144463"/>
          </a:xfrm>
          <a:prstGeom prst="triangle">
            <a:avLst>
              <a:gd name="adj" fmla="val 50000"/>
            </a:avLst>
          </a:prstGeom>
          <a:solidFill>
            <a:schemeClr val="bg2"/>
          </a:solidFill>
          <a:ln w="9525" algn="ctr">
            <a:solidFill>
              <a:schemeClr val="bg2"/>
            </a:solidFill>
            <a:round/>
            <a:headEnd/>
            <a:tailEnd/>
          </a:ln>
          <a:scene3d>
            <a:camera prst="orthographicFront"/>
            <a:lightRig rig="threePt" dir="t"/>
          </a:scene3d>
          <a:sp3d>
            <a:bevelT/>
          </a:sp3d>
        </p:spPr>
        <p:txBody>
          <a:bodyPr rot="10800000"/>
          <a:lstStyle/>
          <a:p>
            <a:pPr marL="742950" indent="-285750" eaLnBrk="0" fontAlgn="base" hangingPunct="0">
              <a:spcBef>
                <a:spcPct val="0"/>
              </a:spcBef>
              <a:spcAft>
                <a:spcPct val="50000"/>
              </a:spcAft>
              <a:buClr>
                <a:srgbClr val="0079C1"/>
              </a:buClr>
              <a:buFont typeface="Wingdings 2" pitchFamily="18" charset="2"/>
              <a:buChar char="¾"/>
              <a:defRPr/>
            </a:pPr>
            <a:endParaRPr lang="en-US" sz="1400">
              <a:solidFill>
                <a:srgbClr val="000000"/>
              </a:solidFill>
            </a:endParaRPr>
          </a:p>
        </p:txBody>
      </p:sp>
      <p:sp>
        <p:nvSpPr>
          <p:cNvPr id="8201" name="Isosceles Triangle 14"/>
          <p:cNvSpPr>
            <a:spLocks noChangeArrowheads="1"/>
          </p:cNvSpPr>
          <p:nvPr/>
        </p:nvSpPr>
        <p:spPr bwMode="auto">
          <a:xfrm rot="10800000">
            <a:off x="4500563" y="3355975"/>
            <a:ext cx="1547812" cy="144463"/>
          </a:xfrm>
          <a:prstGeom prst="triangle">
            <a:avLst>
              <a:gd name="adj" fmla="val 50000"/>
            </a:avLst>
          </a:prstGeom>
          <a:solidFill>
            <a:schemeClr val="bg2"/>
          </a:solidFill>
          <a:ln w="9525" algn="ctr">
            <a:solidFill>
              <a:schemeClr val="bg2"/>
            </a:solidFill>
            <a:round/>
            <a:headEnd/>
            <a:tailEnd/>
          </a:ln>
          <a:scene3d>
            <a:camera prst="orthographicFront"/>
            <a:lightRig rig="threePt" dir="t"/>
          </a:scene3d>
          <a:sp3d>
            <a:bevelT/>
          </a:sp3d>
        </p:spPr>
        <p:txBody>
          <a:bodyPr rot="10800000"/>
          <a:lstStyle/>
          <a:p>
            <a:pPr marL="742950" indent="-285750" eaLnBrk="0" fontAlgn="base" hangingPunct="0">
              <a:spcBef>
                <a:spcPct val="0"/>
              </a:spcBef>
              <a:spcAft>
                <a:spcPct val="50000"/>
              </a:spcAft>
              <a:buClr>
                <a:srgbClr val="0079C1"/>
              </a:buClr>
              <a:buFont typeface="Wingdings 2" pitchFamily="18" charset="2"/>
              <a:buNone/>
              <a:defRPr/>
            </a:pPr>
            <a:endParaRPr lang="en-US" sz="1400">
              <a:solidFill>
                <a:srgbClr val="000000"/>
              </a:solidFill>
            </a:endParaRPr>
          </a:p>
        </p:txBody>
      </p:sp>
      <p:sp>
        <p:nvSpPr>
          <p:cNvPr id="8202" name="Isosceles Triangle 15"/>
          <p:cNvSpPr>
            <a:spLocks noChangeArrowheads="1"/>
          </p:cNvSpPr>
          <p:nvPr/>
        </p:nvSpPr>
        <p:spPr bwMode="auto">
          <a:xfrm rot="10800000">
            <a:off x="6229350" y="3355975"/>
            <a:ext cx="1547813" cy="144463"/>
          </a:xfrm>
          <a:prstGeom prst="triangle">
            <a:avLst>
              <a:gd name="adj" fmla="val 50000"/>
            </a:avLst>
          </a:prstGeom>
          <a:solidFill>
            <a:schemeClr val="bg2"/>
          </a:solidFill>
          <a:ln w="9525" algn="ctr">
            <a:solidFill>
              <a:schemeClr val="bg2"/>
            </a:solidFill>
            <a:round/>
            <a:headEnd/>
            <a:tailEnd/>
          </a:ln>
          <a:scene3d>
            <a:camera prst="orthographicFront"/>
            <a:lightRig rig="threePt" dir="t"/>
          </a:scene3d>
          <a:sp3d>
            <a:bevelT/>
          </a:sp3d>
        </p:spPr>
        <p:txBody>
          <a:bodyPr rot="10800000"/>
          <a:lstStyle/>
          <a:p>
            <a:pPr marL="742950" indent="-285750" eaLnBrk="0" fontAlgn="base" hangingPunct="0">
              <a:spcBef>
                <a:spcPct val="0"/>
              </a:spcBef>
              <a:spcAft>
                <a:spcPct val="50000"/>
              </a:spcAft>
              <a:buClr>
                <a:srgbClr val="0079C1"/>
              </a:buClr>
              <a:buFont typeface="Wingdings 2" pitchFamily="18" charset="2"/>
              <a:buChar char="¾"/>
              <a:defRPr/>
            </a:pPr>
            <a:endParaRPr lang="en-US" sz="1400">
              <a:solidFill>
                <a:srgbClr val="000000"/>
              </a:solidFill>
            </a:endParaRPr>
          </a:p>
        </p:txBody>
      </p:sp>
      <p:sp>
        <p:nvSpPr>
          <p:cNvPr id="8203" name="Rectangle 30"/>
          <p:cNvSpPr>
            <a:spLocks noChangeArrowheads="1"/>
          </p:cNvSpPr>
          <p:nvPr/>
        </p:nvSpPr>
        <p:spPr bwMode="auto">
          <a:xfrm>
            <a:off x="2844800" y="3573463"/>
            <a:ext cx="1582738" cy="2016125"/>
          </a:xfrm>
          <a:prstGeom prst="rect">
            <a:avLst/>
          </a:prstGeom>
          <a:solidFill>
            <a:srgbClr val="FFFF66"/>
          </a:solidFill>
          <a:ln w="9525">
            <a:noFill/>
            <a:miter lim="800000"/>
            <a:headEnd/>
            <a:tailEnd/>
          </a:ln>
          <a:scene3d>
            <a:camera prst="orthographicFront"/>
            <a:lightRig rig="threePt" dir="t"/>
          </a:scene3d>
          <a:sp3d>
            <a:bevelT/>
          </a:sp3d>
        </p:spPr>
        <p:txBody>
          <a:bodyPr/>
          <a:lstStyle/>
          <a:p>
            <a:pPr marL="87313" indent="-87313" algn="ctr" fontAlgn="base">
              <a:spcBef>
                <a:spcPct val="0"/>
              </a:spcBef>
              <a:spcAft>
                <a:spcPct val="0"/>
              </a:spcAft>
              <a:defRPr/>
            </a:pPr>
            <a:r>
              <a:rPr lang="en-GB" sz="1400" b="1" dirty="0">
                <a:solidFill>
                  <a:srgbClr val="000000"/>
                </a:solidFill>
              </a:rPr>
              <a:t>Customer Centre</a:t>
            </a:r>
          </a:p>
          <a:p>
            <a:pPr marL="87313" indent="-87313" algn="ctr" fontAlgn="base">
              <a:spcBef>
                <a:spcPct val="0"/>
              </a:spcBef>
              <a:spcAft>
                <a:spcPct val="0"/>
              </a:spcAft>
              <a:defRPr/>
            </a:pPr>
            <a:endParaRPr lang="en-GB" sz="1400" b="1" dirty="0">
              <a:solidFill>
                <a:srgbClr val="000000"/>
              </a:solidFill>
            </a:endParaRPr>
          </a:p>
          <a:p>
            <a:pPr marL="87313" indent="-87313" fontAlgn="base">
              <a:spcBef>
                <a:spcPct val="0"/>
              </a:spcBef>
              <a:spcAft>
                <a:spcPct val="0"/>
              </a:spcAft>
              <a:buFontTx/>
              <a:buChar char="•"/>
              <a:defRPr/>
            </a:pPr>
            <a:r>
              <a:rPr lang="en-GB" sz="1400" dirty="0">
                <a:solidFill>
                  <a:srgbClr val="000000"/>
                </a:solidFill>
              </a:rPr>
              <a:t>A single point of contact for customers via phone, letter or new media</a:t>
            </a:r>
          </a:p>
        </p:txBody>
      </p:sp>
      <p:sp>
        <p:nvSpPr>
          <p:cNvPr id="8204" name="Rectangle 32"/>
          <p:cNvSpPr>
            <a:spLocks noChangeArrowheads="1"/>
          </p:cNvSpPr>
          <p:nvPr/>
        </p:nvSpPr>
        <p:spPr bwMode="auto">
          <a:xfrm>
            <a:off x="4491038" y="3573463"/>
            <a:ext cx="1582737" cy="2016125"/>
          </a:xfrm>
          <a:prstGeom prst="rect">
            <a:avLst/>
          </a:prstGeom>
          <a:solidFill>
            <a:srgbClr val="92D050"/>
          </a:solidFill>
          <a:ln w="9525">
            <a:noFill/>
            <a:miter lim="800000"/>
            <a:headEnd/>
            <a:tailEnd/>
          </a:ln>
          <a:scene3d>
            <a:camera prst="orthographicFront"/>
            <a:lightRig rig="threePt" dir="t"/>
          </a:scene3d>
          <a:sp3d>
            <a:bevelT/>
          </a:sp3d>
        </p:spPr>
        <p:txBody>
          <a:bodyPr/>
          <a:lstStyle/>
          <a:p>
            <a:pPr marL="87313" indent="-87313" algn="ctr" fontAlgn="base">
              <a:spcBef>
                <a:spcPct val="0"/>
              </a:spcBef>
              <a:spcAft>
                <a:spcPct val="0"/>
              </a:spcAft>
              <a:defRPr/>
            </a:pPr>
            <a:r>
              <a:rPr lang="en-GB" sz="1400" b="1" dirty="0">
                <a:solidFill>
                  <a:srgbClr val="000000"/>
                </a:solidFill>
              </a:rPr>
              <a:t>Dispatch</a:t>
            </a:r>
          </a:p>
          <a:p>
            <a:pPr marL="87313" indent="-87313" algn="ctr" fontAlgn="base">
              <a:spcBef>
                <a:spcPct val="0"/>
              </a:spcBef>
              <a:spcAft>
                <a:spcPct val="0"/>
              </a:spcAft>
              <a:defRPr/>
            </a:pPr>
            <a:r>
              <a:rPr lang="en-GB" sz="1400" b="1" dirty="0">
                <a:solidFill>
                  <a:srgbClr val="000000"/>
                </a:solidFill>
              </a:rPr>
              <a:t>Centre</a:t>
            </a:r>
          </a:p>
          <a:p>
            <a:pPr marL="87313" indent="-87313" fontAlgn="base">
              <a:spcBef>
                <a:spcPct val="0"/>
              </a:spcBef>
              <a:spcAft>
                <a:spcPct val="0"/>
              </a:spcAft>
              <a:defRPr/>
            </a:pPr>
            <a:endParaRPr lang="en-GB" sz="1400" b="1" dirty="0">
              <a:solidFill>
                <a:srgbClr val="000000"/>
              </a:solidFill>
            </a:endParaRPr>
          </a:p>
          <a:p>
            <a:pPr marL="87313" indent="-87313" fontAlgn="base">
              <a:spcBef>
                <a:spcPct val="0"/>
              </a:spcBef>
              <a:spcAft>
                <a:spcPct val="0"/>
              </a:spcAft>
              <a:buFontTx/>
              <a:buChar char="•"/>
              <a:defRPr/>
            </a:pPr>
            <a:r>
              <a:rPr lang="en-GB" sz="1400" dirty="0">
                <a:solidFill>
                  <a:srgbClr val="000000"/>
                </a:solidFill>
              </a:rPr>
              <a:t>Managing the day to ensure that the right person gets the right job at the right time</a:t>
            </a:r>
          </a:p>
        </p:txBody>
      </p:sp>
      <p:sp>
        <p:nvSpPr>
          <p:cNvPr id="8205" name="Rectangle 33"/>
          <p:cNvSpPr>
            <a:spLocks noChangeArrowheads="1"/>
          </p:cNvSpPr>
          <p:nvPr/>
        </p:nvSpPr>
        <p:spPr bwMode="auto">
          <a:xfrm>
            <a:off x="6157913" y="3573463"/>
            <a:ext cx="1582737" cy="2016125"/>
          </a:xfrm>
          <a:prstGeom prst="rect">
            <a:avLst/>
          </a:prstGeom>
          <a:solidFill>
            <a:srgbClr val="99CCFF"/>
          </a:solidFill>
          <a:ln w="9525">
            <a:noFill/>
            <a:miter lim="800000"/>
            <a:headEnd/>
            <a:tailEnd/>
          </a:ln>
          <a:scene3d>
            <a:camera prst="orthographicFront"/>
            <a:lightRig rig="threePt" dir="t"/>
          </a:scene3d>
          <a:sp3d>
            <a:bevelT/>
          </a:sp3d>
        </p:spPr>
        <p:txBody>
          <a:bodyPr/>
          <a:lstStyle/>
          <a:p>
            <a:pPr marL="87313" indent="-87313" algn="ctr" fontAlgn="base">
              <a:spcBef>
                <a:spcPct val="0"/>
              </a:spcBef>
              <a:spcAft>
                <a:spcPct val="0"/>
              </a:spcAft>
              <a:defRPr/>
            </a:pPr>
            <a:r>
              <a:rPr lang="en-GB" sz="1400" b="1">
                <a:solidFill>
                  <a:srgbClr val="000000"/>
                </a:solidFill>
              </a:rPr>
              <a:t>Business Solutions</a:t>
            </a:r>
          </a:p>
          <a:p>
            <a:pPr marL="87313" indent="-87313" algn="ctr" fontAlgn="base">
              <a:spcBef>
                <a:spcPct val="0"/>
              </a:spcBef>
              <a:spcAft>
                <a:spcPct val="0"/>
              </a:spcAft>
              <a:defRPr/>
            </a:pPr>
            <a:endParaRPr lang="en-GB" sz="1400">
              <a:solidFill>
                <a:srgbClr val="000000"/>
              </a:solidFill>
            </a:endParaRPr>
          </a:p>
          <a:p>
            <a:pPr marL="87313" indent="-87313" fontAlgn="base">
              <a:spcBef>
                <a:spcPct val="0"/>
              </a:spcBef>
              <a:spcAft>
                <a:spcPct val="0"/>
              </a:spcAft>
              <a:buFontTx/>
              <a:buChar char="•"/>
              <a:defRPr/>
            </a:pPr>
            <a:r>
              <a:rPr lang="en-GB" sz="1400">
                <a:solidFill>
                  <a:srgbClr val="000000"/>
                </a:solidFill>
              </a:rPr>
              <a:t>Management Information and support for GDFO systems and asset data repository</a:t>
            </a:r>
          </a:p>
        </p:txBody>
      </p:sp>
      <p:sp>
        <p:nvSpPr>
          <p:cNvPr id="8206" name="Rectangle 9"/>
          <p:cNvSpPr>
            <a:spLocks noChangeArrowheads="1"/>
          </p:cNvSpPr>
          <p:nvPr/>
        </p:nvSpPr>
        <p:spPr bwMode="auto">
          <a:xfrm>
            <a:off x="1189038" y="2105025"/>
            <a:ext cx="1584325" cy="1108075"/>
          </a:xfrm>
          <a:prstGeom prst="rect">
            <a:avLst/>
          </a:prstGeom>
          <a:solidFill>
            <a:schemeClr val="bg1"/>
          </a:solidFill>
          <a:ln w="9525" algn="ctr">
            <a:solidFill>
              <a:srgbClr val="0098F6"/>
            </a:solidFill>
            <a:round/>
            <a:headEnd/>
            <a:tailEnd/>
          </a:ln>
          <a:scene3d>
            <a:camera prst="orthographicFront"/>
            <a:lightRig rig="threePt" dir="t"/>
          </a:scene3d>
          <a:sp3d>
            <a:bevelT/>
          </a:sp3d>
        </p:spPr>
        <p:txBody>
          <a:bodyPr lIns="36000" rIns="36000"/>
          <a:lstStyle/>
          <a:p>
            <a:pPr marL="85725" algn="ctr" eaLnBrk="0" fontAlgn="base" hangingPunct="0">
              <a:spcBef>
                <a:spcPct val="0"/>
              </a:spcBef>
              <a:spcAft>
                <a:spcPct val="50000"/>
              </a:spcAft>
              <a:buClr>
                <a:srgbClr val="0079C1"/>
              </a:buClr>
              <a:defRPr/>
            </a:pPr>
            <a:r>
              <a:rPr lang="en-GB" sz="1600" b="1">
                <a:solidFill>
                  <a:srgbClr val="000000"/>
                </a:solidFill>
              </a:rPr>
              <a:t>Accurate sizing of the on day field force</a:t>
            </a:r>
          </a:p>
        </p:txBody>
      </p:sp>
      <p:sp>
        <p:nvSpPr>
          <p:cNvPr id="8207" name="Isosceles Triangle 13"/>
          <p:cNvSpPr>
            <a:spLocks noChangeArrowheads="1"/>
          </p:cNvSpPr>
          <p:nvPr/>
        </p:nvSpPr>
        <p:spPr bwMode="auto">
          <a:xfrm rot="10800000">
            <a:off x="1189038" y="3355975"/>
            <a:ext cx="1547812" cy="144463"/>
          </a:xfrm>
          <a:prstGeom prst="triangle">
            <a:avLst>
              <a:gd name="adj" fmla="val 50000"/>
            </a:avLst>
          </a:prstGeom>
          <a:solidFill>
            <a:schemeClr val="bg2"/>
          </a:solidFill>
          <a:ln w="9525" algn="ctr">
            <a:solidFill>
              <a:schemeClr val="bg2"/>
            </a:solidFill>
            <a:round/>
            <a:headEnd/>
            <a:tailEnd/>
          </a:ln>
          <a:scene3d>
            <a:camera prst="orthographicFront"/>
            <a:lightRig rig="threePt" dir="t"/>
          </a:scene3d>
          <a:sp3d>
            <a:bevelT/>
          </a:sp3d>
        </p:spPr>
        <p:txBody>
          <a:bodyPr rot="10800000"/>
          <a:lstStyle/>
          <a:p>
            <a:pPr marL="742950" indent="-285750" eaLnBrk="0" fontAlgn="base" hangingPunct="0">
              <a:spcBef>
                <a:spcPct val="0"/>
              </a:spcBef>
              <a:spcAft>
                <a:spcPct val="50000"/>
              </a:spcAft>
              <a:buClr>
                <a:srgbClr val="0079C1"/>
              </a:buClr>
              <a:buFont typeface="Wingdings 2" pitchFamily="18" charset="2"/>
              <a:buChar char="¾"/>
              <a:defRPr/>
            </a:pPr>
            <a:endParaRPr lang="en-US" sz="1400">
              <a:solidFill>
                <a:srgbClr val="000000"/>
              </a:solidFill>
            </a:endParaRPr>
          </a:p>
        </p:txBody>
      </p:sp>
      <p:sp>
        <p:nvSpPr>
          <p:cNvPr id="8208" name="Rectangle 34"/>
          <p:cNvSpPr>
            <a:spLocks noChangeArrowheads="1"/>
          </p:cNvSpPr>
          <p:nvPr/>
        </p:nvSpPr>
        <p:spPr bwMode="auto">
          <a:xfrm>
            <a:off x="1189038" y="3573463"/>
            <a:ext cx="1582737" cy="2016125"/>
          </a:xfrm>
          <a:prstGeom prst="rect">
            <a:avLst/>
          </a:prstGeom>
          <a:solidFill>
            <a:srgbClr val="FFCC66"/>
          </a:solidFill>
          <a:ln w="9525">
            <a:noFill/>
            <a:miter lim="800000"/>
            <a:headEnd/>
            <a:tailEnd/>
          </a:ln>
          <a:scene3d>
            <a:camera prst="orthographicFront"/>
            <a:lightRig rig="threePt" dir="t"/>
          </a:scene3d>
          <a:sp3d>
            <a:bevelT/>
          </a:sp3d>
        </p:spPr>
        <p:txBody>
          <a:bodyPr/>
          <a:lstStyle/>
          <a:p>
            <a:pPr marL="87313" indent="-87313" algn="ctr" fontAlgn="base">
              <a:spcBef>
                <a:spcPct val="0"/>
              </a:spcBef>
              <a:spcAft>
                <a:spcPct val="0"/>
              </a:spcAft>
              <a:defRPr/>
            </a:pPr>
            <a:r>
              <a:rPr lang="en-GB" sz="1400" b="1" dirty="0">
                <a:solidFill>
                  <a:srgbClr val="000000"/>
                </a:solidFill>
              </a:rPr>
              <a:t>Operational Planning</a:t>
            </a:r>
          </a:p>
          <a:p>
            <a:pPr marL="87313" indent="-87313" algn="ctr" fontAlgn="base">
              <a:spcBef>
                <a:spcPct val="0"/>
              </a:spcBef>
              <a:spcAft>
                <a:spcPct val="0"/>
              </a:spcAft>
              <a:defRPr/>
            </a:pPr>
            <a:endParaRPr lang="en-GB" sz="1400" b="1" dirty="0">
              <a:solidFill>
                <a:srgbClr val="000000"/>
              </a:solidFill>
            </a:endParaRPr>
          </a:p>
          <a:p>
            <a:pPr marL="87313" indent="-87313" fontAlgn="base">
              <a:spcBef>
                <a:spcPct val="0"/>
              </a:spcBef>
              <a:spcAft>
                <a:spcPct val="0"/>
              </a:spcAft>
              <a:buFontTx/>
              <a:buChar char="•"/>
              <a:defRPr/>
            </a:pPr>
            <a:r>
              <a:rPr lang="en-GB" sz="1400" dirty="0">
                <a:solidFill>
                  <a:srgbClr val="000000"/>
                </a:solidFill>
              </a:rPr>
              <a:t>Long and short term planning of work and resources</a:t>
            </a:r>
          </a:p>
        </p:txBody>
      </p:sp>
      <p:sp>
        <p:nvSpPr>
          <p:cNvPr id="170025" name="Text Box 16"/>
          <p:cNvSpPr txBox="1">
            <a:spLocks noChangeArrowheads="1"/>
          </p:cNvSpPr>
          <p:nvPr/>
        </p:nvSpPr>
        <p:spPr bwMode="auto">
          <a:xfrm>
            <a:off x="1189038" y="5734050"/>
            <a:ext cx="1511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algn="ctr" eaLnBrk="1" fontAlgn="base" hangingPunct="1">
              <a:spcBef>
                <a:spcPct val="50000"/>
              </a:spcBef>
              <a:spcAft>
                <a:spcPct val="0"/>
              </a:spcAft>
            </a:pPr>
            <a:r>
              <a:rPr lang="en-GB" sz="1200" b="0">
                <a:solidFill>
                  <a:srgbClr val="000000"/>
                </a:solidFill>
              </a:rPr>
              <a:t>Resource Management, Maintenance RM&amp;D</a:t>
            </a:r>
          </a:p>
        </p:txBody>
      </p:sp>
      <p:sp>
        <p:nvSpPr>
          <p:cNvPr id="170026" name="Text Box 17"/>
          <p:cNvSpPr txBox="1">
            <a:spLocks noChangeArrowheads="1"/>
          </p:cNvSpPr>
          <p:nvPr/>
        </p:nvSpPr>
        <p:spPr bwMode="auto">
          <a:xfrm>
            <a:off x="2989263" y="573405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algn="ctr" eaLnBrk="1" fontAlgn="base" hangingPunct="1">
              <a:spcBef>
                <a:spcPct val="50000"/>
              </a:spcBef>
              <a:spcAft>
                <a:spcPct val="0"/>
              </a:spcAft>
            </a:pPr>
            <a:r>
              <a:rPr lang="en-GB" sz="1200" b="0">
                <a:solidFill>
                  <a:srgbClr val="000000"/>
                </a:solidFill>
              </a:rPr>
              <a:t>Customer Centre</a:t>
            </a:r>
          </a:p>
        </p:txBody>
      </p:sp>
      <p:sp>
        <p:nvSpPr>
          <p:cNvPr id="170027" name="Text Box 18"/>
          <p:cNvSpPr txBox="1">
            <a:spLocks noChangeArrowheads="1"/>
          </p:cNvSpPr>
          <p:nvPr/>
        </p:nvSpPr>
        <p:spPr bwMode="auto">
          <a:xfrm>
            <a:off x="4572000" y="5734050"/>
            <a:ext cx="1295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algn="ctr" eaLnBrk="1" fontAlgn="base" hangingPunct="1">
              <a:spcBef>
                <a:spcPct val="50000"/>
              </a:spcBef>
              <a:spcAft>
                <a:spcPct val="0"/>
              </a:spcAft>
            </a:pPr>
            <a:r>
              <a:rPr lang="en-GB" sz="1200" b="0">
                <a:solidFill>
                  <a:srgbClr val="000000"/>
                </a:solidFill>
              </a:rPr>
              <a:t>Repair Dispatch,  Emergency Dispatch</a:t>
            </a:r>
          </a:p>
        </p:txBody>
      </p:sp>
      <p:sp>
        <p:nvSpPr>
          <p:cNvPr id="170028" name="Text Box 19"/>
          <p:cNvSpPr txBox="1">
            <a:spLocks noChangeArrowheads="1"/>
          </p:cNvSpPr>
          <p:nvPr/>
        </p:nvSpPr>
        <p:spPr bwMode="auto">
          <a:xfrm>
            <a:off x="6300788" y="573405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algn="ctr" eaLnBrk="1" fontAlgn="base" hangingPunct="1">
              <a:spcBef>
                <a:spcPct val="50000"/>
              </a:spcBef>
              <a:spcAft>
                <a:spcPct val="0"/>
              </a:spcAft>
            </a:pPr>
            <a:r>
              <a:rPr lang="en-GB" sz="1200" b="0">
                <a:solidFill>
                  <a:srgbClr val="000000"/>
                </a:solidFill>
              </a:rPr>
              <a:t>BCD, Data Assurance</a:t>
            </a:r>
          </a:p>
        </p:txBody>
      </p:sp>
    </p:spTree>
    <p:extLst>
      <p:ext uri="{BB962C8B-B14F-4D97-AF65-F5344CB8AC3E}">
        <p14:creationId xmlns:p14="http://schemas.microsoft.com/office/powerpoint/2010/main" val="27315099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fld id="{AAE97F92-27AA-4DF8-947A-F7C457ABF1CE}" type="slidenum">
              <a:rPr lang="en-US" sz="1200" smtClean="0"/>
              <a:pPr eaLnBrk="1" hangingPunct="1"/>
              <a:t>64</a:t>
            </a:fld>
            <a:endParaRPr lang="en-US" sz="1200" smtClean="0"/>
          </a:p>
        </p:txBody>
      </p:sp>
      <p:sp>
        <p:nvSpPr>
          <p:cNvPr id="171011" name="Rectangle 2"/>
          <p:cNvSpPr>
            <a:spLocks noGrp="1" noChangeArrowheads="1"/>
          </p:cNvSpPr>
          <p:nvPr>
            <p:ph type="body" idx="1"/>
          </p:nvPr>
        </p:nvSpPr>
        <p:spPr/>
        <p:txBody>
          <a:bodyPr/>
          <a:lstStyle/>
          <a:p>
            <a:pPr>
              <a:buFont typeface="Wingdings 2" pitchFamily="18" charset="2"/>
              <a:buNone/>
            </a:pPr>
            <a:endParaRPr lang="en-US" smtClean="0"/>
          </a:p>
        </p:txBody>
      </p:sp>
      <p:pic>
        <p:nvPicPr>
          <p:cNvPr id="171012" name="Picture 3" descr="GDFO - Emergency E2E 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838"/>
            <a:ext cx="914400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62209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fld id="{294807DA-DFAC-4F5D-AE86-00C1B6D5EC1A}" type="slidenum">
              <a:rPr lang="en-US" sz="1200" smtClean="0"/>
              <a:pPr eaLnBrk="1" hangingPunct="1"/>
              <a:t>65</a:t>
            </a:fld>
            <a:endParaRPr lang="en-US" sz="1200" smtClean="0"/>
          </a:p>
        </p:txBody>
      </p:sp>
      <p:pic>
        <p:nvPicPr>
          <p:cNvPr id="172035" name="Picture 2" descr="GDFO - Maintenance E2E 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838"/>
            <a:ext cx="914400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701834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fld id="{7F682EFE-D5D2-474E-B19C-7838187442EF}" type="slidenum">
              <a:rPr lang="en-US" sz="1200" smtClean="0"/>
              <a:pPr eaLnBrk="1" hangingPunct="1"/>
              <a:t>66</a:t>
            </a:fld>
            <a:endParaRPr lang="en-US" sz="1200" smtClean="0"/>
          </a:p>
        </p:txBody>
      </p:sp>
      <p:sp>
        <p:nvSpPr>
          <p:cNvPr id="173059" name="Rectangle 2"/>
          <p:cNvSpPr>
            <a:spLocks noGrp="1" noChangeArrowheads="1"/>
          </p:cNvSpPr>
          <p:nvPr>
            <p:ph type="title"/>
          </p:nvPr>
        </p:nvSpPr>
        <p:spPr/>
        <p:txBody>
          <a:bodyPr/>
          <a:lstStyle/>
          <a:p>
            <a:pPr eaLnBrk="1" hangingPunct="1"/>
            <a:r>
              <a:rPr lang="en-GB" smtClean="0"/>
              <a:t>Planning &amp; Dispatch Process</a:t>
            </a:r>
          </a:p>
        </p:txBody>
      </p:sp>
      <p:sp>
        <p:nvSpPr>
          <p:cNvPr id="11268" name="AutoShape 3"/>
          <p:cNvSpPr>
            <a:spLocks noChangeArrowheads="1"/>
          </p:cNvSpPr>
          <p:nvPr/>
        </p:nvSpPr>
        <p:spPr bwMode="auto">
          <a:xfrm>
            <a:off x="1295400" y="1905000"/>
            <a:ext cx="1308100" cy="711200"/>
          </a:xfrm>
          <a:prstGeom prst="rightArrow">
            <a:avLst>
              <a:gd name="adj1" fmla="val 50000"/>
              <a:gd name="adj2" fmla="val 45982"/>
            </a:avLst>
          </a:prstGeom>
          <a:solidFill>
            <a:schemeClr val="accent1"/>
          </a:solidFill>
          <a:ln w="9525">
            <a:solidFill>
              <a:schemeClr val="tx1"/>
            </a:solidFill>
            <a:miter lim="800000"/>
            <a:headEnd/>
            <a:tailEnd/>
          </a:ln>
          <a:effectLst/>
          <a:scene3d>
            <a:camera prst="orthographicFront"/>
            <a:lightRig rig="threePt" dir="t"/>
          </a:scene3d>
          <a:sp3d>
            <a:bevelT/>
          </a:sp3d>
        </p:spPr>
        <p:txBody>
          <a:bodyPr wrap="none" anchor="ctr"/>
          <a:lstStyle/>
          <a:p>
            <a:pPr algn="ctr" fontAlgn="base">
              <a:spcBef>
                <a:spcPct val="0"/>
              </a:spcBef>
              <a:spcAft>
                <a:spcPct val="0"/>
              </a:spcAft>
              <a:defRPr/>
            </a:pPr>
            <a:r>
              <a:rPr lang="en-GB" sz="1600" b="1">
                <a:solidFill>
                  <a:srgbClr val="FFFFFF"/>
                </a:solidFill>
              </a:rPr>
              <a:t>Forecast</a:t>
            </a:r>
          </a:p>
        </p:txBody>
      </p:sp>
      <p:sp>
        <p:nvSpPr>
          <p:cNvPr id="11269" name="AutoShape 4"/>
          <p:cNvSpPr>
            <a:spLocks noChangeArrowheads="1"/>
          </p:cNvSpPr>
          <p:nvPr/>
        </p:nvSpPr>
        <p:spPr bwMode="auto">
          <a:xfrm>
            <a:off x="3022600" y="1930400"/>
            <a:ext cx="1308100" cy="711200"/>
          </a:xfrm>
          <a:prstGeom prst="rightArrow">
            <a:avLst>
              <a:gd name="adj1" fmla="val 50000"/>
              <a:gd name="adj2" fmla="val 45982"/>
            </a:avLst>
          </a:prstGeom>
          <a:solidFill>
            <a:schemeClr val="accent1"/>
          </a:solidFill>
          <a:ln w="9525">
            <a:solidFill>
              <a:schemeClr val="tx1"/>
            </a:solidFill>
            <a:miter lim="800000"/>
            <a:headEnd/>
            <a:tailEnd/>
          </a:ln>
          <a:effectLst/>
          <a:scene3d>
            <a:camera prst="orthographicFront"/>
            <a:lightRig rig="threePt" dir="t"/>
          </a:scene3d>
          <a:sp3d>
            <a:bevelT/>
          </a:sp3d>
        </p:spPr>
        <p:txBody>
          <a:bodyPr wrap="none" anchor="ctr"/>
          <a:lstStyle/>
          <a:p>
            <a:pPr algn="ctr" fontAlgn="base">
              <a:spcBef>
                <a:spcPct val="0"/>
              </a:spcBef>
              <a:spcAft>
                <a:spcPct val="0"/>
              </a:spcAft>
              <a:defRPr/>
            </a:pPr>
            <a:r>
              <a:rPr lang="en-GB" sz="1600" b="1">
                <a:solidFill>
                  <a:srgbClr val="FFFFFF"/>
                </a:solidFill>
              </a:rPr>
              <a:t>Plan</a:t>
            </a:r>
          </a:p>
        </p:txBody>
      </p:sp>
      <p:sp>
        <p:nvSpPr>
          <p:cNvPr id="11270" name="AutoShape 5"/>
          <p:cNvSpPr>
            <a:spLocks noChangeArrowheads="1"/>
          </p:cNvSpPr>
          <p:nvPr/>
        </p:nvSpPr>
        <p:spPr bwMode="auto">
          <a:xfrm>
            <a:off x="4673600" y="1930400"/>
            <a:ext cx="1308100" cy="711200"/>
          </a:xfrm>
          <a:prstGeom prst="rightArrow">
            <a:avLst>
              <a:gd name="adj1" fmla="val 50000"/>
              <a:gd name="adj2" fmla="val 45982"/>
            </a:avLst>
          </a:prstGeom>
          <a:solidFill>
            <a:schemeClr val="accent1"/>
          </a:solidFill>
          <a:ln w="9525">
            <a:solidFill>
              <a:schemeClr val="tx1"/>
            </a:solidFill>
            <a:miter lim="800000"/>
            <a:headEnd/>
            <a:tailEnd/>
          </a:ln>
          <a:effectLst/>
          <a:scene3d>
            <a:camera prst="orthographicFront"/>
            <a:lightRig rig="threePt" dir="t"/>
          </a:scene3d>
          <a:sp3d>
            <a:bevelT/>
          </a:sp3d>
        </p:spPr>
        <p:txBody>
          <a:bodyPr wrap="none" anchor="ctr"/>
          <a:lstStyle/>
          <a:p>
            <a:pPr algn="ctr" fontAlgn="base">
              <a:spcBef>
                <a:spcPct val="0"/>
              </a:spcBef>
              <a:spcAft>
                <a:spcPct val="0"/>
              </a:spcAft>
              <a:defRPr/>
            </a:pPr>
            <a:r>
              <a:rPr lang="en-GB" sz="1600" b="1">
                <a:solidFill>
                  <a:srgbClr val="FFFFFF"/>
                </a:solidFill>
              </a:rPr>
              <a:t>Schedule</a:t>
            </a:r>
          </a:p>
        </p:txBody>
      </p:sp>
      <p:sp>
        <p:nvSpPr>
          <p:cNvPr id="11271" name="AutoShape 6"/>
          <p:cNvSpPr>
            <a:spLocks noChangeArrowheads="1"/>
          </p:cNvSpPr>
          <p:nvPr/>
        </p:nvSpPr>
        <p:spPr bwMode="auto">
          <a:xfrm>
            <a:off x="6362700" y="1955800"/>
            <a:ext cx="1308100" cy="711200"/>
          </a:xfrm>
          <a:prstGeom prst="rightArrow">
            <a:avLst>
              <a:gd name="adj1" fmla="val 50000"/>
              <a:gd name="adj2" fmla="val 45982"/>
            </a:avLst>
          </a:prstGeom>
          <a:solidFill>
            <a:schemeClr val="accent1"/>
          </a:solidFill>
          <a:ln w="9525">
            <a:solidFill>
              <a:schemeClr val="tx1"/>
            </a:solidFill>
            <a:miter lim="800000"/>
            <a:headEnd/>
            <a:tailEnd/>
          </a:ln>
          <a:effectLst/>
          <a:scene3d>
            <a:camera prst="orthographicFront"/>
            <a:lightRig rig="threePt" dir="t"/>
          </a:scene3d>
          <a:sp3d>
            <a:bevelT/>
          </a:sp3d>
        </p:spPr>
        <p:txBody>
          <a:bodyPr wrap="none" anchor="ctr"/>
          <a:lstStyle/>
          <a:p>
            <a:pPr algn="ctr" fontAlgn="base">
              <a:spcBef>
                <a:spcPct val="0"/>
              </a:spcBef>
              <a:spcAft>
                <a:spcPct val="0"/>
              </a:spcAft>
              <a:defRPr/>
            </a:pPr>
            <a:r>
              <a:rPr lang="en-GB" sz="1600" b="1">
                <a:solidFill>
                  <a:srgbClr val="FFFFFF"/>
                </a:solidFill>
              </a:rPr>
              <a:t>Dispatch</a:t>
            </a:r>
          </a:p>
        </p:txBody>
      </p:sp>
      <p:sp>
        <p:nvSpPr>
          <p:cNvPr id="173072" name="Text Box 7"/>
          <p:cNvSpPr txBox="1">
            <a:spLocks noChangeArrowheads="1"/>
          </p:cNvSpPr>
          <p:nvPr/>
        </p:nvSpPr>
        <p:spPr bwMode="auto">
          <a:xfrm>
            <a:off x="1155700" y="2768600"/>
            <a:ext cx="1358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algn="ctr" eaLnBrk="1" fontAlgn="base" hangingPunct="1">
              <a:spcBef>
                <a:spcPct val="50000"/>
              </a:spcBef>
              <a:spcAft>
                <a:spcPct val="0"/>
              </a:spcAft>
            </a:pPr>
            <a:r>
              <a:rPr lang="en-GB" sz="1200" b="0"/>
              <a:t>Use historical workload information to predict the ‘Reactive’ workloads outside of our control</a:t>
            </a:r>
          </a:p>
        </p:txBody>
      </p:sp>
      <p:sp>
        <p:nvSpPr>
          <p:cNvPr id="173073" name="Text Box 8"/>
          <p:cNvSpPr txBox="1">
            <a:spLocks noChangeArrowheads="1"/>
          </p:cNvSpPr>
          <p:nvPr/>
        </p:nvSpPr>
        <p:spPr bwMode="auto">
          <a:xfrm>
            <a:off x="2908300" y="2794000"/>
            <a:ext cx="13589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algn="ctr" eaLnBrk="1" fontAlgn="base" hangingPunct="1">
              <a:spcBef>
                <a:spcPct val="50000"/>
              </a:spcBef>
              <a:spcAft>
                <a:spcPct val="0"/>
              </a:spcAft>
            </a:pPr>
            <a:r>
              <a:rPr lang="en-GB" sz="1200" b="0"/>
              <a:t>Work with Customers &amp; Stakeholders to ID the known workloads – and balance Resources against them.</a:t>
            </a:r>
          </a:p>
          <a:p>
            <a:pPr algn="ctr" eaLnBrk="1" fontAlgn="base" hangingPunct="1">
              <a:spcBef>
                <a:spcPct val="50000"/>
              </a:spcBef>
              <a:spcAft>
                <a:spcPct val="0"/>
              </a:spcAft>
            </a:pPr>
            <a:endParaRPr lang="en-GB" sz="1200" b="0"/>
          </a:p>
          <a:p>
            <a:pPr algn="ctr" eaLnBrk="1" fontAlgn="base" hangingPunct="1">
              <a:spcBef>
                <a:spcPct val="50000"/>
              </a:spcBef>
              <a:spcAft>
                <a:spcPct val="0"/>
              </a:spcAft>
            </a:pPr>
            <a:r>
              <a:rPr lang="en-GB" sz="1200" b="0"/>
              <a:t>This is done Annually down to D-1</a:t>
            </a:r>
          </a:p>
        </p:txBody>
      </p:sp>
      <p:sp>
        <p:nvSpPr>
          <p:cNvPr id="173074" name="Text Box 9"/>
          <p:cNvSpPr txBox="1">
            <a:spLocks noChangeArrowheads="1"/>
          </p:cNvSpPr>
          <p:nvPr/>
        </p:nvSpPr>
        <p:spPr bwMode="auto">
          <a:xfrm>
            <a:off x="4610100" y="2857500"/>
            <a:ext cx="1358900"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algn="ctr" eaLnBrk="1" fontAlgn="base" hangingPunct="1">
              <a:spcBef>
                <a:spcPct val="50000"/>
              </a:spcBef>
              <a:spcAft>
                <a:spcPct val="0"/>
              </a:spcAft>
            </a:pPr>
            <a:r>
              <a:rPr lang="en-GB" sz="1200" b="0"/>
              <a:t>Optimise the work schedule from D-35 to D-1 – putting names to jobs where necessary</a:t>
            </a:r>
          </a:p>
          <a:p>
            <a:pPr algn="ctr" eaLnBrk="1" fontAlgn="base" hangingPunct="1">
              <a:spcBef>
                <a:spcPct val="50000"/>
              </a:spcBef>
              <a:spcAft>
                <a:spcPct val="0"/>
              </a:spcAft>
            </a:pPr>
            <a:endParaRPr lang="en-GB" sz="1200" b="0"/>
          </a:p>
          <a:p>
            <a:pPr algn="ctr" eaLnBrk="1" fontAlgn="base" hangingPunct="1">
              <a:spcBef>
                <a:spcPct val="50000"/>
              </a:spcBef>
              <a:spcAft>
                <a:spcPct val="0"/>
              </a:spcAft>
            </a:pPr>
            <a:r>
              <a:rPr lang="en-GB" sz="1200" b="0"/>
              <a:t>Meet with dispatch to handover the plan for the following day/week</a:t>
            </a:r>
          </a:p>
        </p:txBody>
      </p:sp>
      <p:sp>
        <p:nvSpPr>
          <p:cNvPr id="173075" name="Text Box 10"/>
          <p:cNvSpPr txBox="1">
            <a:spLocks noChangeArrowheads="1"/>
          </p:cNvSpPr>
          <p:nvPr/>
        </p:nvSpPr>
        <p:spPr bwMode="auto">
          <a:xfrm>
            <a:off x="6337300" y="2895600"/>
            <a:ext cx="135890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algn="ctr" eaLnBrk="1" fontAlgn="base" hangingPunct="1">
              <a:spcBef>
                <a:spcPct val="50000"/>
              </a:spcBef>
              <a:spcAft>
                <a:spcPct val="0"/>
              </a:spcAft>
            </a:pPr>
            <a:r>
              <a:rPr lang="en-GB" sz="1200" b="0"/>
              <a:t>Dispatch the workload according to the resource management plan.</a:t>
            </a:r>
          </a:p>
          <a:p>
            <a:pPr algn="ctr" eaLnBrk="1" fontAlgn="base" hangingPunct="1">
              <a:spcBef>
                <a:spcPct val="50000"/>
              </a:spcBef>
              <a:spcAft>
                <a:spcPct val="0"/>
              </a:spcAft>
            </a:pPr>
            <a:endParaRPr lang="en-GB" sz="1200" b="0"/>
          </a:p>
          <a:p>
            <a:pPr algn="ctr" eaLnBrk="1" fontAlgn="base" hangingPunct="1">
              <a:spcBef>
                <a:spcPct val="50000"/>
              </a:spcBef>
              <a:spcAft>
                <a:spcPct val="0"/>
              </a:spcAft>
            </a:pPr>
            <a:r>
              <a:rPr lang="en-GB" sz="1200" b="0"/>
              <a:t>Feed back where necessary to improve on the forecast</a:t>
            </a:r>
          </a:p>
        </p:txBody>
      </p:sp>
      <p:sp>
        <p:nvSpPr>
          <p:cNvPr id="173076" name="Line 11"/>
          <p:cNvSpPr>
            <a:spLocks noChangeShapeType="1"/>
          </p:cNvSpPr>
          <p:nvPr/>
        </p:nvSpPr>
        <p:spPr bwMode="auto">
          <a:xfrm flipV="1">
            <a:off x="7670800" y="2293938"/>
            <a:ext cx="785813" cy="4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73077" name="Line 12"/>
          <p:cNvSpPr>
            <a:spLocks noChangeShapeType="1"/>
          </p:cNvSpPr>
          <p:nvPr/>
        </p:nvSpPr>
        <p:spPr bwMode="auto">
          <a:xfrm>
            <a:off x="8458200" y="2293938"/>
            <a:ext cx="0" cy="34210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73078" name="Line 13"/>
          <p:cNvSpPr>
            <a:spLocks noChangeShapeType="1"/>
          </p:cNvSpPr>
          <p:nvPr/>
        </p:nvSpPr>
        <p:spPr bwMode="auto">
          <a:xfrm flipH="1">
            <a:off x="711200" y="5715000"/>
            <a:ext cx="7747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73079" name="Line 14"/>
          <p:cNvSpPr>
            <a:spLocks noChangeShapeType="1"/>
          </p:cNvSpPr>
          <p:nvPr/>
        </p:nvSpPr>
        <p:spPr bwMode="auto">
          <a:xfrm flipV="1">
            <a:off x="711200" y="2222500"/>
            <a:ext cx="0" cy="3492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
        <p:nvSpPr>
          <p:cNvPr id="173080" name="Line 15"/>
          <p:cNvSpPr>
            <a:spLocks noChangeShapeType="1"/>
          </p:cNvSpPr>
          <p:nvPr/>
        </p:nvSpPr>
        <p:spPr bwMode="auto">
          <a:xfrm>
            <a:off x="711200" y="22225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a:solidFill>
                <a:srgbClr val="0079C1"/>
              </a:solidFill>
            </a:endParaRPr>
          </a:p>
        </p:txBody>
      </p:sp>
    </p:spTree>
    <p:extLst>
      <p:ext uri="{BB962C8B-B14F-4D97-AF65-F5344CB8AC3E}">
        <p14:creationId xmlns:p14="http://schemas.microsoft.com/office/powerpoint/2010/main" val="26448011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fld id="{4E228E87-9A47-4174-B602-5145DE1F5791}" type="slidenum">
              <a:rPr lang="en-US" sz="1200" smtClean="0"/>
              <a:pPr eaLnBrk="1" hangingPunct="1"/>
              <a:t>67</a:t>
            </a:fld>
            <a:endParaRPr lang="en-US" sz="1200" smtClean="0"/>
          </a:p>
        </p:txBody>
      </p:sp>
      <p:sp>
        <p:nvSpPr>
          <p:cNvPr id="174083" name="Rectangle 2"/>
          <p:cNvSpPr>
            <a:spLocks noGrp="1" noChangeArrowheads="1"/>
          </p:cNvSpPr>
          <p:nvPr>
            <p:ph type="title"/>
          </p:nvPr>
        </p:nvSpPr>
        <p:spPr/>
        <p:txBody>
          <a:bodyPr/>
          <a:lstStyle/>
          <a:p>
            <a:pPr eaLnBrk="1" hangingPunct="1"/>
            <a:r>
              <a:rPr lang="en-GB" smtClean="0"/>
              <a:t>Resource Management</a:t>
            </a:r>
          </a:p>
        </p:txBody>
      </p:sp>
      <p:sp>
        <p:nvSpPr>
          <p:cNvPr id="174084" name="Rectangle 3"/>
          <p:cNvSpPr>
            <a:spLocks noGrp="1" noChangeArrowheads="1"/>
          </p:cNvSpPr>
          <p:nvPr>
            <p:ph type="body" idx="1"/>
          </p:nvPr>
        </p:nvSpPr>
        <p:spPr/>
        <p:txBody>
          <a:bodyPr/>
          <a:lstStyle/>
          <a:p>
            <a:pPr>
              <a:lnSpc>
                <a:spcPct val="80000"/>
              </a:lnSpc>
            </a:pPr>
            <a:r>
              <a:rPr lang="en-GB" sz="1600" smtClean="0"/>
              <a:t>Forecast, Plan &amp; Schedule reactive &amp; planned workloads for Emergency, Repair &amp; Maintenance</a:t>
            </a:r>
          </a:p>
          <a:p>
            <a:pPr>
              <a:lnSpc>
                <a:spcPct val="80000"/>
              </a:lnSpc>
            </a:pPr>
            <a:r>
              <a:rPr lang="en-GB" sz="1600" smtClean="0"/>
              <a:t>Drive performance in Operations using Analytical, operational and Planning expertise</a:t>
            </a:r>
          </a:p>
        </p:txBody>
      </p:sp>
      <p:sp>
        <p:nvSpPr>
          <p:cNvPr id="12293" name="Rectangle 34"/>
          <p:cNvSpPr>
            <a:spLocks noChangeArrowheads="1"/>
          </p:cNvSpPr>
          <p:nvPr/>
        </p:nvSpPr>
        <p:spPr bwMode="auto">
          <a:xfrm>
            <a:off x="627063" y="4143375"/>
            <a:ext cx="1512887" cy="1368425"/>
          </a:xfrm>
          <a:prstGeom prst="rect">
            <a:avLst/>
          </a:prstGeom>
          <a:solidFill>
            <a:srgbClr val="FFCC66"/>
          </a:solidFill>
          <a:ln w="9525">
            <a:noFill/>
            <a:miter lim="800000"/>
            <a:headEnd/>
            <a:tailEnd/>
          </a:ln>
          <a:scene3d>
            <a:camera prst="orthographicFront"/>
            <a:lightRig rig="threePt" dir="t"/>
          </a:scene3d>
          <a:sp3d>
            <a:bevelT/>
          </a:sp3d>
        </p:spPr>
        <p:txBody>
          <a:bodyPr anchor="ctr" anchorCtr="1"/>
          <a:lstStyle/>
          <a:p>
            <a:pPr marL="87313" indent="-87313" algn="ctr" fontAlgn="base">
              <a:spcBef>
                <a:spcPct val="0"/>
              </a:spcBef>
              <a:spcAft>
                <a:spcPct val="0"/>
              </a:spcAft>
              <a:defRPr/>
            </a:pPr>
            <a:r>
              <a:rPr lang="en-GB" sz="1400" b="1">
                <a:solidFill>
                  <a:srgbClr val="000000"/>
                </a:solidFill>
              </a:rPr>
              <a:t>Creation of deliverable annual plans</a:t>
            </a:r>
          </a:p>
        </p:txBody>
      </p:sp>
      <p:sp>
        <p:nvSpPr>
          <p:cNvPr id="12294" name="Rectangle 34"/>
          <p:cNvSpPr>
            <a:spLocks noChangeArrowheads="1"/>
          </p:cNvSpPr>
          <p:nvPr/>
        </p:nvSpPr>
        <p:spPr bwMode="auto">
          <a:xfrm>
            <a:off x="2284413" y="2674938"/>
            <a:ext cx="1511300" cy="1366837"/>
          </a:xfrm>
          <a:prstGeom prst="rect">
            <a:avLst/>
          </a:prstGeom>
          <a:solidFill>
            <a:srgbClr val="FFCC66"/>
          </a:solidFill>
          <a:ln w="9525">
            <a:noFill/>
            <a:miter lim="800000"/>
            <a:headEnd/>
            <a:tailEnd/>
          </a:ln>
          <a:scene3d>
            <a:camera prst="orthographicFront"/>
            <a:lightRig rig="threePt" dir="t"/>
          </a:scene3d>
          <a:sp3d>
            <a:bevelT/>
          </a:sp3d>
        </p:spPr>
        <p:txBody>
          <a:bodyPr anchor="ctr" anchorCtr="1"/>
          <a:lstStyle/>
          <a:p>
            <a:pPr marL="87313" indent="-87313" algn="ctr" fontAlgn="base">
              <a:spcBef>
                <a:spcPct val="0"/>
              </a:spcBef>
              <a:spcAft>
                <a:spcPct val="0"/>
              </a:spcAft>
              <a:defRPr/>
            </a:pPr>
            <a:r>
              <a:rPr lang="en-GB" sz="1400" b="1">
                <a:solidFill>
                  <a:srgbClr val="000000"/>
                </a:solidFill>
              </a:rPr>
              <a:t>Risk based scenarios &amp; contingencies</a:t>
            </a:r>
          </a:p>
        </p:txBody>
      </p:sp>
      <p:sp>
        <p:nvSpPr>
          <p:cNvPr id="12295" name="Rectangle 34"/>
          <p:cNvSpPr>
            <a:spLocks noChangeArrowheads="1"/>
          </p:cNvSpPr>
          <p:nvPr/>
        </p:nvSpPr>
        <p:spPr bwMode="auto">
          <a:xfrm>
            <a:off x="2284413" y="4143375"/>
            <a:ext cx="1511300" cy="1368425"/>
          </a:xfrm>
          <a:prstGeom prst="rect">
            <a:avLst/>
          </a:prstGeom>
          <a:solidFill>
            <a:srgbClr val="FFCC66"/>
          </a:solidFill>
          <a:ln w="9525">
            <a:noFill/>
            <a:miter lim="800000"/>
            <a:headEnd/>
            <a:tailEnd/>
          </a:ln>
          <a:scene3d>
            <a:camera prst="orthographicFront"/>
            <a:lightRig rig="threePt" dir="t"/>
          </a:scene3d>
          <a:sp3d>
            <a:bevelT/>
          </a:sp3d>
        </p:spPr>
        <p:txBody>
          <a:bodyPr anchor="ctr" anchorCtr="1"/>
          <a:lstStyle/>
          <a:p>
            <a:pPr marL="87313" indent="-87313" algn="ctr" fontAlgn="base">
              <a:spcBef>
                <a:spcPct val="0"/>
              </a:spcBef>
              <a:spcAft>
                <a:spcPct val="0"/>
              </a:spcAft>
              <a:defRPr/>
            </a:pPr>
            <a:r>
              <a:rPr lang="en-GB" sz="1400" b="1">
                <a:solidFill>
                  <a:srgbClr val="000000"/>
                </a:solidFill>
              </a:rPr>
              <a:t>Work load tracking and analysis</a:t>
            </a:r>
          </a:p>
        </p:txBody>
      </p:sp>
      <p:sp>
        <p:nvSpPr>
          <p:cNvPr id="12296" name="Rectangle 34"/>
          <p:cNvSpPr>
            <a:spLocks noChangeArrowheads="1"/>
          </p:cNvSpPr>
          <p:nvPr/>
        </p:nvSpPr>
        <p:spPr bwMode="auto">
          <a:xfrm>
            <a:off x="7253288" y="2674938"/>
            <a:ext cx="1511300" cy="1366837"/>
          </a:xfrm>
          <a:prstGeom prst="rect">
            <a:avLst/>
          </a:prstGeom>
          <a:solidFill>
            <a:srgbClr val="FFCC66"/>
          </a:solidFill>
          <a:ln w="9525">
            <a:noFill/>
            <a:miter lim="800000"/>
            <a:headEnd/>
            <a:tailEnd/>
          </a:ln>
          <a:scene3d>
            <a:camera prst="orthographicFront"/>
            <a:lightRig rig="threePt" dir="t"/>
          </a:scene3d>
          <a:sp3d>
            <a:bevelT/>
          </a:sp3d>
        </p:spPr>
        <p:txBody>
          <a:bodyPr anchor="ctr" anchorCtr="1"/>
          <a:lstStyle/>
          <a:p>
            <a:pPr marL="87313" indent="-87313" algn="ctr" fontAlgn="base">
              <a:spcBef>
                <a:spcPct val="0"/>
              </a:spcBef>
              <a:spcAft>
                <a:spcPct val="0"/>
              </a:spcAft>
              <a:defRPr/>
            </a:pPr>
            <a:r>
              <a:rPr lang="en-GB" sz="1400" b="1">
                <a:solidFill>
                  <a:srgbClr val="000000"/>
                </a:solidFill>
              </a:rPr>
              <a:t>Managing field force absence to minimum numbers</a:t>
            </a:r>
          </a:p>
        </p:txBody>
      </p:sp>
      <p:sp>
        <p:nvSpPr>
          <p:cNvPr id="12297" name="Rectangle 34"/>
          <p:cNvSpPr>
            <a:spLocks noChangeArrowheads="1"/>
          </p:cNvSpPr>
          <p:nvPr/>
        </p:nvSpPr>
        <p:spPr bwMode="auto">
          <a:xfrm>
            <a:off x="7253288" y="4143375"/>
            <a:ext cx="1512887" cy="1366838"/>
          </a:xfrm>
          <a:prstGeom prst="rect">
            <a:avLst/>
          </a:prstGeom>
          <a:solidFill>
            <a:srgbClr val="FFCC66"/>
          </a:solidFill>
          <a:ln w="9525">
            <a:noFill/>
            <a:miter lim="800000"/>
            <a:headEnd/>
            <a:tailEnd/>
          </a:ln>
          <a:scene3d>
            <a:camera prst="orthographicFront"/>
            <a:lightRig rig="threePt" dir="t"/>
          </a:scene3d>
          <a:sp3d>
            <a:bevelT/>
          </a:sp3d>
        </p:spPr>
        <p:txBody>
          <a:bodyPr anchor="ctr" anchorCtr="1"/>
          <a:lstStyle/>
          <a:p>
            <a:pPr marL="87313" indent="-87313" algn="ctr" fontAlgn="base">
              <a:spcBef>
                <a:spcPct val="0"/>
              </a:spcBef>
              <a:spcAft>
                <a:spcPct val="0"/>
              </a:spcAft>
              <a:defRPr/>
            </a:pPr>
            <a:r>
              <a:rPr lang="en-GB" sz="1400" b="1">
                <a:solidFill>
                  <a:srgbClr val="000000"/>
                </a:solidFill>
              </a:rPr>
              <a:t>Scheduling of field force unavailability e.g. vehicle servicing</a:t>
            </a:r>
          </a:p>
        </p:txBody>
      </p:sp>
      <p:sp>
        <p:nvSpPr>
          <p:cNvPr id="12298" name="Rectangle 34"/>
          <p:cNvSpPr>
            <a:spLocks noChangeArrowheads="1"/>
          </p:cNvSpPr>
          <p:nvPr/>
        </p:nvSpPr>
        <p:spPr bwMode="auto">
          <a:xfrm>
            <a:off x="5597525" y="2674938"/>
            <a:ext cx="1511300" cy="1368425"/>
          </a:xfrm>
          <a:prstGeom prst="rect">
            <a:avLst/>
          </a:prstGeom>
          <a:solidFill>
            <a:srgbClr val="FFCC66"/>
          </a:solidFill>
          <a:ln w="9525">
            <a:noFill/>
            <a:miter lim="800000"/>
            <a:headEnd/>
            <a:tailEnd/>
          </a:ln>
          <a:scene3d>
            <a:camera prst="orthographicFront"/>
            <a:lightRig rig="threePt" dir="t"/>
          </a:scene3d>
          <a:sp3d>
            <a:bevelT/>
          </a:sp3d>
        </p:spPr>
        <p:txBody>
          <a:bodyPr anchor="ctr" anchorCtr="1"/>
          <a:lstStyle/>
          <a:p>
            <a:pPr marL="87313" indent="-87313" algn="ctr" fontAlgn="base">
              <a:spcBef>
                <a:spcPct val="0"/>
              </a:spcBef>
              <a:spcAft>
                <a:spcPct val="0"/>
              </a:spcAft>
              <a:defRPr/>
            </a:pPr>
            <a:r>
              <a:rPr lang="en-GB" sz="1400" b="1">
                <a:solidFill>
                  <a:srgbClr val="000000"/>
                </a:solidFill>
              </a:rPr>
              <a:t>Creation of optimised schedules (D35 to D1)</a:t>
            </a:r>
          </a:p>
        </p:txBody>
      </p:sp>
      <p:sp>
        <p:nvSpPr>
          <p:cNvPr id="12299" name="Rectangle 34"/>
          <p:cNvSpPr>
            <a:spLocks noChangeArrowheads="1"/>
          </p:cNvSpPr>
          <p:nvPr/>
        </p:nvSpPr>
        <p:spPr bwMode="auto">
          <a:xfrm>
            <a:off x="627063" y="2674938"/>
            <a:ext cx="1512887" cy="1366837"/>
          </a:xfrm>
          <a:prstGeom prst="rect">
            <a:avLst/>
          </a:prstGeom>
          <a:solidFill>
            <a:srgbClr val="FFCC66"/>
          </a:solidFill>
          <a:ln w="9525">
            <a:noFill/>
            <a:miter lim="800000"/>
            <a:headEnd/>
            <a:tailEnd/>
          </a:ln>
          <a:scene3d>
            <a:camera prst="orthographicFront"/>
            <a:lightRig rig="threePt" dir="t"/>
          </a:scene3d>
          <a:sp3d>
            <a:bevelT/>
          </a:sp3d>
        </p:spPr>
        <p:txBody>
          <a:bodyPr anchor="ctr" anchorCtr="1"/>
          <a:lstStyle/>
          <a:p>
            <a:pPr marL="87313" indent="-87313" algn="ctr" fontAlgn="base">
              <a:spcBef>
                <a:spcPct val="0"/>
              </a:spcBef>
              <a:spcAft>
                <a:spcPct val="0"/>
              </a:spcAft>
              <a:defRPr/>
            </a:pPr>
            <a:r>
              <a:rPr lang="en-GB" sz="1400" b="1">
                <a:solidFill>
                  <a:srgbClr val="000000"/>
                </a:solidFill>
              </a:rPr>
              <a:t>Accurate forecasting of reactive workload</a:t>
            </a:r>
          </a:p>
        </p:txBody>
      </p:sp>
      <p:sp>
        <p:nvSpPr>
          <p:cNvPr id="12300" name="Rectangle 34"/>
          <p:cNvSpPr>
            <a:spLocks noChangeArrowheads="1"/>
          </p:cNvSpPr>
          <p:nvPr/>
        </p:nvSpPr>
        <p:spPr bwMode="auto">
          <a:xfrm>
            <a:off x="3940175" y="4143375"/>
            <a:ext cx="1512888" cy="1368425"/>
          </a:xfrm>
          <a:prstGeom prst="rect">
            <a:avLst/>
          </a:prstGeom>
          <a:solidFill>
            <a:srgbClr val="FFCC66"/>
          </a:solidFill>
          <a:ln w="9525">
            <a:noFill/>
            <a:miter lim="800000"/>
            <a:headEnd/>
            <a:tailEnd/>
          </a:ln>
          <a:scene3d>
            <a:camera prst="orthographicFront"/>
            <a:lightRig rig="threePt" dir="t"/>
          </a:scene3d>
          <a:sp3d>
            <a:bevelT/>
          </a:sp3d>
        </p:spPr>
        <p:txBody>
          <a:bodyPr anchor="ctr" anchorCtr="1"/>
          <a:lstStyle/>
          <a:p>
            <a:pPr marL="87313" indent="-87313" algn="ctr" fontAlgn="base">
              <a:spcBef>
                <a:spcPct val="0"/>
              </a:spcBef>
              <a:spcAft>
                <a:spcPct val="0"/>
              </a:spcAft>
              <a:defRPr/>
            </a:pPr>
            <a:r>
              <a:rPr lang="en-GB" sz="1400" b="1">
                <a:solidFill>
                  <a:srgbClr val="000000"/>
                </a:solidFill>
              </a:rPr>
              <a:t>Planned work phasing e.g. PME</a:t>
            </a:r>
          </a:p>
        </p:txBody>
      </p:sp>
      <p:sp>
        <p:nvSpPr>
          <p:cNvPr id="12301" name="Rectangle 34"/>
          <p:cNvSpPr>
            <a:spLocks noChangeArrowheads="1"/>
          </p:cNvSpPr>
          <p:nvPr/>
        </p:nvSpPr>
        <p:spPr bwMode="auto">
          <a:xfrm>
            <a:off x="5597525" y="4143375"/>
            <a:ext cx="1512888" cy="1366838"/>
          </a:xfrm>
          <a:prstGeom prst="rect">
            <a:avLst/>
          </a:prstGeom>
          <a:solidFill>
            <a:srgbClr val="FFCC66"/>
          </a:solidFill>
          <a:ln w="9525">
            <a:noFill/>
            <a:miter lim="800000"/>
            <a:headEnd/>
            <a:tailEnd/>
          </a:ln>
          <a:scene3d>
            <a:camera prst="orthographicFront"/>
            <a:lightRig rig="threePt" dir="t"/>
          </a:scene3d>
          <a:sp3d>
            <a:bevelT/>
          </a:sp3d>
        </p:spPr>
        <p:txBody>
          <a:bodyPr anchor="ctr" anchorCtr="1"/>
          <a:lstStyle/>
          <a:p>
            <a:pPr marL="87313" indent="-87313" algn="ctr" fontAlgn="base">
              <a:spcBef>
                <a:spcPct val="0"/>
              </a:spcBef>
              <a:spcAft>
                <a:spcPct val="0"/>
              </a:spcAft>
              <a:defRPr/>
            </a:pPr>
            <a:r>
              <a:rPr lang="en-GB" sz="1400" b="1">
                <a:solidFill>
                  <a:srgbClr val="000000"/>
                </a:solidFill>
              </a:rPr>
              <a:t>Creation and management of optimal field force shift patterns</a:t>
            </a:r>
          </a:p>
        </p:txBody>
      </p:sp>
      <p:sp>
        <p:nvSpPr>
          <p:cNvPr id="12302" name="Rectangle 34"/>
          <p:cNvSpPr>
            <a:spLocks noChangeArrowheads="1"/>
          </p:cNvSpPr>
          <p:nvPr/>
        </p:nvSpPr>
        <p:spPr bwMode="auto">
          <a:xfrm>
            <a:off x="3940175" y="2674938"/>
            <a:ext cx="1512888" cy="1368425"/>
          </a:xfrm>
          <a:prstGeom prst="rect">
            <a:avLst/>
          </a:prstGeom>
          <a:solidFill>
            <a:srgbClr val="FFCC66"/>
          </a:solidFill>
          <a:ln w="9525">
            <a:noFill/>
            <a:miter lim="800000"/>
            <a:headEnd/>
            <a:tailEnd/>
          </a:ln>
          <a:scene3d>
            <a:camera prst="orthographicFront"/>
            <a:lightRig rig="threePt" dir="t"/>
          </a:scene3d>
          <a:sp3d>
            <a:bevelT/>
          </a:sp3d>
        </p:spPr>
        <p:txBody>
          <a:bodyPr anchor="ctr" anchorCtr="1"/>
          <a:lstStyle/>
          <a:p>
            <a:pPr marL="87313" indent="-87313" algn="ctr" fontAlgn="base">
              <a:spcBef>
                <a:spcPct val="0"/>
              </a:spcBef>
              <a:spcAft>
                <a:spcPct val="0"/>
              </a:spcAft>
              <a:defRPr/>
            </a:pPr>
            <a:r>
              <a:rPr lang="en-GB" sz="1400" b="1">
                <a:solidFill>
                  <a:srgbClr val="000000"/>
                </a:solidFill>
              </a:rPr>
              <a:t>Work order creation / processing</a:t>
            </a:r>
          </a:p>
        </p:txBody>
      </p:sp>
      <p:sp>
        <p:nvSpPr>
          <p:cNvPr id="12303" name="Rectangle 9"/>
          <p:cNvSpPr>
            <a:spLocks noChangeArrowheads="1"/>
          </p:cNvSpPr>
          <p:nvPr/>
        </p:nvSpPr>
        <p:spPr bwMode="auto">
          <a:xfrm>
            <a:off x="2268538" y="6221413"/>
            <a:ext cx="4751387" cy="527050"/>
          </a:xfrm>
          <a:prstGeom prst="rect">
            <a:avLst/>
          </a:prstGeom>
          <a:solidFill>
            <a:schemeClr val="bg1"/>
          </a:solidFill>
          <a:ln w="9525" algn="ctr">
            <a:solidFill>
              <a:srgbClr val="0098F6"/>
            </a:solidFill>
            <a:round/>
            <a:headEnd/>
            <a:tailEnd/>
          </a:ln>
          <a:scene3d>
            <a:camera prst="orthographicFront"/>
            <a:lightRig rig="threePt" dir="t"/>
          </a:scene3d>
          <a:sp3d>
            <a:bevelT/>
          </a:sp3d>
        </p:spPr>
        <p:txBody>
          <a:bodyPr lIns="36000" rIns="36000" anchor="ctr" anchorCtr="1"/>
          <a:lstStyle/>
          <a:p>
            <a:pPr marL="85725" algn="ctr" eaLnBrk="0" fontAlgn="base" hangingPunct="0">
              <a:spcBef>
                <a:spcPct val="0"/>
              </a:spcBef>
              <a:spcAft>
                <a:spcPct val="50000"/>
              </a:spcAft>
              <a:buClr>
                <a:srgbClr val="0079C1"/>
              </a:buClr>
              <a:defRPr/>
            </a:pPr>
            <a:r>
              <a:rPr lang="en-GB" sz="1400" b="1">
                <a:solidFill>
                  <a:srgbClr val="000000"/>
                </a:solidFill>
              </a:rPr>
              <a:t>Accurate sizing of the on day field force (to deliver the business plan)</a:t>
            </a:r>
          </a:p>
        </p:txBody>
      </p:sp>
      <p:sp>
        <p:nvSpPr>
          <p:cNvPr id="12304" name="Isosceles Triangle 13"/>
          <p:cNvSpPr>
            <a:spLocks noChangeArrowheads="1"/>
          </p:cNvSpPr>
          <p:nvPr/>
        </p:nvSpPr>
        <p:spPr bwMode="auto">
          <a:xfrm rot="10800000">
            <a:off x="766763" y="5653088"/>
            <a:ext cx="7775575" cy="503237"/>
          </a:xfrm>
          <a:prstGeom prst="triangle">
            <a:avLst>
              <a:gd name="adj" fmla="val 50000"/>
            </a:avLst>
          </a:prstGeom>
          <a:solidFill>
            <a:schemeClr val="bg2"/>
          </a:solidFill>
          <a:ln w="9525" algn="ctr">
            <a:solidFill>
              <a:schemeClr val="bg2"/>
            </a:solidFill>
            <a:round/>
            <a:headEnd/>
            <a:tailEnd/>
          </a:ln>
          <a:scene3d>
            <a:camera prst="orthographicFront"/>
            <a:lightRig rig="threePt" dir="t"/>
          </a:scene3d>
          <a:sp3d>
            <a:bevelT/>
          </a:sp3d>
        </p:spPr>
        <p:txBody>
          <a:bodyPr rot="10800000"/>
          <a:lstStyle/>
          <a:p>
            <a:pPr marL="742950" indent="-285750" eaLnBrk="0" fontAlgn="base" hangingPunct="0">
              <a:spcBef>
                <a:spcPct val="0"/>
              </a:spcBef>
              <a:spcAft>
                <a:spcPct val="50000"/>
              </a:spcAft>
              <a:buClr>
                <a:srgbClr val="0079C1"/>
              </a:buClr>
              <a:buFont typeface="Wingdings 2" pitchFamily="18" charset="2"/>
              <a:buChar char="¾"/>
              <a:defRPr/>
            </a:pPr>
            <a:endParaRPr lang="en-US" sz="1400">
              <a:solidFill>
                <a:srgbClr val="000000"/>
              </a:solidFill>
            </a:endParaRPr>
          </a:p>
        </p:txBody>
      </p:sp>
    </p:spTree>
    <p:extLst>
      <p:ext uri="{BB962C8B-B14F-4D97-AF65-F5344CB8AC3E}">
        <p14:creationId xmlns:p14="http://schemas.microsoft.com/office/powerpoint/2010/main" val="31736225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44550"/>
            <a:ext cx="8339138"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7" name="Text Box 3"/>
          <p:cNvSpPr txBox="1">
            <a:spLocks noChangeArrowheads="1"/>
          </p:cNvSpPr>
          <p:nvPr/>
        </p:nvSpPr>
        <p:spPr bwMode="auto">
          <a:xfrm>
            <a:off x="127000" y="6477000"/>
            <a:ext cx="698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pPr>
            <a:r>
              <a:rPr lang="en-GB" sz="1000" b="0">
                <a:solidFill>
                  <a:srgbClr val="000000"/>
                </a:solidFill>
              </a:rPr>
              <a:t>'Other Work' covers D2s,GSRs, &amp; Extend Supply</a:t>
            </a:r>
          </a:p>
          <a:p>
            <a:pPr eaLnBrk="1" fontAlgn="base" hangingPunct="1">
              <a:spcBef>
                <a:spcPct val="0"/>
              </a:spcBef>
              <a:spcAft>
                <a:spcPct val="0"/>
              </a:spcAft>
            </a:pPr>
            <a:r>
              <a:rPr lang="en-GB" sz="1000" b="0">
                <a:solidFill>
                  <a:srgbClr val="000000"/>
                </a:solidFill>
              </a:rPr>
              <a:t>'EWMS' covers Check For Safety, Other Support, &amp; Purge &amp; Relight</a:t>
            </a:r>
          </a:p>
        </p:txBody>
      </p:sp>
    </p:spTree>
    <p:extLst>
      <p:ext uri="{BB962C8B-B14F-4D97-AF65-F5344CB8AC3E}">
        <p14:creationId xmlns:p14="http://schemas.microsoft.com/office/powerpoint/2010/main" val="6324445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Isosceles Triangle 61"/>
          <p:cNvSpPr/>
          <p:nvPr/>
        </p:nvSpPr>
        <p:spPr bwMode="auto">
          <a:xfrm rot="4178754">
            <a:off x="2864809" y="4486375"/>
            <a:ext cx="406400" cy="2248883"/>
          </a:xfrm>
          <a:prstGeom prst="triangle">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fontAlgn="base">
              <a:spcBef>
                <a:spcPct val="0"/>
              </a:spcBef>
              <a:spcAft>
                <a:spcPct val="0"/>
              </a:spcAft>
              <a:defRPr/>
            </a:pPr>
            <a:endParaRPr lang="en-GB" sz="2800" b="1">
              <a:solidFill>
                <a:srgbClr val="0079C1"/>
              </a:solidFill>
            </a:endParaRPr>
          </a:p>
        </p:txBody>
      </p:sp>
      <p:sp>
        <p:nvSpPr>
          <p:cNvPr id="60" name="Isosceles Triangle 59"/>
          <p:cNvSpPr/>
          <p:nvPr/>
        </p:nvSpPr>
        <p:spPr bwMode="auto">
          <a:xfrm rot="15953390">
            <a:off x="5882564" y="4482750"/>
            <a:ext cx="406400" cy="1860183"/>
          </a:xfrm>
          <a:prstGeom prst="triangle">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fontAlgn="base">
              <a:spcBef>
                <a:spcPct val="0"/>
              </a:spcBef>
              <a:spcAft>
                <a:spcPct val="0"/>
              </a:spcAft>
              <a:defRPr/>
            </a:pPr>
            <a:endParaRPr lang="en-GB" sz="2800" b="1">
              <a:solidFill>
                <a:srgbClr val="0079C1"/>
              </a:solidFill>
            </a:endParaRPr>
          </a:p>
        </p:txBody>
      </p:sp>
      <p:sp>
        <p:nvSpPr>
          <p:cNvPr id="61" name="Isosceles Triangle 60"/>
          <p:cNvSpPr/>
          <p:nvPr/>
        </p:nvSpPr>
        <p:spPr bwMode="auto">
          <a:xfrm rot="13712024">
            <a:off x="5657515" y="3152763"/>
            <a:ext cx="406400" cy="1860183"/>
          </a:xfrm>
          <a:prstGeom prst="triangle">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fontAlgn="base">
              <a:spcBef>
                <a:spcPct val="0"/>
              </a:spcBef>
              <a:spcAft>
                <a:spcPct val="0"/>
              </a:spcAft>
              <a:defRPr/>
            </a:pPr>
            <a:endParaRPr lang="en-GB" sz="2800" b="1">
              <a:solidFill>
                <a:srgbClr val="0079C1"/>
              </a:solidFill>
            </a:endParaRPr>
          </a:p>
        </p:txBody>
      </p:sp>
      <p:sp>
        <p:nvSpPr>
          <p:cNvPr id="59" name="Isosceles Triangle 58"/>
          <p:cNvSpPr/>
          <p:nvPr/>
        </p:nvSpPr>
        <p:spPr bwMode="auto">
          <a:xfrm rot="6151279">
            <a:off x="2920524" y="3127522"/>
            <a:ext cx="406400" cy="1860183"/>
          </a:xfrm>
          <a:prstGeom prst="triangle">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fontAlgn="base">
              <a:spcBef>
                <a:spcPct val="0"/>
              </a:spcBef>
              <a:spcAft>
                <a:spcPct val="0"/>
              </a:spcAft>
              <a:defRPr/>
            </a:pPr>
            <a:endParaRPr lang="en-GB" sz="2800" b="1">
              <a:solidFill>
                <a:srgbClr val="0079C1"/>
              </a:solidFill>
            </a:endParaRPr>
          </a:p>
        </p:txBody>
      </p:sp>
      <p:sp>
        <p:nvSpPr>
          <p:cNvPr id="17614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fld id="{609E5847-6E6F-4C24-858C-B095D977FBEB}" type="slidenum">
              <a:rPr lang="en-US" sz="1200" smtClean="0"/>
              <a:pPr eaLnBrk="1" hangingPunct="1"/>
              <a:t>69</a:t>
            </a:fld>
            <a:endParaRPr lang="en-US" sz="1200" smtClean="0"/>
          </a:p>
        </p:txBody>
      </p:sp>
      <p:grpSp>
        <p:nvGrpSpPr>
          <p:cNvPr id="176143" name="Group 4"/>
          <p:cNvGrpSpPr>
            <a:grpSpLocks noChangeAspect="1"/>
          </p:cNvGrpSpPr>
          <p:nvPr/>
        </p:nvGrpSpPr>
        <p:grpSpPr bwMode="auto">
          <a:xfrm>
            <a:off x="712788" y="1673225"/>
            <a:ext cx="7631112" cy="5299075"/>
            <a:chOff x="-2838" y="4630"/>
            <a:chExt cx="15009" cy="10420"/>
          </a:xfrm>
        </p:grpSpPr>
        <p:sp>
          <p:nvSpPr>
            <p:cNvPr id="176146" name="AutoShape 5"/>
            <p:cNvSpPr>
              <a:spLocks noChangeAspect="1" noChangeArrowheads="1"/>
            </p:cNvSpPr>
            <p:nvPr/>
          </p:nvSpPr>
          <p:spPr bwMode="auto">
            <a:xfrm>
              <a:off x="836" y="4630"/>
              <a:ext cx="6625" cy="1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76147" name="Freeform 6"/>
            <p:cNvSpPr>
              <a:spLocks/>
            </p:cNvSpPr>
            <p:nvPr/>
          </p:nvSpPr>
          <p:spPr bwMode="ltGray">
            <a:xfrm>
              <a:off x="3788" y="11460"/>
              <a:ext cx="3321" cy="1810"/>
            </a:xfrm>
            <a:custGeom>
              <a:avLst/>
              <a:gdLst>
                <a:gd name="T0" fmla="*/ 576864 w 1704"/>
                <a:gd name="T1" fmla="*/ 66225 h 1057"/>
                <a:gd name="T2" fmla="*/ 580567 w 1704"/>
                <a:gd name="T3" fmla="*/ 68907 h 1057"/>
                <a:gd name="T4" fmla="*/ 604071 w 1704"/>
                <a:gd name="T5" fmla="*/ 72311 h 1057"/>
                <a:gd name="T6" fmla="*/ 616583 w 1704"/>
                <a:gd name="T7" fmla="*/ 72311 h 1057"/>
                <a:gd name="T8" fmla="*/ 634888 w 1704"/>
                <a:gd name="T9" fmla="*/ 72311 h 1057"/>
                <a:gd name="T10" fmla="*/ 656747 w 1704"/>
                <a:gd name="T11" fmla="*/ 69645 h 1057"/>
                <a:gd name="T12" fmla="*/ 668188 w 1704"/>
                <a:gd name="T13" fmla="*/ 70366 h 1057"/>
                <a:gd name="T14" fmla="*/ 684851 w 1704"/>
                <a:gd name="T15" fmla="*/ 70366 h 1057"/>
                <a:gd name="T16" fmla="*/ 689254 w 1704"/>
                <a:gd name="T17" fmla="*/ 72900 h 1057"/>
                <a:gd name="T18" fmla="*/ 677137 w 1704"/>
                <a:gd name="T19" fmla="*/ 76724 h 1057"/>
                <a:gd name="T20" fmla="*/ 682840 w 1704"/>
                <a:gd name="T21" fmla="*/ 85829 h 1057"/>
                <a:gd name="T22" fmla="*/ 667770 w 1704"/>
                <a:gd name="T23" fmla="*/ 90423 h 1057"/>
                <a:gd name="T24" fmla="*/ 646704 w 1704"/>
                <a:gd name="T25" fmla="*/ 93440 h 1057"/>
                <a:gd name="T26" fmla="*/ 630505 w 1704"/>
                <a:gd name="T27" fmla="*/ 97041 h 1057"/>
                <a:gd name="T28" fmla="*/ 619033 w 1704"/>
                <a:gd name="T29" fmla="*/ 100047 h 1057"/>
                <a:gd name="T30" fmla="*/ 613073 w 1704"/>
                <a:gd name="T31" fmla="*/ 102533 h 1057"/>
                <a:gd name="T32" fmla="*/ 614229 w 1704"/>
                <a:gd name="T33" fmla="*/ 106982 h 1057"/>
                <a:gd name="T34" fmla="*/ 601941 w 1704"/>
                <a:gd name="T35" fmla="*/ 108237 h 1057"/>
                <a:gd name="T36" fmla="*/ 581019 w 1704"/>
                <a:gd name="T37" fmla="*/ 108896 h 1057"/>
                <a:gd name="T38" fmla="*/ 554529 w 1704"/>
                <a:gd name="T39" fmla="*/ 111028 h 1057"/>
                <a:gd name="T40" fmla="*/ 535632 w 1704"/>
                <a:gd name="T41" fmla="*/ 115201 h 1057"/>
                <a:gd name="T42" fmla="*/ 514377 w 1704"/>
                <a:gd name="T43" fmla="*/ 119415 h 1057"/>
                <a:gd name="T44" fmla="*/ 501869 w 1704"/>
                <a:gd name="T45" fmla="*/ 123472 h 1057"/>
                <a:gd name="T46" fmla="*/ 465275 w 1704"/>
                <a:gd name="T47" fmla="*/ 118527 h 1057"/>
                <a:gd name="T48" fmla="*/ 451025 w 1704"/>
                <a:gd name="T49" fmla="*/ 117333 h 1057"/>
                <a:gd name="T50" fmla="*/ 427121 w 1704"/>
                <a:gd name="T51" fmla="*/ 116362 h 1057"/>
                <a:gd name="T52" fmla="*/ 392373 w 1704"/>
                <a:gd name="T53" fmla="*/ 116362 h 1057"/>
                <a:gd name="T54" fmla="*/ 377043 w 1704"/>
                <a:gd name="T55" fmla="*/ 116362 h 1057"/>
                <a:gd name="T56" fmla="*/ 363433 w 1704"/>
                <a:gd name="T57" fmla="*/ 117333 h 1057"/>
                <a:gd name="T58" fmla="*/ 351396 w 1704"/>
                <a:gd name="T59" fmla="*/ 118222 h 1057"/>
                <a:gd name="T60" fmla="*/ 336752 w 1704"/>
                <a:gd name="T61" fmla="*/ 119984 h 1057"/>
                <a:gd name="T62" fmla="*/ 312427 w 1704"/>
                <a:gd name="T63" fmla="*/ 116230 h 1057"/>
                <a:gd name="T64" fmla="*/ 289968 w 1704"/>
                <a:gd name="T65" fmla="*/ 116230 h 1057"/>
                <a:gd name="T66" fmla="*/ 264963 w 1704"/>
                <a:gd name="T67" fmla="*/ 114066 h 1057"/>
                <a:gd name="T68" fmla="*/ 243700 w 1704"/>
                <a:gd name="T69" fmla="*/ 114066 h 1057"/>
                <a:gd name="T70" fmla="*/ 201786 w 1704"/>
                <a:gd name="T71" fmla="*/ 118222 h 1057"/>
                <a:gd name="T72" fmla="*/ 175269 w 1704"/>
                <a:gd name="T73" fmla="*/ 120791 h 1057"/>
                <a:gd name="T74" fmla="*/ 159915 w 1704"/>
                <a:gd name="T75" fmla="*/ 126200 h 1057"/>
                <a:gd name="T76" fmla="*/ 159915 w 1704"/>
                <a:gd name="T77" fmla="*/ 130060 h 1057"/>
                <a:gd name="T78" fmla="*/ 137972 w 1704"/>
                <a:gd name="T79" fmla="*/ 129397 h 1057"/>
                <a:gd name="T80" fmla="*/ 120458 w 1704"/>
                <a:gd name="T81" fmla="*/ 128866 h 1057"/>
                <a:gd name="T82" fmla="*/ 104660 w 1704"/>
                <a:gd name="T83" fmla="*/ 128121 h 1057"/>
                <a:gd name="T84" fmla="*/ 90143 w 1704"/>
                <a:gd name="T85" fmla="*/ 128479 h 1057"/>
                <a:gd name="T86" fmla="*/ 75732 w 1704"/>
                <a:gd name="T87" fmla="*/ 132250 h 1057"/>
                <a:gd name="T88" fmla="*/ 59297 w 1704"/>
                <a:gd name="T89" fmla="*/ 126320 h 1057"/>
                <a:gd name="T90" fmla="*/ 28708 w 1704"/>
                <a:gd name="T91" fmla="*/ 118133 h 1057"/>
                <a:gd name="T92" fmla="*/ 17092 w 1704"/>
                <a:gd name="T93" fmla="*/ 118222 h 1057"/>
                <a:gd name="T94" fmla="*/ 0 w 1704"/>
                <a:gd name="T95" fmla="*/ 117462 h 1057"/>
                <a:gd name="T96" fmla="*/ 61214 w 1704"/>
                <a:gd name="T97" fmla="*/ 101809 h 1057"/>
                <a:gd name="T98" fmla="*/ 103536 w 1704"/>
                <a:gd name="T99" fmla="*/ 87772 h 1057"/>
                <a:gd name="T100" fmla="*/ 164245 w 1704"/>
                <a:gd name="T101" fmla="*/ 86224 h 1057"/>
                <a:gd name="T102" fmla="*/ 208132 w 1704"/>
                <a:gd name="T103" fmla="*/ 76724 h 1057"/>
                <a:gd name="T104" fmla="*/ 235218 w 1704"/>
                <a:gd name="T105" fmla="*/ 53675 h 1057"/>
                <a:gd name="T106" fmla="*/ 227036 w 1704"/>
                <a:gd name="T107" fmla="*/ 29270 h 1057"/>
                <a:gd name="T108" fmla="*/ 245440 w 1704"/>
                <a:gd name="T109" fmla="*/ 11925 h 1057"/>
                <a:gd name="T110" fmla="*/ 305569 w 1704"/>
                <a:gd name="T111" fmla="*/ 6225 h 1057"/>
                <a:gd name="T112" fmla="*/ 356201 w 1704"/>
                <a:gd name="T113" fmla="*/ 19889 h 1057"/>
                <a:gd name="T114" fmla="*/ 350132 w 1704"/>
                <a:gd name="T115" fmla="*/ 39457 h 1057"/>
                <a:gd name="T116" fmla="*/ 326627 w 1704"/>
                <a:gd name="T117" fmla="*/ 57379 h 1057"/>
                <a:gd name="T118" fmla="*/ 379292 w 1704"/>
                <a:gd name="T119" fmla="*/ 72542 h 1057"/>
                <a:gd name="T120" fmla="*/ 442480 w 1704"/>
                <a:gd name="T121" fmla="*/ 59997 h 1057"/>
                <a:gd name="T122" fmla="*/ 505375 w 1704"/>
                <a:gd name="T123" fmla="*/ 61821 h 1057"/>
                <a:gd name="T124" fmla="*/ 565131 w 1704"/>
                <a:gd name="T125" fmla="*/ 59672 h 10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4"/>
                <a:gd name="T190" fmla="*/ 0 h 1057"/>
                <a:gd name="T191" fmla="*/ 1704 w 1704"/>
                <a:gd name="T192" fmla="*/ 1057 h 105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4" h="1057">
                  <a:moveTo>
                    <a:pt x="1406" y="491"/>
                  </a:moveTo>
                  <a:lnTo>
                    <a:pt x="1409" y="494"/>
                  </a:lnTo>
                  <a:lnTo>
                    <a:pt x="1412" y="497"/>
                  </a:lnTo>
                  <a:lnTo>
                    <a:pt x="1416" y="503"/>
                  </a:lnTo>
                  <a:lnTo>
                    <a:pt x="1422" y="509"/>
                  </a:lnTo>
                  <a:lnTo>
                    <a:pt x="1422" y="514"/>
                  </a:lnTo>
                  <a:lnTo>
                    <a:pt x="1424" y="518"/>
                  </a:lnTo>
                  <a:lnTo>
                    <a:pt x="1422" y="523"/>
                  </a:lnTo>
                  <a:lnTo>
                    <a:pt x="1422" y="524"/>
                  </a:lnTo>
                  <a:lnTo>
                    <a:pt x="1421" y="527"/>
                  </a:lnTo>
                  <a:lnTo>
                    <a:pt x="1412" y="529"/>
                  </a:lnTo>
                  <a:lnTo>
                    <a:pt x="1403" y="533"/>
                  </a:lnTo>
                  <a:lnTo>
                    <a:pt x="1411" y="538"/>
                  </a:lnTo>
                  <a:lnTo>
                    <a:pt x="1418" y="541"/>
                  </a:lnTo>
                  <a:lnTo>
                    <a:pt x="1424" y="542"/>
                  </a:lnTo>
                  <a:lnTo>
                    <a:pt x="1431" y="544"/>
                  </a:lnTo>
                  <a:lnTo>
                    <a:pt x="1446" y="546"/>
                  </a:lnTo>
                  <a:lnTo>
                    <a:pt x="1453" y="547"/>
                  </a:lnTo>
                  <a:lnTo>
                    <a:pt x="1460" y="549"/>
                  </a:lnTo>
                  <a:lnTo>
                    <a:pt x="1463" y="550"/>
                  </a:lnTo>
                  <a:lnTo>
                    <a:pt x="1466" y="552"/>
                  </a:lnTo>
                  <a:lnTo>
                    <a:pt x="1472" y="555"/>
                  </a:lnTo>
                  <a:lnTo>
                    <a:pt x="1481" y="564"/>
                  </a:lnTo>
                  <a:lnTo>
                    <a:pt x="1489" y="571"/>
                  </a:lnTo>
                  <a:lnTo>
                    <a:pt x="1495" y="573"/>
                  </a:lnTo>
                  <a:lnTo>
                    <a:pt x="1501" y="574"/>
                  </a:lnTo>
                  <a:lnTo>
                    <a:pt x="1505" y="573"/>
                  </a:lnTo>
                  <a:lnTo>
                    <a:pt x="1508" y="571"/>
                  </a:lnTo>
                  <a:lnTo>
                    <a:pt x="1511" y="570"/>
                  </a:lnTo>
                  <a:lnTo>
                    <a:pt x="1514" y="570"/>
                  </a:lnTo>
                  <a:lnTo>
                    <a:pt x="1517" y="570"/>
                  </a:lnTo>
                  <a:lnTo>
                    <a:pt x="1520" y="571"/>
                  </a:lnTo>
                  <a:lnTo>
                    <a:pt x="1523" y="574"/>
                  </a:lnTo>
                  <a:lnTo>
                    <a:pt x="1527" y="579"/>
                  </a:lnTo>
                  <a:lnTo>
                    <a:pt x="1529" y="580"/>
                  </a:lnTo>
                  <a:lnTo>
                    <a:pt x="1532" y="580"/>
                  </a:lnTo>
                  <a:lnTo>
                    <a:pt x="1539" y="580"/>
                  </a:lnTo>
                  <a:lnTo>
                    <a:pt x="1545" y="579"/>
                  </a:lnTo>
                  <a:lnTo>
                    <a:pt x="1555" y="576"/>
                  </a:lnTo>
                  <a:lnTo>
                    <a:pt x="1565" y="571"/>
                  </a:lnTo>
                  <a:lnTo>
                    <a:pt x="1574" y="565"/>
                  </a:lnTo>
                  <a:lnTo>
                    <a:pt x="1584" y="559"/>
                  </a:lnTo>
                  <a:lnTo>
                    <a:pt x="1593" y="555"/>
                  </a:lnTo>
                  <a:lnTo>
                    <a:pt x="1599" y="552"/>
                  </a:lnTo>
                  <a:lnTo>
                    <a:pt x="1605" y="550"/>
                  </a:lnTo>
                  <a:lnTo>
                    <a:pt x="1610" y="550"/>
                  </a:lnTo>
                  <a:lnTo>
                    <a:pt x="1616" y="549"/>
                  </a:lnTo>
                  <a:lnTo>
                    <a:pt x="1619" y="550"/>
                  </a:lnTo>
                  <a:lnTo>
                    <a:pt x="1622" y="552"/>
                  </a:lnTo>
                  <a:lnTo>
                    <a:pt x="1625" y="555"/>
                  </a:lnTo>
                  <a:lnTo>
                    <a:pt x="1629" y="559"/>
                  </a:lnTo>
                  <a:lnTo>
                    <a:pt x="1631" y="559"/>
                  </a:lnTo>
                  <a:lnTo>
                    <a:pt x="1634" y="561"/>
                  </a:lnTo>
                  <a:lnTo>
                    <a:pt x="1638" y="561"/>
                  </a:lnTo>
                  <a:lnTo>
                    <a:pt x="1641" y="559"/>
                  </a:lnTo>
                  <a:lnTo>
                    <a:pt x="1647" y="556"/>
                  </a:lnTo>
                  <a:lnTo>
                    <a:pt x="1653" y="553"/>
                  </a:lnTo>
                  <a:lnTo>
                    <a:pt x="1656" y="552"/>
                  </a:lnTo>
                  <a:lnTo>
                    <a:pt x="1660" y="552"/>
                  </a:lnTo>
                  <a:lnTo>
                    <a:pt x="1666" y="552"/>
                  </a:lnTo>
                  <a:lnTo>
                    <a:pt x="1672" y="553"/>
                  </a:lnTo>
                  <a:lnTo>
                    <a:pt x="1678" y="555"/>
                  </a:lnTo>
                  <a:lnTo>
                    <a:pt x="1683" y="556"/>
                  </a:lnTo>
                  <a:lnTo>
                    <a:pt x="1688" y="556"/>
                  </a:lnTo>
                  <a:lnTo>
                    <a:pt x="1691" y="555"/>
                  </a:lnTo>
                  <a:lnTo>
                    <a:pt x="1697" y="552"/>
                  </a:lnTo>
                  <a:lnTo>
                    <a:pt x="1701" y="559"/>
                  </a:lnTo>
                  <a:lnTo>
                    <a:pt x="1702" y="562"/>
                  </a:lnTo>
                  <a:lnTo>
                    <a:pt x="1704" y="567"/>
                  </a:lnTo>
                  <a:lnTo>
                    <a:pt x="1702" y="570"/>
                  </a:lnTo>
                  <a:lnTo>
                    <a:pt x="1702" y="573"/>
                  </a:lnTo>
                  <a:lnTo>
                    <a:pt x="1699" y="576"/>
                  </a:lnTo>
                  <a:lnTo>
                    <a:pt x="1698" y="579"/>
                  </a:lnTo>
                  <a:lnTo>
                    <a:pt x="1695" y="582"/>
                  </a:lnTo>
                  <a:lnTo>
                    <a:pt x="1692" y="583"/>
                  </a:lnTo>
                  <a:lnTo>
                    <a:pt x="1686" y="588"/>
                  </a:lnTo>
                  <a:lnTo>
                    <a:pt x="1679" y="593"/>
                  </a:lnTo>
                  <a:lnTo>
                    <a:pt x="1675" y="597"/>
                  </a:lnTo>
                  <a:lnTo>
                    <a:pt x="1670" y="603"/>
                  </a:lnTo>
                  <a:lnTo>
                    <a:pt x="1669" y="606"/>
                  </a:lnTo>
                  <a:lnTo>
                    <a:pt x="1669" y="611"/>
                  </a:lnTo>
                  <a:lnTo>
                    <a:pt x="1669" y="618"/>
                  </a:lnTo>
                  <a:lnTo>
                    <a:pt x="1672" y="626"/>
                  </a:lnTo>
                  <a:lnTo>
                    <a:pt x="1676" y="641"/>
                  </a:lnTo>
                  <a:lnTo>
                    <a:pt x="1682" y="655"/>
                  </a:lnTo>
                  <a:lnTo>
                    <a:pt x="1683" y="662"/>
                  </a:lnTo>
                  <a:lnTo>
                    <a:pt x="1683" y="672"/>
                  </a:lnTo>
                  <a:lnTo>
                    <a:pt x="1683" y="678"/>
                  </a:lnTo>
                  <a:lnTo>
                    <a:pt x="1682" y="682"/>
                  </a:lnTo>
                  <a:lnTo>
                    <a:pt x="1679" y="694"/>
                  </a:lnTo>
                  <a:lnTo>
                    <a:pt x="1673" y="694"/>
                  </a:lnTo>
                  <a:lnTo>
                    <a:pt x="1667" y="696"/>
                  </a:lnTo>
                  <a:lnTo>
                    <a:pt x="1663" y="699"/>
                  </a:lnTo>
                  <a:lnTo>
                    <a:pt x="1659" y="702"/>
                  </a:lnTo>
                  <a:lnTo>
                    <a:pt x="1650" y="711"/>
                  </a:lnTo>
                  <a:lnTo>
                    <a:pt x="1646" y="714"/>
                  </a:lnTo>
                  <a:lnTo>
                    <a:pt x="1641" y="719"/>
                  </a:lnTo>
                  <a:lnTo>
                    <a:pt x="1634" y="723"/>
                  </a:lnTo>
                  <a:lnTo>
                    <a:pt x="1627" y="726"/>
                  </a:lnTo>
                  <a:lnTo>
                    <a:pt x="1625" y="729"/>
                  </a:lnTo>
                  <a:lnTo>
                    <a:pt x="1622" y="732"/>
                  </a:lnTo>
                  <a:lnTo>
                    <a:pt x="1621" y="735"/>
                  </a:lnTo>
                  <a:lnTo>
                    <a:pt x="1621" y="738"/>
                  </a:lnTo>
                  <a:lnTo>
                    <a:pt x="1594" y="738"/>
                  </a:lnTo>
                  <a:lnTo>
                    <a:pt x="1593" y="746"/>
                  </a:lnTo>
                  <a:lnTo>
                    <a:pt x="1590" y="755"/>
                  </a:lnTo>
                  <a:lnTo>
                    <a:pt x="1587" y="754"/>
                  </a:lnTo>
                  <a:lnTo>
                    <a:pt x="1583" y="754"/>
                  </a:lnTo>
                  <a:lnTo>
                    <a:pt x="1577" y="755"/>
                  </a:lnTo>
                  <a:lnTo>
                    <a:pt x="1571" y="757"/>
                  </a:lnTo>
                  <a:lnTo>
                    <a:pt x="1565" y="760"/>
                  </a:lnTo>
                  <a:lnTo>
                    <a:pt x="1554" y="767"/>
                  </a:lnTo>
                  <a:lnTo>
                    <a:pt x="1540" y="775"/>
                  </a:lnTo>
                  <a:lnTo>
                    <a:pt x="1539" y="776"/>
                  </a:lnTo>
                  <a:lnTo>
                    <a:pt x="1536" y="779"/>
                  </a:lnTo>
                  <a:lnTo>
                    <a:pt x="1533" y="784"/>
                  </a:lnTo>
                  <a:lnTo>
                    <a:pt x="1532" y="787"/>
                  </a:lnTo>
                  <a:lnTo>
                    <a:pt x="1530" y="789"/>
                  </a:lnTo>
                  <a:lnTo>
                    <a:pt x="1529" y="790"/>
                  </a:lnTo>
                  <a:lnTo>
                    <a:pt x="1526" y="790"/>
                  </a:lnTo>
                  <a:lnTo>
                    <a:pt x="1520" y="792"/>
                  </a:lnTo>
                  <a:lnTo>
                    <a:pt x="1517" y="793"/>
                  </a:lnTo>
                  <a:lnTo>
                    <a:pt x="1514" y="796"/>
                  </a:lnTo>
                  <a:lnTo>
                    <a:pt x="1513" y="798"/>
                  </a:lnTo>
                  <a:lnTo>
                    <a:pt x="1511" y="801"/>
                  </a:lnTo>
                  <a:lnTo>
                    <a:pt x="1511" y="804"/>
                  </a:lnTo>
                  <a:lnTo>
                    <a:pt x="1510" y="807"/>
                  </a:lnTo>
                  <a:lnTo>
                    <a:pt x="1511" y="810"/>
                  </a:lnTo>
                  <a:lnTo>
                    <a:pt x="1511" y="813"/>
                  </a:lnTo>
                  <a:lnTo>
                    <a:pt x="1514" y="819"/>
                  </a:lnTo>
                  <a:lnTo>
                    <a:pt x="1516" y="823"/>
                  </a:lnTo>
                  <a:lnTo>
                    <a:pt x="1517" y="827"/>
                  </a:lnTo>
                  <a:lnTo>
                    <a:pt x="1517" y="831"/>
                  </a:lnTo>
                  <a:lnTo>
                    <a:pt x="1516" y="837"/>
                  </a:lnTo>
                  <a:lnTo>
                    <a:pt x="1516" y="842"/>
                  </a:lnTo>
                  <a:lnTo>
                    <a:pt x="1514" y="845"/>
                  </a:lnTo>
                  <a:lnTo>
                    <a:pt x="1511" y="848"/>
                  </a:lnTo>
                  <a:lnTo>
                    <a:pt x="1510" y="849"/>
                  </a:lnTo>
                  <a:lnTo>
                    <a:pt x="1507" y="851"/>
                  </a:lnTo>
                  <a:lnTo>
                    <a:pt x="1504" y="852"/>
                  </a:lnTo>
                  <a:lnTo>
                    <a:pt x="1495" y="852"/>
                  </a:lnTo>
                  <a:lnTo>
                    <a:pt x="1491" y="852"/>
                  </a:lnTo>
                  <a:lnTo>
                    <a:pt x="1486" y="854"/>
                  </a:lnTo>
                  <a:lnTo>
                    <a:pt x="1484" y="855"/>
                  </a:lnTo>
                  <a:lnTo>
                    <a:pt x="1481" y="857"/>
                  </a:lnTo>
                  <a:lnTo>
                    <a:pt x="1473" y="863"/>
                  </a:lnTo>
                  <a:lnTo>
                    <a:pt x="1457" y="854"/>
                  </a:lnTo>
                  <a:lnTo>
                    <a:pt x="1450" y="851"/>
                  </a:lnTo>
                  <a:lnTo>
                    <a:pt x="1441" y="848"/>
                  </a:lnTo>
                  <a:lnTo>
                    <a:pt x="1438" y="852"/>
                  </a:lnTo>
                  <a:lnTo>
                    <a:pt x="1435" y="857"/>
                  </a:lnTo>
                  <a:lnTo>
                    <a:pt x="1432" y="860"/>
                  </a:lnTo>
                  <a:lnTo>
                    <a:pt x="1428" y="863"/>
                  </a:lnTo>
                  <a:lnTo>
                    <a:pt x="1424" y="865"/>
                  </a:lnTo>
                  <a:lnTo>
                    <a:pt x="1419" y="866"/>
                  </a:lnTo>
                  <a:lnTo>
                    <a:pt x="1409" y="868"/>
                  </a:lnTo>
                  <a:lnTo>
                    <a:pt x="1389" y="871"/>
                  </a:lnTo>
                  <a:lnTo>
                    <a:pt x="1377" y="872"/>
                  </a:lnTo>
                  <a:lnTo>
                    <a:pt x="1373" y="874"/>
                  </a:lnTo>
                  <a:lnTo>
                    <a:pt x="1367" y="877"/>
                  </a:lnTo>
                  <a:lnTo>
                    <a:pt x="1358" y="881"/>
                  </a:lnTo>
                  <a:lnTo>
                    <a:pt x="1348" y="883"/>
                  </a:lnTo>
                  <a:lnTo>
                    <a:pt x="1339" y="886"/>
                  </a:lnTo>
                  <a:lnTo>
                    <a:pt x="1330" y="890"/>
                  </a:lnTo>
                  <a:lnTo>
                    <a:pt x="1327" y="893"/>
                  </a:lnTo>
                  <a:lnTo>
                    <a:pt x="1326" y="896"/>
                  </a:lnTo>
                  <a:lnTo>
                    <a:pt x="1323" y="902"/>
                  </a:lnTo>
                  <a:lnTo>
                    <a:pt x="1320" y="910"/>
                  </a:lnTo>
                  <a:lnTo>
                    <a:pt x="1319" y="913"/>
                  </a:lnTo>
                  <a:lnTo>
                    <a:pt x="1314" y="915"/>
                  </a:lnTo>
                  <a:lnTo>
                    <a:pt x="1298" y="922"/>
                  </a:lnTo>
                  <a:lnTo>
                    <a:pt x="1284" y="928"/>
                  </a:lnTo>
                  <a:lnTo>
                    <a:pt x="1276" y="931"/>
                  </a:lnTo>
                  <a:lnTo>
                    <a:pt x="1272" y="936"/>
                  </a:lnTo>
                  <a:lnTo>
                    <a:pt x="1269" y="939"/>
                  </a:lnTo>
                  <a:lnTo>
                    <a:pt x="1268" y="943"/>
                  </a:lnTo>
                  <a:lnTo>
                    <a:pt x="1266" y="947"/>
                  </a:lnTo>
                  <a:lnTo>
                    <a:pt x="1265" y="951"/>
                  </a:lnTo>
                  <a:lnTo>
                    <a:pt x="1260" y="953"/>
                  </a:lnTo>
                  <a:lnTo>
                    <a:pt x="1256" y="954"/>
                  </a:lnTo>
                  <a:lnTo>
                    <a:pt x="1252" y="956"/>
                  </a:lnTo>
                  <a:lnTo>
                    <a:pt x="1249" y="959"/>
                  </a:lnTo>
                  <a:lnTo>
                    <a:pt x="1243" y="966"/>
                  </a:lnTo>
                  <a:lnTo>
                    <a:pt x="1237" y="975"/>
                  </a:lnTo>
                  <a:lnTo>
                    <a:pt x="1221" y="971"/>
                  </a:lnTo>
                  <a:lnTo>
                    <a:pt x="1206" y="968"/>
                  </a:lnTo>
                  <a:lnTo>
                    <a:pt x="1192" y="963"/>
                  </a:lnTo>
                  <a:lnTo>
                    <a:pt x="1176" y="956"/>
                  </a:lnTo>
                  <a:lnTo>
                    <a:pt x="1167" y="950"/>
                  </a:lnTo>
                  <a:lnTo>
                    <a:pt x="1160" y="943"/>
                  </a:lnTo>
                  <a:lnTo>
                    <a:pt x="1151" y="937"/>
                  </a:lnTo>
                  <a:lnTo>
                    <a:pt x="1147" y="936"/>
                  </a:lnTo>
                  <a:lnTo>
                    <a:pt x="1141" y="936"/>
                  </a:lnTo>
                  <a:lnTo>
                    <a:pt x="1135" y="936"/>
                  </a:lnTo>
                  <a:lnTo>
                    <a:pt x="1129" y="937"/>
                  </a:lnTo>
                  <a:lnTo>
                    <a:pt x="1123" y="937"/>
                  </a:lnTo>
                  <a:lnTo>
                    <a:pt x="1117" y="937"/>
                  </a:lnTo>
                  <a:lnTo>
                    <a:pt x="1114" y="936"/>
                  </a:lnTo>
                  <a:lnTo>
                    <a:pt x="1113" y="933"/>
                  </a:lnTo>
                  <a:lnTo>
                    <a:pt x="1112" y="927"/>
                  </a:lnTo>
                  <a:lnTo>
                    <a:pt x="1110" y="922"/>
                  </a:lnTo>
                  <a:lnTo>
                    <a:pt x="1109" y="919"/>
                  </a:lnTo>
                  <a:lnTo>
                    <a:pt x="1107" y="918"/>
                  </a:lnTo>
                  <a:lnTo>
                    <a:pt x="1104" y="916"/>
                  </a:lnTo>
                  <a:lnTo>
                    <a:pt x="1074" y="916"/>
                  </a:lnTo>
                  <a:lnTo>
                    <a:pt x="1068" y="916"/>
                  </a:lnTo>
                  <a:lnTo>
                    <a:pt x="1063" y="918"/>
                  </a:lnTo>
                  <a:lnTo>
                    <a:pt x="1053" y="919"/>
                  </a:lnTo>
                  <a:lnTo>
                    <a:pt x="1044" y="922"/>
                  </a:lnTo>
                  <a:lnTo>
                    <a:pt x="1033" y="924"/>
                  </a:lnTo>
                  <a:lnTo>
                    <a:pt x="993" y="915"/>
                  </a:lnTo>
                  <a:lnTo>
                    <a:pt x="986" y="919"/>
                  </a:lnTo>
                  <a:lnTo>
                    <a:pt x="982" y="921"/>
                  </a:lnTo>
                  <a:lnTo>
                    <a:pt x="977" y="922"/>
                  </a:lnTo>
                  <a:lnTo>
                    <a:pt x="971" y="921"/>
                  </a:lnTo>
                  <a:lnTo>
                    <a:pt x="967" y="919"/>
                  </a:lnTo>
                  <a:lnTo>
                    <a:pt x="963" y="916"/>
                  </a:lnTo>
                  <a:lnTo>
                    <a:pt x="957" y="915"/>
                  </a:lnTo>
                  <a:lnTo>
                    <a:pt x="952" y="916"/>
                  </a:lnTo>
                  <a:lnTo>
                    <a:pt x="950" y="919"/>
                  </a:lnTo>
                  <a:lnTo>
                    <a:pt x="947" y="921"/>
                  </a:lnTo>
                  <a:lnTo>
                    <a:pt x="942" y="922"/>
                  </a:lnTo>
                  <a:lnTo>
                    <a:pt x="935" y="921"/>
                  </a:lnTo>
                  <a:lnTo>
                    <a:pt x="929" y="919"/>
                  </a:lnTo>
                  <a:lnTo>
                    <a:pt x="922" y="916"/>
                  </a:lnTo>
                  <a:lnTo>
                    <a:pt x="916" y="913"/>
                  </a:lnTo>
                  <a:lnTo>
                    <a:pt x="907" y="915"/>
                  </a:lnTo>
                  <a:lnTo>
                    <a:pt x="903" y="915"/>
                  </a:lnTo>
                  <a:lnTo>
                    <a:pt x="898" y="918"/>
                  </a:lnTo>
                  <a:lnTo>
                    <a:pt x="897" y="919"/>
                  </a:lnTo>
                  <a:lnTo>
                    <a:pt x="896" y="921"/>
                  </a:lnTo>
                  <a:lnTo>
                    <a:pt x="896" y="927"/>
                  </a:lnTo>
                  <a:lnTo>
                    <a:pt x="894" y="931"/>
                  </a:lnTo>
                  <a:lnTo>
                    <a:pt x="894" y="934"/>
                  </a:lnTo>
                  <a:lnTo>
                    <a:pt x="893" y="936"/>
                  </a:lnTo>
                  <a:lnTo>
                    <a:pt x="888" y="937"/>
                  </a:lnTo>
                  <a:lnTo>
                    <a:pt x="885" y="937"/>
                  </a:lnTo>
                  <a:lnTo>
                    <a:pt x="878" y="936"/>
                  </a:lnTo>
                  <a:lnTo>
                    <a:pt x="869" y="934"/>
                  </a:lnTo>
                  <a:lnTo>
                    <a:pt x="866" y="934"/>
                  </a:lnTo>
                  <a:lnTo>
                    <a:pt x="862" y="936"/>
                  </a:lnTo>
                  <a:lnTo>
                    <a:pt x="858" y="937"/>
                  </a:lnTo>
                  <a:lnTo>
                    <a:pt x="855" y="939"/>
                  </a:lnTo>
                  <a:lnTo>
                    <a:pt x="849" y="943"/>
                  </a:lnTo>
                  <a:lnTo>
                    <a:pt x="843" y="947"/>
                  </a:lnTo>
                  <a:lnTo>
                    <a:pt x="840" y="948"/>
                  </a:lnTo>
                  <a:lnTo>
                    <a:pt x="836" y="950"/>
                  </a:lnTo>
                  <a:lnTo>
                    <a:pt x="830" y="948"/>
                  </a:lnTo>
                  <a:lnTo>
                    <a:pt x="824" y="948"/>
                  </a:lnTo>
                  <a:lnTo>
                    <a:pt x="818" y="947"/>
                  </a:lnTo>
                  <a:lnTo>
                    <a:pt x="812" y="943"/>
                  </a:lnTo>
                  <a:lnTo>
                    <a:pt x="804" y="939"/>
                  </a:lnTo>
                  <a:lnTo>
                    <a:pt x="795" y="931"/>
                  </a:lnTo>
                  <a:lnTo>
                    <a:pt x="785" y="925"/>
                  </a:lnTo>
                  <a:lnTo>
                    <a:pt x="776" y="921"/>
                  </a:lnTo>
                  <a:lnTo>
                    <a:pt x="770" y="918"/>
                  </a:lnTo>
                  <a:lnTo>
                    <a:pt x="766" y="916"/>
                  </a:lnTo>
                  <a:lnTo>
                    <a:pt x="760" y="916"/>
                  </a:lnTo>
                  <a:lnTo>
                    <a:pt x="753" y="915"/>
                  </a:lnTo>
                  <a:lnTo>
                    <a:pt x="750" y="916"/>
                  </a:lnTo>
                  <a:lnTo>
                    <a:pt x="747" y="916"/>
                  </a:lnTo>
                  <a:lnTo>
                    <a:pt x="739" y="919"/>
                  </a:lnTo>
                  <a:lnTo>
                    <a:pt x="723" y="915"/>
                  </a:lnTo>
                  <a:lnTo>
                    <a:pt x="715" y="918"/>
                  </a:lnTo>
                  <a:lnTo>
                    <a:pt x="710" y="919"/>
                  </a:lnTo>
                  <a:lnTo>
                    <a:pt x="706" y="919"/>
                  </a:lnTo>
                  <a:lnTo>
                    <a:pt x="696" y="919"/>
                  </a:lnTo>
                  <a:lnTo>
                    <a:pt x="685" y="918"/>
                  </a:lnTo>
                  <a:lnTo>
                    <a:pt x="677" y="915"/>
                  </a:lnTo>
                  <a:lnTo>
                    <a:pt x="668" y="912"/>
                  </a:lnTo>
                  <a:lnTo>
                    <a:pt x="661" y="907"/>
                  </a:lnTo>
                  <a:lnTo>
                    <a:pt x="653" y="901"/>
                  </a:lnTo>
                  <a:lnTo>
                    <a:pt x="646" y="895"/>
                  </a:lnTo>
                  <a:lnTo>
                    <a:pt x="639" y="887"/>
                  </a:lnTo>
                  <a:lnTo>
                    <a:pt x="634" y="890"/>
                  </a:lnTo>
                  <a:lnTo>
                    <a:pt x="630" y="893"/>
                  </a:lnTo>
                  <a:lnTo>
                    <a:pt x="620" y="895"/>
                  </a:lnTo>
                  <a:lnTo>
                    <a:pt x="611" y="898"/>
                  </a:lnTo>
                  <a:lnTo>
                    <a:pt x="607" y="899"/>
                  </a:lnTo>
                  <a:lnTo>
                    <a:pt x="601" y="901"/>
                  </a:lnTo>
                  <a:lnTo>
                    <a:pt x="595" y="906"/>
                  </a:lnTo>
                  <a:lnTo>
                    <a:pt x="589" y="910"/>
                  </a:lnTo>
                  <a:lnTo>
                    <a:pt x="579" y="918"/>
                  </a:lnTo>
                  <a:lnTo>
                    <a:pt x="569" y="927"/>
                  </a:lnTo>
                  <a:lnTo>
                    <a:pt x="559" y="937"/>
                  </a:lnTo>
                  <a:lnTo>
                    <a:pt x="516" y="927"/>
                  </a:lnTo>
                  <a:lnTo>
                    <a:pt x="506" y="931"/>
                  </a:lnTo>
                  <a:lnTo>
                    <a:pt x="497" y="934"/>
                  </a:lnTo>
                  <a:lnTo>
                    <a:pt x="489" y="936"/>
                  </a:lnTo>
                  <a:lnTo>
                    <a:pt x="480" y="939"/>
                  </a:lnTo>
                  <a:lnTo>
                    <a:pt x="461" y="942"/>
                  </a:lnTo>
                  <a:lnTo>
                    <a:pt x="451" y="943"/>
                  </a:lnTo>
                  <a:lnTo>
                    <a:pt x="440" y="947"/>
                  </a:lnTo>
                  <a:lnTo>
                    <a:pt x="437" y="948"/>
                  </a:lnTo>
                  <a:lnTo>
                    <a:pt x="435" y="950"/>
                  </a:lnTo>
                  <a:lnTo>
                    <a:pt x="432" y="954"/>
                  </a:lnTo>
                  <a:lnTo>
                    <a:pt x="427" y="960"/>
                  </a:lnTo>
                  <a:lnTo>
                    <a:pt x="426" y="963"/>
                  </a:lnTo>
                  <a:lnTo>
                    <a:pt x="423" y="965"/>
                  </a:lnTo>
                  <a:lnTo>
                    <a:pt x="411" y="974"/>
                  </a:lnTo>
                  <a:lnTo>
                    <a:pt x="405" y="980"/>
                  </a:lnTo>
                  <a:lnTo>
                    <a:pt x="401" y="985"/>
                  </a:lnTo>
                  <a:lnTo>
                    <a:pt x="397" y="991"/>
                  </a:lnTo>
                  <a:lnTo>
                    <a:pt x="394" y="997"/>
                  </a:lnTo>
                  <a:lnTo>
                    <a:pt x="391" y="1004"/>
                  </a:lnTo>
                  <a:lnTo>
                    <a:pt x="391" y="1012"/>
                  </a:lnTo>
                  <a:lnTo>
                    <a:pt x="391" y="1015"/>
                  </a:lnTo>
                  <a:lnTo>
                    <a:pt x="394" y="1016"/>
                  </a:lnTo>
                  <a:lnTo>
                    <a:pt x="395" y="1018"/>
                  </a:lnTo>
                  <a:lnTo>
                    <a:pt x="395" y="1021"/>
                  </a:lnTo>
                  <a:lnTo>
                    <a:pt x="395" y="1024"/>
                  </a:lnTo>
                  <a:lnTo>
                    <a:pt x="394" y="1027"/>
                  </a:lnTo>
                  <a:lnTo>
                    <a:pt x="392" y="1030"/>
                  </a:lnTo>
                  <a:lnTo>
                    <a:pt x="391" y="1033"/>
                  </a:lnTo>
                  <a:lnTo>
                    <a:pt x="378" y="1033"/>
                  </a:lnTo>
                  <a:lnTo>
                    <a:pt x="363" y="1033"/>
                  </a:lnTo>
                  <a:lnTo>
                    <a:pt x="357" y="1033"/>
                  </a:lnTo>
                  <a:lnTo>
                    <a:pt x="351" y="1030"/>
                  </a:lnTo>
                  <a:lnTo>
                    <a:pt x="346" y="1027"/>
                  </a:lnTo>
                  <a:lnTo>
                    <a:pt x="340" y="1022"/>
                  </a:lnTo>
                  <a:lnTo>
                    <a:pt x="335" y="1019"/>
                  </a:lnTo>
                  <a:lnTo>
                    <a:pt x="329" y="1015"/>
                  </a:lnTo>
                  <a:lnTo>
                    <a:pt x="324" y="1013"/>
                  </a:lnTo>
                  <a:lnTo>
                    <a:pt x="321" y="1012"/>
                  </a:lnTo>
                  <a:lnTo>
                    <a:pt x="316" y="1012"/>
                  </a:lnTo>
                  <a:lnTo>
                    <a:pt x="312" y="1013"/>
                  </a:lnTo>
                  <a:lnTo>
                    <a:pt x="306" y="1013"/>
                  </a:lnTo>
                  <a:lnTo>
                    <a:pt x="297" y="1018"/>
                  </a:lnTo>
                  <a:lnTo>
                    <a:pt x="289" y="1021"/>
                  </a:lnTo>
                  <a:lnTo>
                    <a:pt x="284" y="1022"/>
                  </a:lnTo>
                  <a:lnTo>
                    <a:pt x="278" y="1024"/>
                  </a:lnTo>
                  <a:lnTo>
                    <a:pt x="273" y="1022"/>
                  </a:lnTo>
                  <a:lnTo>
                    <a:pt x="268" y="1021"/>
                  </a:lnTo>
                  <a:lnTo>
                    <a:pt x="265" y="1018"/>
                  </a:lnTo>
                  <a:lnTo>
                    <a:pt x="262" y="1015"/>
                  </a:lnTo>
                  <a:lnTo>
                    <a:pt x="258" y="1012"/>
                  </a:lnTo>
                  <a:lnTo>
                    <a:pt x="255" y="1009"/>
                  </a:lnTo>
                  <a:lnTo>
                    <a:pt x="251" y="1006"/>
                  </a:lnTo>
                  <a:lnTo>
                    <a:pt x="245" y="1006"/>
                  </a:lnTo>
                  <a:lnTo>
                    <a:pt x="236" y="1007"/>
                  </a:lnTo>
                  <a:lnTo>
                    <a:pt x="232" y="1007"/>
                  </a:lnTo>
                  <a:lnTo>
                    <a:pt x="227" y="1010"/>
                  </a:lnTo>
                  <a:lnTo>
                    <a:pt x="224" y="1012"/>
                  </a:lnTo>
                  <a:lnTo>
                    <a:pt x="222" y="1015"/>
                  </a:lnTo>
                  <a:lnTo>
                    <a:pt x="219" y="1018"/>
                  </a:lnTo>
                  <a:lnTo>
                    <a:pt x="216" y="1022"/>
                  </a:lnTo>
                  <a:lnTo>
                    <a:pt x="210" y="1030"/>
                  </a:lnTo>
                  <a:lnTo>
                    <a:pt x="205" y="1039"/>
                  </a:lnTo>
                  <a:lnTo>
                    <a:pt x="198" y="1057"/>
                  </a:lnTo>
                  <a:lnTo>
                    <a:pt x="189" y="1054"/>
                  </a:lnTo>
                  <a:lnTo>
                    <a:pt x="188" y="1050"/>
                  </a:lnTo>
                  <a:lnTo>
                    <a:pt x="187" y="1045"/>
                  </a:lnTo>
                  <a:lnTo>
                    <a:pt x="182" y="1038"/>
                  </a:lnTo>
                  <a:lnTo>
                    <a:pt x="181" y="1033"/>
                  </a:lnTo>
                  <a:lnTo>
                    <a:pt x="178" y="1030"/>
                  </a:lnTo>
                  <a:lnTo>
                    <a:pt x="172" y="1024"/>
                  </a:lnTo>
                  <a:lnTo>
                    <a:pt x="166" y="1018"/>
                  </a:lnTo>
                  <a:lnTo>
                    <a:pt x="159" y="1012"/>
                  </a:lnTo>
                  <a:lnTo>
                    <a:pt x="151" y="1006"/>
                  </a:lnTo>
                  <a:lnTo>
                    <a:pt x="146" y="998"/>
                  </a:lnTo>
                  <a:lnTo>
                    <a:pt x="133" y="981"/>
                  </a:lnTo>
                  <a:lnTo>
                    <a:pt x="118" y="965"/>
                  </a:lnTo>
                  <a:lnTo>
                    <a:pt x="111" y="960"/>
                  </a:lnTo>
                  <a:lnTo>
                    <a:pt x="103" y="956"/>
                  </a:lnTo>
                  <a:lnTo>
                    <a:pt x="90" y="943"/>
                  </a:lnTo>
                  <a:lnTo>
                    <a:pt x="83" y="939"/>
                  </a:lnTo>
                  <a:lnTo>
                    <a:pt x="76" y="934"/>
                  </a:lnTo>
                  <a:lnTo>
                    <a:pt x="71" y="933"/>
                  </a:lnTo>
                  <a:lnTo>
                    <a:pt x="67" y="931"/>
                  </a:lnTo>
                  <a:lnTo>
                    <a:pt x="64" y="931"/>
                  </a:lnTo>
                  <a:lnTo>
                    <a:pt x="60" y="931"/>
                  </a:lnTo>
                  <a:lnTo>
                    <a:pt x="57" y="931"/>
                  </a:lnTo>
                  <a:lnTo>
                    <a:pt x="54" y="933"/>
                  </a:lnTo>
                  <a:lnTo>
                    <a:pt x="51" y="934"/>
                  </a:lnTo>
                  <a:lnTo>
                    <a:pt x="48" y="936"/>
                  </a:lnTo>
                  <a:lnTo>
                    <a:pt x="42" y="934"/>
                  </a:lnTo>
                  <a:lnTo>
                    <a:pt x="38" y="933"/>
                  </a:lnTo>
                  <a:lnTo>
                    <a:pt x="29" y="927"/>
                  </a:lnTo>
                  <a:lnTo>
                    <a:pt x="22" y="922"/>
                  </a:lnTo>
                  <a:lnTo>
                    <a:pt x="16" y="921"/>
                  </a:lnTo>
                  <a:lnTo>
                    <a:pt x="11" y="919"/>
                  </a:lnTo>
                  <a:lnTo>
                    <a:pt x="7" y="921"/>
                  </a:lnTo>
                  <a:lnTo>
                    <a:pt x="4" y="922"/>
                  </a:lnTo>
                  <a:lnTo>
                    <a:pt x="0" y="928"/>
                  </a:lnTo>
                  <a:lnTo>
                    <a:pt x="4" y="922"/>
                  </a:lnTo>
                  <a:lnTo>
                    <a:pt x="7" y="904"/>
                  </a:lnTo>
                  <a:lnTo>
                    <a:pt x="19" y="871"/>
                  </a:lnTo>
                  <a:lnTo>
                    <a:pt x="16" y="843"/>
                  </a:lnTo>
                  <a:lnTo>
                    <a:pt x="36" y="830"/>
                  </a:lnTo>
                  <a:lnTo>
                    <a:pt x="71" y="817"/>
                  </a:lnTo>
                  <a:lnTo>
                    <a:pt x="111" y="807"/>
                  </a:lnTo>
                  <a:lnTo>
                    <a:pt x="151" y="804"/>
                  </a:lnTo>
                  <a:lnTo>
                    <a:pt x="169" y="792"/>
                  </a:lnTo>
                  <a:lnTo>
                    <a:pt x="163" y="769"/>
                  </a:lnTo>
                  <a:lnTo>
                    <a:pt x="178" y="745"/>
                  </a:lnTo>
                  <a:lnTo>
                    <a:pt x="197" y="731"/>
                  </a:lnTo>
                  <a:lnTo>
                    <a:pt x="213" y="734"/>
                  </a:lnTo>
                  <a:lnTo>
                    <a:pt x="236" y="731"/>
                  </a:lnTo>
                  <a:lnTo>
                    <a:pt x="258" y="717"/>
                  </a:lnTo>
                  <a:lnTo>
                    <a:pt x="255" y="693"/>
                  </a:lnTo>
                  <a:lnTo>
                    <a:pt x="264" y="673"/>
                  </a:lnTo>
                  <a:lnTo>
                    <a:pt x="283" y="647"/>
                  </a:lnTo>
                  <a:lnTo>
                    <a:pt x="296" y="662"/>
                  </a:lnTo>
                  <a:lnTo>
                    <a:pt x="302" y="673"/>
                  </a:lnTo>
                  <a:lnTo>
                    <a:pt x="319" y="687"/>
                  </a:lnTo>
                  <a:lnTo>
                    <a:pt x="343" y="684"/>
                  </a:lnTo>
                  <a:lnTo>
                    <a:pt x="378" y="678"/>
                  </a:lnTo>
                  <a:lnTo>
                    <a:pt x="405" y="681"/>
                  </a:lnTo>
                  <a:lnTo>
                    <a:pt x="411" y="659"/>
                  </a:lnTo>
                  <a:lnTo>
                    <a:pt x="416" y="632"/>
                  </a:lnTo>
                  <a:lnTo>
                    <a:pt x="411" y="612"/>
                  </a:lnTo>
                  <a:lnTo>
                    <a:pt x="424" y="593"/>
                  </a:lnTo>
                  <a:lnTo>
                    <a:pt x="452" y="600"/>
                  </a:lnTo>
                  <a:lnTo>
                    <a:pt x="475" y="615"/>
                  </a:lnTo>
                  <a:lnTo>
                    <a:pt x="493" y="615"/>
                  </a:lnTo>
                  <a:lnTo>
                    <a:pt x="513" y="606"/>
                  </a:lnTo>
                  <a:lnTo>
                    <a:pt x="547" y="606"/>
                  </a:lnTo>
                  <a:lnTo>
                    <a:pt x="563" y="583"/>
                  </a:lnTo>
                  <a:lnTo>
                    <a:pt x="560" y="564"/>
                  </a:lnTo>
                  <a:lnTo>
                    <a:pt x="583" y="542"/>
                  </a:lnTo>
                  <a:lnTo>
                    <a:pt x="605" y="518"/>
                  </a:lnTo>
                  <a:lnTo>
                    <a:pt x="605" y="471"/>
                  </a:lnTo>
                  <a:lnTo>
                    <a:pt x="596" y="445"/>
                  </a:lnTo>
                  <a:lnTo>
                    <a:pt x="580" y="424"/>
                  </a:lnTo>
                  <a:lnTo>
                    <a:pt x="578" y="395"/>
                  </a:lnTo>
                  <a:lnTo>
                    <a:pt x="578" y="368"/>
                  </a:lnTo>
                  <a:lnTo>
                    <a:pt x="596" y="353"/>
                  </a:lnTo>
                  <a:lnTo>
                    <a:pt x="605" y="325"/>
                  </a:lnTo>
                  <a:lnTo>
                    <a:pt x="588" y="304"/>
                  </a:lnTo>
                  <a:lnTo>
                    <a:pt x="580" y="280"/>
                  </a:lnTo>
                  <a:lnTo>
                    <a:pt x="580" y="254"/>
                  </a:lnTo>
                  <a:lnTo>
                    <a:pt x="560" y="231"/>
                  </a:lnTo>
                  <a:lnTo>
                    <a:pt x="538" y="222"/>
                  </a:lnTo>
                  <a:lnTo>
                    <a:pt x="541" y="199"/>
                  </a:lnTo>
                  <a:lnTo>
                    <a:pt x="535" y="172"/>
                  </a:lnTo>
                  <a:lnTo>
                    <a:pt x="538" y="151"/>
                  </a:lnTo>
                  <a:lnTo>
                    <a:pt x="554" y="132"/>
                  </a:lnTo>
                  <a:lnTo>
                    <a:pt x="569" y="135"/>
                  </a:lnTo>
                  <a:lnTo>
                    <a:pt x="588" y="117"/>
                  </a:lnTo>
                  <a:lnTo>
                    <a:pt x="605" y="94"/>
                  </a:lnTo>
                  <a:lnTo>
                    <a:pt x="617" y="81"/>
                  </a:lnTo>
                  <a:lnTo>
                    <a:pt x="646" y="69"/>
                  </a:lnTo>
                  <a:lnTo>
                    <a:pt x="661" y="46"/>
                  </a:lnTo>
                  <a:lnTo>
                    <a:pt x="681" y="15"/>
                  </a:lnTo>
                  <a:lnTo>
                    <a:pt x="710" y="0"/>
                  </a:lnTo>
                  <a:lnTo>
                    <a:pt x="732" y="9"/>
                  </a:lnTo>
                  <a:lnTo>
                    <a:pt x="753" y="25"/>
                  </a:lnTo>
                  <a:lnTo>
                    <a:pt x="753" y="49"/>
                  </a:lnTo>
                  <a:lnTo>
                    <a:pt x="756" y="75"/>
                  </a:lnTo>
                  <a:lnTo>
                    <a:pt x="774" y="94"/>
                  </a:lnTo>
                  <a:lnTo>
                    <a:pt x="796" y="116"/>
                  </a:lnTo>
                  <a:lnTo>
                    <a:pt x="811" y="141"/>
                  </a:lnTo>
                  <a:lnTo>
                    <a:pt x="837" y="126"/>
                  </a:lnTo>
                  <a:lnTo>
                    <a:pt x="852" y="132"/>
                  </a:lnTo>
                  <a:lnTo>
                    <a:pt x="863" y="148"/>
                  </a:lnTo>
                  <a:lnTo>
                    <a:pt x="878" y="157"/>
                  </a:lnTo>
                  <a:lnTo>
                    <a:pt x="891" y="169"/>
                  </a:lnTo>
                  <a:lnTo>
                    <a:pt x="888" y="202"/>
                  </a:lnTo>
                  <a:lnTo>
                    <a:pt x="897" y="222"/>
                  </a:lnTo>
                  <a:lnTo>
                    <a:pt x="916" y="239"/>
                  </a:lnTo>
                  <a:lnTo>
                    <a:pt x="925" y="266"/>
                  </a:lnTo>
                  <a:lnTo>
                    <a:pt x="898" y="286"/>
                  </a:lnTo>
                  <a:lnTo>
                    <a:pt x="882" y="295"/>
                  </a:lnTo>
                  <a:lnTo>
                    <a:pt x="863" y="312"/>
                  </a:lnTo>
                  <a:lnTo>
                    <a:pt x="863" y="325"/>
                  </a:lnTo>
                  <a:lnTo>
                    <a:pt x="846" y="325"/>
                  </a:lnTo>
                  <a:lnTo>
                    <a:pt x="820" y="337"/>
                  </a:lnTo>
                  <a:lnTo>
                    <a:pt x="811" y="362"/>
                  </a:lnTo>
                  <a:lnTo>
                    <a:pt x="799" y="383"/>
                  </a:lnTo>
                  <a:lnTo>
                    <a:pt x="791" y="407"/>
                  </a:lnTo>
                  <a:lnTo>
                    <a:pt x="799" y="430"/>
                  </a:lnTo>
                  <a:lnTo>
                    <a:pt x="805" y="453"/>
                  </a:lnTo>
                  <a:lnTo>
                    <a:pt x="808" y="476"/>
                  </a:lnTo>
                  <a:lnTo>
                    <a:pt x="808" y="500"/>
                  </a:lnTo>
                  <a:lnTo>
                    <a:pt x="831" y="515"/>
                  </a:lnTo>
                  <a:lnTo>
                    <a:pt x="855" y="539"/>
                  </a:lnTo>
                  <a:lnTo>
                    <a:pt x="869" y="558"/>
                  </a:lnTo>
                  <a:lnTo>
                    <a:pt x="880" y="567"/>
                  </a:lnTo>
                  <a:lnTo>
                    <a:pt x="894" y="570"/>
                  </a:lnTo>
                  <a:lnTo>
                    <a:pt x="935" y="573"/>
                  </a:lnTo>
                  <a:lnTo>
                    <a:pt x="947" y="552"/>
                  </a:lnTo>
                  <a:lnTo>
                    <a:pt x="974" y="536"/>
                  </a:lnTo>
                  <a:lnTo>
                    <a:pt x="985" y="515"/>
                  </a:lnTo>
                  <a:lnTo>
                    <a:pt x="1005" y="506"/>
                  </a:lnTo>
                  <a:lnTo>
                    <a:pt x="1023" y="515"/>
                  </a:lnTo>
                  <a:lnTo>
                    <a:pt x="1046" y="503"/>
                  </a:lnTo>
                  <a:lnTo>
                    <a:pt x="1069" y="494"/>
                  </a:lnTo>
                  <a:lnTo>
                    <a:pt x="1091" y="474"/>
                  </a:lnTo>
                  <a:lnTo>
                    <a:pt x="1113" y="465"/>
                  </a:lnTo>
                  <a:lnTo>
                    <a:pt x="1126" y="471"/>
                  </a:lnTo>
                  <a:lnTo>
                    <a:pt x="1141" y="479"/>
                  </a:lnTo>
                  <a:lnTo>
                    <a:pt x="1173" y="474"/>
                  </a:lnTo>
                  <a:lnTo>
                    <a:pt x="1193" y="465"/>
                  </a:lnTo>
                  <a:lnTo>
                    <a:pt x="1208" y="474"/>
                  </a:lnTo>
                  <a:lnTo>
                    <a:pt x="1230" y="482"/>
                  </a:lnTo>
                  <a:lnTo>
                    <a:pt x="1246" y="488"/>
                  </a:lnTo>
                  <a:lnTo>
                    <a:pt x="1269" y="488"/>
                  </a:lnTo>
                  <a:lnTo>
                    <a:pt x="1300" y="488"/>
                  </a:lnTo>
                  <a:lnTo>
                    <a:pt x="1320" y="488"/>
                  </a:lnTo>
                  <a:lnTo>
                    <a:pt x="1352" y="482"/>
                  </a:lnTo>
                  <a:lnTo>
                    <a:pt x="1368" y="476"/>
                  </a:lnTo>
                  <a:lnTo>
                    <a:pt x="1387" y="468"/>
                  </a:lnTo>
                  <a:lnTo>
                    <a:pt x="1390" y="470"/>
                  </a:lnTo>
                  <a:lnTo>
                    <a:pt x="1393" y="471"/>
                  </a:lnTo>
                  <a:lnTo>
                    <a:pt x="1397" y="476"/>
                  </a:lnTo>
                  <a:lnTo>
                    <a:pt x="1402" y="483"/>
                  </a:lnTo>
                  <a:lnTo>
                    <a:pt x="1406" y="491"/>
                  </a:lnTo>
                  <a:close/>
                </a:path>
              </a:pathLst>
            </a:custGeom>
            <a:solidFill>
              <a:srgbClr val="33CC33"/>
            </a:solidFill>
            <a:ln w="9525">
              <a:solidFill>
                <a:srgbClr val="33CC33"/>
              </a:solidFill>
              <a:round/>
              <a:headEnd/>
              <a:tailEnd/>
            </a:ln>
          </p:spPr>
          <p:txBody>
            <a:bodyPr/>
            <a:lstStyle/>
            <a:p>
              <a:pPr fontAlgn="base">
                <a:spcBef>
                  <a:spcPct val="0"/>
                </a:spcBef>
                <a:spcAft>
                  <a:spcPct val="0"/>
                </a:spcAft>
              </a:pPr>
              <a:endParaRPr lang="en-GB" sz="2800" b="1">
                <a:solidFill>
                  <a:srgbClr val="0079C1"/>
                </a:solidFill>
              </a:endParaRPr>
            </a:p>
          </p:txBody>
        </p:sp>
        <p:sp>
          <p:nvSpPr>
            <p:cNvPr id="176148" name="Rectangle 7"/>
            <p:cNvSpPr>
              <a:spLocks noChangeArrowheads="1"/>
            </p:cNvSpPr>
            <p:nvPr/>
          </p:nvSpPr>
          <p:spPr bwMode="ltGray">
            <a:xfrm>
              <a:off x="5094" y="10740"/>
              <a:ext cx="1491"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76149" name="Rectangle 8"/>
            <p:cNvSpPr>
              <a:spLocks noChangeArrowheads="1"/>
            </p:cNvSpPr>
            <p:nvPr/>
          </p:nvSpPr>
          <p:spPr bwMode="auto">
            <a:xfrm>
              <a:off x="2130" y="5217"/>
              <a:ext cx="1495"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76150" name="Rectangle 9"/>
            <p:cNvSpPr>
              <a:spLocks noChangeArrowheads="1"/>
            </p:cNvSpPr>
            <p:nvPr/>
          </p:nvSpPr>
          <p:spPr bwMode="auto">
            <a:xfrm>
              <a:off x="3620" y="7607"/>
              <a:ext cx="1098"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76151" name="Rectangle 10"/>
            <p:cNvSpPr>
              <a:spLocks noChangeArrowheads="1"/>
            </p:cNvSpPr>
            <p:nvPr/>
          </p:nvSpPr>
          <p:spPr bwMode="auto">
            <a:xfrm>
              <a:off x="3500" y="8700"/>
              <a:ext cx="97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76152" name="Rectangle 11"/>
            <p:cNvSpPr>
              <a:spLocks noChangeArrowheads="1"/>
            </p:cNvSpPr>
            <p:nvPr/>
          </p:nvSpPr>
          <p:spPr bwMode="auto">
            <a:xfrm>
              <a:off x="4718" y="10352"/>
              <a:ext cx="1492"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76153" name="Rectangle 12"/>
            <p:cNvSpPr>
              <a:spLocks noChangeArrowheads="1"/>
            </p:cNvSpPr>
            <p:nvPr/>
          </p:nvSpPr>
          <p:spPr bwMode="auto">
            <a:xfrm>
              <a:off x="3579" y="10362"/>
              <a:ext cx="1182"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76154" name="Rectangle 13"/>
            <p:cNvSpPr>
              <a:spLocks noChangeArrowheads="1"/>
            </p:cNvSpPr>
            <p:nvPr/>
          </p:nvSpPr>
          <p:spPr bwMode="auto">
            <a:xfrm>
              <a:off x="2294" y="10950"/>
              <a:ext cx="1357"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76155" name="Rectangle 14"/>
            <p:cNvSpPr>
              <a:spLocks noChangeArrowheads="1"/>
            </p:cNvSpPr>
            <p:nvPr/>
          </p:nvSpPr>
          <p:spPr bwMode="auto">
            <a:xfrm>
              <a:off x="5443" y="12515"/>
              <a:ext cx="1045"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fontAlgn="base" hangingPunct="0">
                <a:spcBef>
                  <a:spcPct val="20000"/>
                </a:spcBef>
                <a:spcAft>
                  <a:spcPct val="0"/>
                </a:spcAft>
              </a:pPr>
              <a:r>
                <a:rPr lang="en-GB" sz="900" b="1">
                  <a:solidFill>
                    <a:srgbClr val="000000"/>
                  </a:solidFill>
                  <a:cs typeface="Times New Roman" pitchFamily="18" charset="0"/>
                </a:rPr>
                <a:t>South of </a:t>
              </a:r>
              <a:br>
                <a:rPr lang="en-GB" sz="900" b="1">
                  <a:solidFill>
                    <a:srgbClr val="000000"/>
                  </a:solidFill>
                  <a:cs typeface="Times New Roman" pitchFamily="18" charset="0"/>
                </a:rPr>
              </a:br>
              <a:r>
                <a:rPr lang="en-GB" sz="900" b="1">
                  <a:solidFill>
                    <a:srgbClr val="000000"/>
                  </a:solidFill>
                  <a:cs typeface="Times New Roman" pitchFamily="18" charset="0"/>
                </a:rPr>
                <a:t>England</a:t>
              </a:r>
            </a:p>
          </p:txBody>
        </p:sp>
        <p:sp>
          <p:nvSpPr>
            <p:cNvPr id="176156" name="Rectangle 15"/>
            <p:cNvSpPr>
              <a:spLocks noChangeArrowheads="1"/>
            </p:cNvSpPr>
            <p:nvPr/>
          </p:nvSpPr>
          <p:spPr bwMode="auto">
            <a:xfrm>
              <a:off x="4551" y="9112"/>
              <a:ext cx="767"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76157" name="Rectangle 16"/>
            <p:cNvSpPr>
              <a:spLocks noChangeArrowheads="1"/>
            </p:cNvSpPr>
            <p:nvPr/>
          </p:nvSpPr>
          <p:spPr bwMode="auto">
            <a:xfrm>
              <a:off x="3313" y="12160"/>
              <a:ext cx="781"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76158" name="Rectangle 17"/>
            <p:cNvSpPr>
              <a:spLocks noChangeArrowheads="1"/>
            </p:cNvSpPr>
            <p:nvPr/>
          </p:nvSpPr>
          <p:spPr bwMode="auto">
            <a:xfrm>
              <a:off x="3013" y="11457"/>
              <a:ext cx="805"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76159" name="Rectangle 18"/>
            <p:cNvSpPr>
              <a:spLocks noChangeArrowheads="1"/>
            </p:cNvSpPr>
            <p:nvPr/>
          </p:nvSpPr>
          <p:spPr bwMode="auto">
            <a:xfrm>
              <a:off x="5318" y="12207"/>
              <a:ext cx="1299"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76160" name="Rectangle 19"/>
            <p:cNvSpPr>
              <a:spLocks noChangeArrowheads="1"/>
            </p:cNvSpPr>
            <p:nvPr/>
          </p:nvSpPr>
          <p:spPr bwMode="auto">
            <a:xfrm>
              <a:off x="2130" y="5217"/>
              <a:ext cx="1495"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76161" name="Rectangle 20"/>
            <p:cNvSpPr>
              <a:spLocks noChangeArrowheads="1"/>
            </p:cNvSpPr>
            <p:nvPr/>
          </p:nvSpPr>
          <p:spPr bwMode="auto">
            <a:xfrm>
              <a:off x="3620" y="7607"/>
              <a:ext cx="1098"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grpSp>
          <p:nvGrpSpPr>
            <p:cNvPr id="176162" name="Group 21"/>
            <p:cNvGrpSpPr>
              <a:grpSpLocks/>
            </p:cNvGrpSpPr>
            <p:nvPr/>
          </p:nvGrpSpPr>
          <p:grpSpPr bwMode="auto">
            <a:xfrm>
              <a:off x="3428" y="7870"/>
              <a:ext cx="2566" cy="2473"/>
              <a:chOff x="2776" y="1834"/>
              <a:chExt cx="1061" cy="989"/>
            </a:xfrm>
          </p:grpSpPr>
          <p:sp>
            <p:nvSpPr>
              <p:cNvPr id="176182" name="Freeform 22"/>
              <p:cNvSpPr>
                <a:spLocks noEditPoints="1"/>
              </p:cNvSpPr>
              <p:nvPr/>
            </p:nvSpPr>
            <p:spPr bwMode="ltGray">
              <a:xfrm>
                <a:off x="2776" y="1834"/>
                <a:ext cx="1061" cy="989"/>
              </a:xfrm>
              <a:custGeom>
                <a:avLst/>
                <a:gdLst>
                  <a:gd name="T0" fmla="*/ 164 w 1316"/>
                  <a:gd name="T1" fmla="*/ 32 h 1447"/>
                  <a:gd name="T2" fmla="*/ 50 w 1316"/>
                  <a:gd name="T3" fmla="*/ 29 h 1447"/>
                  <a:gd name="T4" fmla="*/ 36 w 1316"/>
                  <a:gd name="T5" fmla="*/ 26 h 1447"/>
                  <a:gd name="T6" fmla="*/ 21 w 1316"/>
                  <a:gd name="T7" fmla="*/ 28 h 1447"/>
                  <a:gd name="T8" fmla="*/ 10 w 1316"/>
                  <a:gd name="T9" fmla="*/ 29 h 1447"/>
                  <a:gd name="T10" fmla="*/ 4 w 1316"/>
                  <a:gd name="T11" fmla="*/ 27 h 1447"/>
                  <a:gd name="T12" fmla="*/ 1 w 1316"/>
                  <a:gd name="T13" fmla="*/ 25 h 1447"/>
                  <a:gd name="T14" fmla="*/ 2 w 1316"/>
                  <a:gd name="T15" fmla="*/ 25 h 1447"/>
                  <a:gd name="T16" fmla="*/ 2 w 1316"/>
                  <a:gd name="T17" fmla="*/ 23 h 1447"/>
                  <a:gd name="T18" fmla="*/ 5 w 1316"/>
                  <a:gd name="T19" fmla="*/ 23 h 1447"/>
                  <a:gd name="T20" fmla="*/ 4 w 1316"/>
                  <a:gd name="T21" fmla="*/ 21 h 1447"/>
                  <a:gd name="T22" fmla="*/ 8 w 1316"/>
                  <a:gd name="T23" fmla="*/ 21 h 1447"/>
                  <a:gd name="T24" fmla="*/ 12 w 1316"/>
                  <a:gd name="T25" fmla="*/ 20 h 1447"/>
                  <a:gd name="T26" fmla="*/ 15 w 1316"/>
                  <a:gd name="T27" fmla="*/ 18 h 1447"/>
                  <a:gd name="T28" fmla="*/ 49 w 1316"/>
                  <a:gd name="T29" fmla="*/ 12 h 1447"/>
                  <a:gd name="T30" fmla="*/ 73 w 1316"/>
                  <a:gd name="T31" fmla="*/ 8 h 1447"/>
                  <a:gd name="T32" fmla="*/ 85 w 1316"/>
                  <a:gd name="T33" fmla="*/ 1 h 1447"/>
                  <a:gd name="T34" fmla="*/ 90 w 1316"/>
                  <a:gd name="T35" fmla="*/ 2 h 1447"/>
                  <a:gd name="T36" fmla="*/ 93 w 1316"/>
                  <a:gd name="T37" fmla="*/ 2 h 1447"/>
                  <a:gd name="T38" fmla="*/ 97 w 1316"/>
                  <a:gd name="T39" fmla="*/ 3 h 1447"/>
                  <a:gd name="T40" fmla="*/ 105 w 1316"/>
                  <a:gd name="T41" fmla="*/ 5 h 1447"/>
                  <a:gd name="T42" fmla="*/ 106 w 1316"/>
                  <a:gd name="T43" fmla="*/ 11 h 1447"/>
                  <a:gd name="T44" fmla="*/ 108 w 1316"/>
                  <a:gd name="T45" fmla="*/ 12 h 1447"/>
                  <a:gd name="T46" fmla="*/ 110 w 1316"/>
                  <a:gd name="T47" fmla="*/ 16 h 1447"/>
                  <a:gd name="T48" fmla="*/ 114 w 1316"/>
                  <a:gd name="T49" fmla="*/ 17 h 1447"/>
                  <a:gd name="T50" fmla="*/ 115 w 1316"/>
                  <a:gd name="T51" fmla="*/ 18 h 1447"/>
                  <a:gd name="T52" fmla="*/ 118 w 1316"/>
                  <a:gd name="T53" fmla="*/ 21 h 1447"/>
                  <a:gd name="T54" fmla="*/ 119 w 1316"/>
                  <a:gd name="T55" fmla="*/ 21 h 1447"/>
                  <a:gd name="T56" fmla="*/ 123 w 1316"/>
                  <a:gd name="T57" fmla="*/ 23 h 1447"/>
                  <a:gd name="T58" fmla="*/ 129 w 1316"/>
                  <a:gd name="T59" fmla="*/ 25 h 1447"/>
                  <a:gd name="T60" fmla="*/ 145 w 1316"/>
                  <a:gd name="T61" fmla="*/ 27 h 1447"/>
                  <a:gd name="T62" fmla="*/ 152 w 1316"/>
                  <a:gd name="T63" fmla="*/ 27 h 1447"/>
                  <a:gd name="T64" fmla="*/ 156 w 1316"/>
                  <a:gd name="T65" fmla="*/ 28 h 1447"/>
                  <a:gd name="T66" fmla="*/ 161 w 1316"/>
                  <a:gd name="T67" fmla="*/ 30 h 1447"/>
                  <a:gd name="T68" fmla="*/ 165 w 1316"/>
                  <a:gd name="T69" fmla="*/ 32 h 1447"/>
                  <a:gd name="T70" fmla="*/ 169 w 1316"/>
                  <a:gd name="T71" fmla="*/ 33 h 1447"/>
                  <a:gd name="T72" fmla="*/ 173 w 1316"/>
                  <a:gd name="T73" fmla="*/ 34 h 1447"/>
                  <a:gd name="T74" fmla="*/ 177 w 1316"/>
                  <a:gd name="T75" fmla="*/ 35 h 1447"/>
                  <a:gd name="T76" fmla="*/ 176 w 1316"/>
                  <a:gd name="T77" fmla="*/ 36 h 1447"/>
                  <a:gd name="T78" fmla="*/ 173 w 1316"/>
                  <a:gd name="T79" fmla="*/ 36 h 1447"/>
                  <a:gd name="T80" fmla="*/ 174 w 1316"/>
                  <a:gd name="T81" fmla="*/ 38 h 1447"/>
                  <a:gd name="T82" fmla="*/ 177 w 1316"/>
                  <a:gd name="T83" fmla="*/ 39 h 1447"/>
                  <a:gd name="T84" fmla="*/ 177 w 1316"/>
                  <a:gd name="T85" fmla="*/ 40 h 1447"/>
                  <a:gd name="T86" fmla="*/ 178 w 1316"/>
                  <a:gd name="T87" fmla="*/ 40 h 1447"/>
                  <a:gd name="T88" fmla="*/ 183 w 1316"/>
                  <a:gd name="T89" fmla="*/ 42 h 1447"/>
                  <a:gd name="T90" fmla="*/ 185 w 1316"/>
                  <a:gd name="T91" fmla="*/ 42 h 1447"/>
                  <a:gd name="T92" fmla="*/ 188 w 1316"/>
                  <a:gd name="T93" fmla="*/ 44 h 1447"/>
                  <a:gd name="T94" fmla="*/ 188 w 1316"/>
                  <a:gd name="T95" fmla="*/ 45 h 1447"/>
                  <a:gd name="T96" fmla="*/ 183 w 1316"/>
                  <a:gd name="T97" fmla="*/ 44 h 1447"/>
                  <a:gd name="T98" fmla="*/ 180 w 1316"/>
                  <a:gd name="T99" fmla="*/ 44 h 1447"/>
                  <a:gd name="T100" fmla="*/ 176 w 1316"/>
                  <a:gd name="T101" fmla="*/ 45 h 1447"/>
                  <a:gd name="T102" fmla="*/ 143 w 1316"/>
                  <a:gd name="T103" fmla="*/ 45 h 1447"/>
                  <a:gd name="T104" fmla="*/ 126 w 1316"/>
                  <a:gd name="T105" fmla="*/ 46 h 1447"/>
                  <a:gd name="T106" fmla="*/ 107 w 1316"/>
                  <a:gd name="T107" fmla="*/ 45 h 1447"/>
                  <a:gd name="T108" fmla="*/ 82 w 1316"/>
                  <a:gd name="T109" fmla="*/ 45 h 1447"/>
                  <a:gd name="T110" fmla="*/ 78 w 1316"/>
                  <a:gd name="T111" fmla="*/ 40 h 1447"/>
                  <a:gd name="T112" fmla="*/ 69 w 1316"/>
                  <a:gd name="T113" fmla="*/ 36 h 1447"/>
                  <a:gd name="T114" fmla="*/ 64 w 1316"/>
                  <a:gd name="T115" fmla="*/ 33 h 14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16"/>
                  <a:gd name="T175" fmla="*/ 0 h 1447"/>
                  <a:gd name="T176" fmla="*/ 1316 w 1316"/>
                  <a:gd name="T177" fmla="*/ 1447 h 14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16" h="1447">
                    <a:moveTo>
                      <a:pt x="1142" y="993"/>
                    </a:moveTo>
                    <a:lnTo>
                      <a:pt x="1134" y="1001"/>
                    </a:lnTo>
                    <a:lnTo>
                      <a:pt x="1138" y="998"/>
                    </a:lnTo>
                    <a:lnTo>
                      <a:pt x="1144" y="995"/>
                    </a:lnTo>
                    <a:lnTo>
                      <a:pt x="1150" y="993"/>
                    </a:lnTo>
                    <a:lnTo>
                      <a:pt x="1157" y="993"/>
                    </a:lnTo>
                    <a:lnTo>
                      <a:pt x="1142" y="993"/>
                    </a:lnTo>
                    <a:close/>
                    <a:moveTo>
                      <a:pt x="435" y="984"/>
                    </a:moveTo>
                    <a:lnTo>
                      <a:pt x="423" y="966"/>
                    </a:lnTo>
                    <a:lnTo>
                      <a:pt x="435" y="939"/>
                    </a:lnTo>
                    <a:lnTo>
                      <a:pt x="426" y="916"/>
                    </a:lnTo>
                    <a:lnTo>
                      <a:pt x="411" y="898"/>
                    </a:lnTo>
                    <a:lnTo>
                      <a:pt x="381" y="885"/>
                    </a:lnTo>
                    <a:lnTo>
                      <a:pt x="347" y="879"/>
                    </a:lnTo>
                    <a:lnTo>
                      <a:pt x="322" y="872"/>
                    </a:lnTo>
                    <a:lnTo>
                      <a:pt x="302" y="864"/>
                    </a:lnTo>
                    <a:lnTo>
                      <a:pt x="295" y="846"/>
                    </a:lnTo>
                    <a:lnTo>
                      <a:pt x="289" y="825"/>
                    </a:lnTo>
                    <a:lnTo>
                      <a:pt x="279" y="805"/>
                    </a:lnTo>
                    <a:lnTo>
                      <a:pt x="264" y="785"/>
                    </a:lnTo>
                    <a:lnTo>
                      <a:pt x="252" y="797"/>
                    </a:lnTo>
                    <a:lnTo>
                      <a:pt x="241" y="819"/>
                    </a:lnTo>
                    <a:lnTo>
                      <a:pt x="226" y="831"/>
                    </a:lnTo>
                    <a:lnTo>
                      <a:pt x="206" y="828"/>
                    </a:lnTo>
                    <a:lnTo>
                      <a:pt x="191" y="840"/>
                    </a:lnTo>
                    <a:lnTo>
                      <a:pt x="175" y="855"/>
                    </a:lnTo>
                    <a:lnTo>
                      <a:pt x="156" y="858"/>
                    </a:lnTo>
                    <a:lnTo>
                      <a:pt x="144" y="869"/>
                    </a:lnTo>
                    <a:lnTo>
                      <a:pt x="128" y="882"/>
                    </a:lnTo>
                    <a:lnTo>
                      <a:pt x="102" y="888"/>
                    </a:lnTo>
                    <a:lnTo>
                      <a:pt x="79" y="910"/>
                    </a:lnTo>
                    <a:lnTo>
                      <a:pt x="73" y="901"/>
                    </a:lnTo>
                    <a:lnTo>
                      <a:pt x="70" y="896"/>
                    </a:lnTo>
                    <a:lnTo>
                      <a:pt x="69" y="893"/>
                    </a:lnTo>
                    <a:lnTo>
                      <a:pt x="69" y="892"/>
                    </a:lnTo>
                    <a:lnTo>
                      <a:pt x="58" y="873"/>
                    </a:lnTo>
                    <a:lnTo>
                      <a:pt x="48" y="855"/>
                    </a:lnTo>
                    <a:lnTo>
                      <a:pt x="39" y="838"/>
                    </a:lnTo>
                    <a:lnTo>
                      <a:pt x="35" y="829"/>
                    </a:lnTo>
                    <a:lnTo>
                      <a:pt x="31" y="819"/>
                    </a:lnTo>
                    <a:lnTo>
                      <a:pt x="29" y="816"/>
                    </a:lnTo>
                    <a:lnTo>
                      <a:pt x="28" y="813"/>
                    </a:lnTo>
                    <a:lnTo>
                      <a:pt x="26" y="809"/>
                    </a:lnTo>
                    <a:lnTo>
                      <a:pt x="23" y="808"/>
                    </a:lnTo>
                    <a:lnTo>
                      <a:pt x="13" y="799"/>
                    </a:lnTo>
                    <a:lnTo>
                      <a:pt x="9" y="794"/>
                    </a:lnTo>
                    <a:lnTo>
                      <a:pt x="4" y="790"/>
                    </a:lnTo>
                    <a:lnTo>
                      <a:pt x="1" y="785"/>
                    </a:lnTo>
                    <a:lnTo>
                      <a:pt x="1" y="782"/>
                    </a:lnTo>
                    <a:lnTo>
                      <a:pt x="0" y="778"/>
                    </a:lnTo>
                    <a:lnTo>
                      <a:pt x="1" y="773"/>
                    </a:lnTo>
                    <a:lnTo>
                      <a:pt x="3" y="768"/>
                    </a:lnTo>
                    <a:lnTo>
                      <a:pt x="3" y="765"/>
                    </a:lnTo>
                    <a:lnTo>
                      <a:pt x="4" y="764"/>
                    </a:lnTo>
                    <a:lnTo>
                      <a:pt x="7" y="759"/>
                    </a:lnTo>
                    <a:lnTo>
                      <a:pt x="13" y="752"/>
                    </a:lnTo>
                    <a:lnTo>
                      <a:pt x="16" y="747"/>
                    </a:lnTo>
                    <a:lnTo>
                      <a:pt x="18" y="743"/>
                    </a:lnTo>
                    <a:lnTo>
                      <a:pt x="19" y="738"/>
                    </a:lnTo>
                    <a:lnTo>
                      <a:pt x="19" y="734"/>
                    </a:lnTo>
                    <a:lnTo>
                      <a:pt x="18" y="726"/>
                    </a:lnTo>
                    <a:lnTo>
                      <a:pt x="18" y="718"/>
                    </a:lnTo>
                    <a:lnTo>
                      <a:pt x="18" y="714"/>
                    </a:lnTo>
                    <a:lnTo>
                      <a:pt x="18" y="711"/>
                    </a:lnTo>
                    <a:lnTo>
                      <a:pt x="19" y="708"/>
                    </a:lnTo>
                    <a:lnTo>
                      <a:pt x="22" y="705"/>
                    </a:lnTo>
                    <a:lnTo>
                      <a:pt x="28" y="702"/>
                    </a:lnTo>
                    <a:lnTo>
                      <a:pt x="31" y="700"/>
                    </a:lnTo>
                    <a:lnTo>
                      <a:pt x="34" y="699"/>
                    </a:lnTo>
                    <a:lnTo>
                      <a:pt x="35" y="696"/>
                    </a:lnTo>
                    <a:lnTo>
                      <a:pt x="35" y="693"/>
                    </a:lnTo>
                    <a:lnTo>
                      <a:pt x="35" y="689"/>
                    </a:lnTo>
                    <a:lnTo>
                      <a:pt x="35" y="685"/>
                    </a:lnTo>
                    <a:lnTo>
                      <a:pt x="32" y="680"/>
                    </a:lnTo>
                    <a:lnTo>
                      <a:pt x="29" y="674"/>
                    </a:lnTo>
                    <a:lnTo>
                      <a:pt x="29" y="671"/>
                    </a:lnTo>
                    <a:lnTo>
                      <a:pt x="29" y="668"/>
                    </a:lnTo>
                    <a:lnTo>
                      <a:pt x="31" y="664"/>
                    </a:lnTo>
                    <a:lnTo>
                      <a:pt x="31" y="661"/>
                    </a:lnTo>
                    <a:lnTo>
                      <a:pt x="31" y="659"/>
                    </a:lnTo>
                    <a:lnTo>
                      <a:pt x="36" y="658"/>
                    </a:lnTo>
                    <a:lnTo>
                      <a:pt x="39" y="656"/>
                    </a:lnTo>
                    <a:lnTo>
                      <a:pt x="47" y="650"/>
                    </a:lnTo>
                    <a:lnTo>
                      <a:pt x="54" y="644"/>
                    </a:lnTo>
                    <a:lnTo>
                      <a:pt x="60" y="636"/>
                    </a:lnTo>
                    <a:lnTo>
                      <a:pt x="63" y="632"/>
                    </a:lnTo>
                    <a:lnTo>
                      <a:pt x="67" y="629"/>
                    </a:lnTo>
                    <a:lnTo>
                      <a:pt x="76" y="621"/>
                    </a:lnTo>
                    <a:lnTo>
                      <a:pt x="83" y="615"/>
                    </a:lnTo>
                    <a:lnTo>
                      <a:pt x="86" y="611"/>
                    </a:lnTo>
                    <a:lnTo>
                      <a:pt x="88" y="604"/>
                    </a:lnTo>
                    <a:lnTo>
                      <a:pt x="88" y="597"/>
                    </a:lnTo>
                    <a:lnTo>
                      <a:pt x="88" y="591"/>
                    </a:lnTo>
                    <a:lnTo>
                      <a:pt x="89" y="583"/>
                    </a:lnTo>
                    <a:lnTo>
                      <a:pt x="90" y="580"/>
                    </a:lnTo>
                    <a:lnTo>
                      <a:pt x="92" y="577"/>
                    </a:lnTo>
                    <a:lnTo>
                      <a:pt x="99" y="563"/>
                    </a:lnTo>
                    <a:lnTo>
                      <a:pt x="107" y="550"/>
                    </a:lnTo>
                    <a:lnTo>
                      <a:pt x="112" y="541"/>
                    </a:lnTo>
                    <a:lnTo>
                      <a:pt x="114" y="538"/>
                    </a:lnTo>
                    <a:lnTo>
                      <a:pt x="117" y="538"/>
                    </a:lnTo>
                    <a:lnTo>
                      <a:pt x="273" y="446"/>
                    </a:lnTo>
                    <a:lnTo>
                      <a:pt x="287" y="431"/>
                    </a:lnTo>
                    <a:lnTo>
                      <a:pt x="315" y="402"/>
                    </a:lnTo>
                    <a:lnTo>
                      <a:pt x="343" y="374"/>
                    </a:lnTo>
                    <a:lnTo>
                      <a:pt x="352" y="363"/>
                    </a:lnTo>
                    <a:lnTo>
                      <a:pt x="357" y="358"/>
                    </a:lnTo>
                    <a:lnTo>
                      <a:pt x="356" y="342"/>
                    </a:lnTo>
                    <a:lnTo>
                      <a:pt x="391" y="304"/>
                    </a:lnTo>
                    <a:lnTo>
                      <a:pt x="442" y="287"/>
                    </a:lnTo>
                    <a:lnTo>
                      <a:pt x="468" y="252"/>
                    </a:lnTo>
                    <a:lnTo>
                      <a:pt x="505" y="229"/>
                    </a:lnTo>
                    <a:lnTo>
                      <a:pt x="531" y="200"/>
                    </a:lnTo>
                    <a:lnTo>
                      <a:pt x="498" y="115"/>
                    </a:lnTo>
                    <a:lnTo>
                      <a:pt x="524" y="88"/>
                    </a:lnTo>
                    <a:lnTo>
                      <a:pt x="588" y="0"/>
                    </a:lnTo>
                    <a:lnTo>
                      <a:pt x="591" y="0"/>
                    </a:lnTo>
                    <a:lnTo>
                      <a:pt x="594" y="1"/>
                    </a:lnTo>
                    <a:lnTo>
                      <a:pt x="595" y="6"/>
                    </a:lnTo>
                    <a:lnTo>
                      <a:pt x="598" y="11"/>
                    </a:lnTo>
                    <a:lnTo>
                      <a:pt x="604" y="23"/>
                    </a:lnTo>
                    <a:lnTo>
                      <a:pt x="610" y="38"/>
                    </a:lnTo>
                    <a:lnTo>
                      <a:pt x="614" y="52"/>
                    </a:lnTo>
                    <a:lnTo>
                      <a:pt x="620" y="65"/>
                    </a:lnTo>
                    <a:lnTo>
                      <a:pt x="623" y="70"/>
                    </a:lnTo>
                    <a:lnTo>
                      <a:pt x="626" y="74"/>
                    </a:lnTo>
                    <a:lnTo>
                      <a:pt x="629" y="77"/>
                    </a:lnTo>
                    <a:lnTo>
                      <a:pt x="630" y="77"/>
                    </a:lnTo>
                    <a:lnTo>
                      <a:pt x="632" y="77"/>
                    </a:lnTo>
                    <a:lnTo>
                      <a:pt x="638" y="79"/>
                    </a:lnTo>
                    <a:lnTo>
                      <a:pt x="641" y="80"/>
                    </a:lnTo>
                    <a:lnTo>
                      <a:pt x="642" y="80"/>
                    </a:lnTo>
                    <a:lnTo>
                      <a:pt x="643" y="82"/>
                    </a:lnTo>
                    <a:lnTo>
                      <a:pt x="646" y="85"/>
                    </a:lnTo>
                    <a:lnTo>
                      <a:pt x="649" y="88"/>
                    </a:lnTo>
                    <a:lnTo>
                      <a:pt x="657" y="97"/>
                    </a:lnTo>
                    <a:lnTo>
                      <a:pt x="659" y="102"/>
                    </a:lnTo>
                    <a:lnTo>
                      <a:pt x="662" y="103"/>
                    </a:lnTo>
                    <a:lnTo>
                      <a:pt x="664" y="105"/>
                    </a:lnTo>
                    <a:lnTo>
                      <a:pt x="676" y="114"/>
                    </a:lnTo>
                    <a:lnTo>
                      <a:pt x="687" y="121"/>
                    </a:lnTo>
                    <a:lnTo>
                      <a:pt x="696" y="131"/>
                    </a:lnTo>
                    <a:lnTo>
                      <a:pt x="703" y="140"/>
                    </a:lnTo>
                    <a:lnTo>
                      <a:pt x="711" y="149"/>
                    </a:lnTo>
                    <a:lnTo>
                      <a:pt x="718" y="161"/>
                    </a:lnTo>
                    <a:lnTo>
                      <a:pt x="724" y="173"/>
                    </a:lnTo>
                    <a:lnTo>
                      <a:pt x="728" y="187"/>
                    </a:lnTo>
                    <a:lnTo>
                      <a:pt x="728" y="266"/>
                    </a:lnTo>
                    <a:lnTo>
                      <a:pt x="730" y="270"/>
                    </a:lnTo>
                    <a:lnTo>
                      <a:pt x="730" y="275"/>
                    </a:lnTo>
                    <a:lnTo>
                      <a:pt x="731" y="284"/>
                    </a:lnTo>
                    <a:lnTo>
                      <a:pt x="735" y="301"/>
                    </a:lnTo>
                    <a:lnTo>
                      <a:pt x="738" y="317"/>
                    </a:lnTo>
                    <a:lnTo>
                      <a:pt x="740" y="326"/>
                    </a:lnTo>
                    <a:lnTo>
                      <a:pt x="741" y="337"/>
                    </a:lnTo>
                    <a:lnTo>
                      <a:pt x="741" y="345"/>
                    </a:lnTo>
                    <a:lnTo>
                      <a:pt x="743" y="351"/>
                    </a:lnTo>
                    <a:lnTo>
                      <a:pt x="744" y="357"/>
                    </a:lnTo>
                    <a:lnTo>
                      <a:pt x="747" y="363"/>
                    </a:lnTo>
                    <a:lnTo>
                      <a:pt x="753" y="374"/>
                    </a:lnTo>
                    <a:lnTo>
                      <a:pt x="754" y="380"/>
                    </a:lnTo>
                    <a:lnTo>
                      <a:pt x="756" y="387"/>
                    </a:lnTo>
                    <a:lnTo>
                      <a:pt x="757" y="402"/>
                    </a:lnTo>
                    <a:lnTo>
                      <a:pt x="759" y="416"/>
                    </a:lnTo>
                    <a:lnTo>
                      <a:pt x="760" y="430"/>
                    </a:lnTo>
                    <a:lnTo>
                      <a:pt x="760" y="442"/>
                    </a:lnTo>
                    <a:lnTo>
                      <a:pt x="763" y="454"/>
                    </a:lnTo>
                    <a:lnTo>
                      <a:pt x="765" y="468"/>
                    </a:lnTo>
                    <a:lnTo>
                      <a:pt x="769" y="480"/>
                    </a:lnTo>
                    <a:lnTo>
                      <a:pt x="775" y="494"/>
                    </a:lnTo>
                    <a:lnTo>
                      <a:pt x="778" y="497"/>
                    </a:lnTo>
                    <a:lnTo>
                      <a:pt x="779" y="498"/>
                    </a:lnTo>
                    <a:lnTo>
                      <a:pt x="785" y="503"/>
                    </a:lnTo>
                    <a:lnTo>
                      <a:pt x="791" y="506"/>
                    </a:lnTo>
                    <a:lnTo>
                      <a:pt x="794" y="509"/>
                    </a:lnTo>
                    <a:lnTo>
                      <a:pt x="795" y="512"/>
                    </a:lnTo>
                    <a:lnTo>
                      <a:pt x="798" y="524"/>
                    </a:lnTo>
                    <a:lnTo>
                      <a:pt x="800" y="536"/>
                    </a:lnTo>
                    <a:lnTo>
                      <a:pt x="800" y="548"/>
                    </a:lnTo>
                    <a:lnTo>
                      <a:pt x="798" y="559"/>
                    </a:lnTo>
                    <a:lnTo>
                      <a:pt x="798" y="571"/>
                    </a:lnTo>
                    <a:lnTo>
                      <a:pt x="798" y="582"/>
                    </a:lnTo>
                    <a:lnTo>
                      <a:pt x="800" y="594"/>
                    </a:lnTo>
                    <a:lnTo>
                      <a:pt x="801" y="600"/>
                    </a:lnTo>
                    <a:lnTo>
                      <a:pt x="804" y="606"/>
                    </a:lnTo>
                    <a:lnTo>
                      <a:pt x="807" y="611"/>
                    </a:lnTo>
                    <a:lnTo>
                      <a:pt x="810" y="615"/>
                    </a:lnTo>
                    <a:lnTo>
                      <a:pt x="813" y="618"/>
                    </a:lnTo>
                    <a:lnTo>
                      <a:pt x="817" y="623"/>
                    </a:lnTo>
                    <a:lnTo>
                      <a:pt x="819" y="629"/>
                    </a:lnTo>
                    <a:lnTo>
                      <a:pt x="820" y="635"/>
                    </a:lnTo>
                    <a:lnTo>
                      <a:pt x="821" y="641"/>
                    </a:lnTo>
                    <a:lnTo>
                      <a:pt x="821" y="647"/>
                    </a:lnTo>
                    <a:lnTo>
                      <a:pt x="821" y="653"/>
                    </a:lnTo>
                    <a:lnTo>
                      <a:pt x="821" y="659"/>
                    </a:lnTo>
                    <a:lnTo>
                      <a:pt x="823" y="665"/>
                    </a:lnTo>
                    <a:lnTo>
                      <a:pt x="824" y="668"/>
                    </a:lnTo>
                    <a:lnTo>
                      <a:pt x="826" y="671"/>
                    </a:lnTo>
                    <a:lnTo>
                      <a:pt x="829" y="679"/>
                    </a:lnTo>
                    <a:lnTo>
                      <a:pt x="833" y="685"/>
                    </a:lnTo>
                    <a:lnTo>
                      <a:pt x="837" y="689"/>
                    </a:lnTo>
                    <a:lnTo>
                      <a:pt x="843" y="694"/>
                    </a:lnTo>
                    <a:lnTo>
                      <a:pt x="854" y="705"/>
                    </a:lnTo>
                    <a:lnTo>
                      <a:pt x="858" y="711"/>
                    </a:lnTo>
                    <a:lnTo>
                      <a:pt x="862" y="717"/>
                    </a:lnTo>
                    <a:lnTo>
                      <a:pt x="867" y="727"/>
                    </a:lnTo>
                    <a:lnTo>
                      <a:pt x="872" y="735"/>
                    </a:lnTo>
                    <a:lnTo>
                      <a:pt x="880" y="743"/>
                    </a:lnTo>
                    <a:lnTo>
                      <a:pt x="887" y="749"/>
                    </a:lnTo>
                    <a:lnTo>
                      <a:pt x="894" y="755"/>
                    </a:lnTo>
                    <a:lnTo>
                      <a:pt x="903" y="761"/>
                    </a:lnTo>
                    <a:lnTo>
                      <a:pt x="922" y="772"/>
                    </a:lnTo>
                    <a:lnTo>
                      <a:pt x="951" y="788"/>
                    </a:lnTo>
                    <a:lnTo>
                      <a:pt x="966" y="794"/>
                    </a:lnTo>
                    <a:lnTo>
                      <a:pt x="979" y="800"/>
                    </a:lnTo>
                    <a:lnTo>
                      <a:pt x="992" y="806"/>
                    </a:lnTo>
                    <a:lnTo>
                      <a:pt x="1005" y="811"/>
                    </a:lnTo>
                    <a:lnTo>
                      <a:pt x="1021" y="817"/>
                    </a:lnTo>
                    <a:lnTo>
                      <a:pt x="1037" y="822"/>
                    </a:lnTo>
                    <a:lnTo>
                      <a:pt x="1043" y="823"/>
                    </a:lnTo>
                    <a:lnTo>
                      <a:pt x="1046" y="826"/>
                    </a:lnTo>
                    <a:lnTo>
                      <a:pt x="1049" y="829"/>
                    </a:lnTo>
                    <a:lnTo>
                      <a:pt x="1052" y="834"/>
                    </a:lnTo>
                    <a:lnTo>
                      <a:pt x="1058" y="843"/>
                    </a:lnTo>
                    <a:lnTo>
                      <a:pt x="1061" y="849"/>
                    </a:lnTo>
                    <a:lnTo>
                      <a:pt x="1064" y="852"/>
                    </a:lnTo>
                    <a:lnTo>
                      <a:pt x="1067" y="855"/>
                    </a:lnTo>
                    <a:lnTo>
                      <a:pt x="1069" y="858"/>
                    </a:lnTo>
                    <a:lnTo>
                      <a:pt x="1077" y="861"/>
                    </a:lnTo>
                    <a:lnTo>
                      <a:pt x="1084" y="864"/>
                    </a:lnTo>
                    <a:lnTo>
                      <a:pt x="1087" y="866"/>
                    </a:lnTo>
                    <a:lnTo>
                      <a:pt x="1090" y="869"/>
                    </a:lnTo>
                    <a:lnTo>
                      <a:pt x="1094" y="875"/>
                    </a:lnTo>
                    <a:lnTo>
                      <a:pt x="1096" y="882"/>
                    </a:lnTo>
                    <a:lnTo>
                      <a:pt x="1099" y="890"/>
                    </a:lnTo>
                    <a:lnTo>
                      <a:pt x="1100" y="898"/>
                    </a:lnTo>
                    <a:lnTo>
                      <a:pt x="1107" y="911"/>
                    </a:lnTo>
                    <a:lnTo>
                      <a:pt x="1115" y="922"/>
                    </a:lnTo>
                    <a:lnTo>
                      <a:pt x="1128" y="943"/>
                    </a:lnTo>
                    <a:lnTo>
                      <a:pt x="1134" y="954"/>
                    </a:lnTo>
                    <a:lnTo>
                      <a:pt x="1138" y="966"/>
                    </a:lnTo>
                    <a:lnTo>
                      <a:pt x="1141" y="978"/>
                    </a:lnTo>
                    <a:lnTo>
                      <a:pt x="1141" y="986"/>
                    </a:lnTo>
                    <a:lnTo>
                      <a:pt x="1142" y="993"/>
                    </a:lnTo>
                    <a:lnTo>
                      <a:pt x="1147" y="989"/>
                    </a:lnTo>
                    <a:lnTo>
                      <a:pt x="1153" y="986"/>
                    </a:lnTo>
                    <a:lnTo>
                      <a:pt x="1154" y="990"/>
                    </a:lnTo>
                    <a:lnTo>
                      <a:pt x="1157" y="993"/>
                    </a:lnTo>
                    <a:lnTo>
                      <a:pt x="1160" y="995"/>
                    </a:lnTo>
                    <a:lnTo>
                      <a:pt x="1161" y="996"/>
                    </a:lnTo>
                    <a:lnTo>
                      <a:pt x="1167" y="999"/>
                    </a:lnTo>
                    <a:lnTo>
                      <a:pt x="1173" y="1002"/>
                    </a:lnTo>
                    <a:lnTo>
                      <a:pt x="1179" y="1007"/>
                    </a:lnTo>
                    <a:lnTo>
                      <a:pt x="1183" y="1012"/>
                    </a:lnTo>
                    <a:lnTo>
                      <a:pt x="1186" y="1016"/>
                    </a:lnTo>
                    <a:lnTo>
                      <a:pt x="1191" y="1027"/>
                    </a:lnTo>
                    <a:lnTo>
                      <a:pt x="1193" y="1036"/>
                    </a:lnTo>
                    <a:lnTo>
                      <a:pt x="1196" y="1042"/>
                    </a:lnTo>
                    <a:lnTo>
                      <a:pt x="1201" y="1046"/>
                    </a:lnTo>
                    <a:lnTo>
                      <a:pt x="1202" y="1049"/>
                    </a:lnTo>
                    <a:lnTo>
                      <a:pt x="1205" y="1051"/>
                    </a:lnTo>
                    <a:lnTo>
                      <a:pt x="1210" y="1054"/>
                    </a:lnTo>
                    <a:lnTo>
                      <a:pt x="1220" y="1060"/>
                    </a:lnTo>
                    <a:lnTo>
                      <a:pt x="1224" y="1063"/>
                    </a:lnTo>
                    <a:lnTo>
                      <a:pt x="1227" y="1066"/>
                    </a:lnTo>
                    <a:lnTo>
                      <a:pt x="1230" y="1071"/>
                    </a:lnTo>
                    <a:lnTo>
                      <a:pt x="1230" y="1074"/>
                    </a:lnTo>
                    <a:lnTo>
                      <a:pt x="1231" y="1077"/>
                    </a:lnTo>
                    <a:lnTo>
                      <a:pt x="1230" y="1080"/>
                    </a:lnTo>
                    <a:lnTo>
                      <a:pt x="1230" y="1083"/>
                    </a:lnTo>
                    <a:lnTo>
                      <a:pt x="1227" y="1089"/>
                    </a:lnTo>
                    <a:lnTo>
                      <a:pt x="1223" y="1094"/>
                    </a:lnTo>
                    <a:lnTo>
                      <a:pt x="1218" y="1098"/>
                    </a:lnTo>
                    <a:lnTo>
                      <a:pt x="1214" y="1103"/>
                    </a:lnTo>
                    <a:lnTo>
                      <a:pt x="1211" y="1107"/>
                    </a:lnTo>
                    <a:lnTo>
                      <a:pt x="1210" y="1110"/>
                    </a:lnTo>
                    <a:lnTo>
                      <a:pt x="1208" y="1113"/>
                    </a:lnTo>
                    <a:lnTo>
                      <a:pt x="1207" y="1116"/>
                    </a:lnTo>
                    <a:lnTo>
                      <a:pt x="1207" y="1119"/>
                    </a:lnTo>
                    <a:lnTo>
                      <a:pt x="1207" y="1124"/>
                    </a:lnTo>
                    <a:lnTo>
                      <a:pt x="1208" y="1128"/>
                    </a:lnTo>
                    <a:lnTo>
                      <a:pt x="1211" y="1136"/>
                    </a:lnTo>
                    <a:lnTo>
                      <a:pt x="1211" y="1141"/>
                    </a:lnTo>
                    <a:lnTo>
                      <a:pt x="1212" y="1144"/>
                    </a:lnTo>
                    <a:lnTo>
                      <a:pt x="1214" y="1148"/>
                    </a:lnTo>
                    <a:lnTo>
                      <a:pt x="1214" y="1153"/>
                    </a:lnTo>
                    <a:lnTo>
                      <a:pt x="1212" y="1162"/>
                    </a:lnTo>
                    <a:lnTo>
                      <a:pt x="1211" y="1169"/>
                    </a:lnTo>
                    <a:lnTo>
                      <a:pt x="1211" y="1176"/>
                    </a:lnTo>
                    <a:lnTo>
                      <a:pt x="1211" y="1179"/>
                    </a:lnTo>
                    <a:lnTo>
                      <a:pt x="1214" y="1183"/>
                    </a:lnTo>
                    <a:lnTo>
                      <a:pt x="1217" y="1186"/>
                    </a:lnTo>
                    <a:lnTo>
                      <a:pt x="1220" y="1188"/>
                    </a:lnTo>
                    <a:lnTo>
                      <a:pt x="1227" y="1192"/>
                    </a:lnTo>
                    <a:lnTo>
                      <a:pt x="1233" y="1195"/>
                    </a:lnTo>
                    <a:lnTo>
                      <a:pt x="1234" y="1198"/>
                    </a:lnTo>
                    <a:lnTo>
                      <a:pt x="1236" y="1203"/>
                    </a:lnTo>
                    <a:lnTo>
                      <a:pt x="1234" y="1206"/>
                    </a:lnTo>
                    <a:lnTo>
                      <a:pt x="1234" y="1207"/>
                    </a:lnTo>
                    <a:lnTo>
                      <a:pt x="1231" y="1212"/>
                    </a:lnTo>
                    <a:lnTo>
                      <a:pt x="1230" y="1217"/>
                    </a:lnTo>
                    <a:lnTo>
                      <a:pt x="1228" y="1218"/>
                    </a:lnTo>
                    <a:lnTo>
                      <a:pt x="1228" y="1221"/>
                    </a:lnTo>
                    <a:lnTo>
                      <a:pt x="1230" y="1232"/>
                    </a:lnTo>
                    <a:lnTo>
                      <a:pt x="1231" y="1241"/>
                    </a:lnTo>
                    <a:lnTo>
                      <a:pt x="1233" y="1245"/>
                    </a:lnTo>
                    <a:lnTo>
                      <a:pt x="1234" y="1250"/>
                    </a:lnTo>
                    <a:lnTo>
                      <a:pt x="1239" y="1258"/>
                    </a:lnTo>
                    <a:lnTo>
                      <a:pt x="1242" y="1261"/>
                    </a:lnTo>
                    <a:lnTo>
                      <a:pt x="1245" y="1265"/>
                    </a:lnTo>
                    <a:lnTo>
                      <a:pt x="1250" y="1271"/>
                    </a:lnTo>
                    <a:lnTo>
                      <a:pt x="1258" y="1277"/>
                    </a:lnTo>
                    <a:lnTo>
                      <a:pt x="1265" y="1283"/>
                    </a:lnTo>
                    <a:lnTo>
                      <a:pt x="1268" y="1286"/>
                    </a:lnTo>
                    <a:lnTo>
                      <a:pt x="1269" y="1288"/>
                    </a:lnTo>
                    <a:lnTo>
                      <a:pt x="1271" y="1294"/>
                    </a:lnTo>
                    <a:lnTo>
                      <a:pt x="1272" y="1299"/>
                    </a:lnTo>
                    <a:lnTo>
                      <a:pt x="1272" y="1302"/>
                    </a:lnTo>
                    <a:lnTo>
                      <a:pt x="1274" y="1305"/>
                    </a:lnTo>
                    <a:lnTo>
                      <a:pt x="1277" y="1306"/>
                    </a:lnTo>
                    <a:lnTo>
                      <a:pt x="1278" y="1308"/>
                    </a:lnTo>
                    <a:lnTo>
                      <a:pt x="1282" y="1309"/>
                    </a:lnTo>
                    <a:lnTo>
                      <a:pt x="1287" y="1311"/>
                    </a:lnTo>
                    <a:lnTo>
                      <a:pt x="1290" y="1312"/>
                    </a:lnTo>
                    <a:lnTo>
                      <a:pt x="1291" y="1314"/>
                    </a:lnTo>
                    <a:lnTo>
                      <a:pt x="1297" y="1320"/>
                    </a:lnTo>
                    <a:lnTo>
                      <a:pt x="1301" y="1327"/>
                    </a:lnTo>
                    <a:lnTo>
                      <a:pt x="1304" y="1334"/>
                    </a:lnTo>
                    <a:lnTo>
                      <a:pt x="1307" y="1341"/>
                    </a:lnTo>
                    <a:lnTo>
                      <a:pt x="1312" y="1355"/>
                    </a:lnTo>
                    <a:lnTo>
                      <a:pt x="1316" y="1372"/>
                    </a:lnTo>
                    <a:lnTo>
                      <a:pt x="1313" y="1373"/>
                    </a:lnTo>
                    <a:lnTo>
                      <a:pt x="1312" y="1375"/>
                    </a:lnTo>
                    <a:lnTo>
                      <a:pt x="1309" y="1376"/>
                    </a:lnTo>
                    <a:lnTo>
                      <a:pt x="1307" y="1376"/>
                    </a:lnTo>
                    <a:lnTo>
                      <a:pt x="1303" y="1376"/>
                    </a:lnTo>
                    <a:lnTo>
                      <a:pt x="1299" y="1375"/>
                    </a:lnTo>
                    <a:lnTo>
                      <a:pt x="1293" y="1368"/>
                    </a:lnTo>
                    <a:lnTo>
                      <a:pt x="1287" y="1364"/>
                    </a:lnTo>
                    <a:lnTo>
                      <a:pt x="1282" y="1361"/>
                    </a:lnTo>
                    <a:lnTo>
                      <a:pt x="1278" y="1361"/>
                    </a:lnTo>
                    <a:lnTo>
                      <a:pt x="1275" y="1362"/>
                    </a:lnTo>
                    <a:lnTo>
                      <a:pt x="1272" y="1364"/>
                    </a:lnTo>
                    <a:lnTo>
                      <a:pt x="1269" y="1367"/>
                    </a:lnTo>
                    <a:lnTo>
                      <a:pt x="1265" y="1367"/>
                    </a:lnTo>
                    <a:lnTo>
                      <a:pt x="1262" y="1367"/>
                    </a:lnTo>
                    <a:lnTo>
                      <a:pt x="1259" y="1365"/>
                    </a:lnTo>
                    <a:lnTo>
                      <a:pt x="1255" y="1361"/>
                    </a:lnTo>
                    <a:lnTo>
                      <a:pt x="1252" y="1356"/>
                    </a:lnTo>
                    <a:lnTo>
                      <a:pt x="1246" y="1352"/>
                    </a:lnTo>
                    <a:lnTo>
                      <a:pt x="1239" y="1350"/>
                    </a:lnTo>
                    <a:lnTo>
                      <a:pt x="1233" y="1349"/>
                    </a:lnTo>
                    <a:lnTo>
                      <a:pt x="1226" y="1350"/>
                    </a:lnTo>
                    <a:lnTo>
                      <a:pt x="1218" y="1350"/>
                    </a:lnTo>
                    <a:lnTo>
                      <a:pt x="1218" y="1359"/>
                    </a:lnTo>
                    <a:lnTo>
                      <a:pt x="1218" y="1367"/>
                    </a:lnTo>
                    <a:lnTo>
                      <a:pt x="1220" y="1375"/>
                    </a:lnTo>
                    <a:lnTo>
                      <a:pt x="1164" y="1352"/>
                    </a:lnTo>
                    <a:lnTo>
                      <a:pt x="1134" y="1361"/>
                    </a:lnTo>
                    <a:lnTo>
                      <a:pt x="1100" y="1361"/>
                    </a:lnTo>
                    <a:lnTo>
                      <a:pt x="1074" y="1355"/>
                    </a:lnTo>
                    <a:lnTo>
                      <a:pt x="1048" y="1367"/>
                    </a:lnTo>
                    <a:lnTo>
                      <a:pt x="1020" y="1373"/>
                    </a:lnTo>
                    <a:lnTo>
                      <a:pt x="995" y="1378"/>
                    </a:lnTo>
                    <a:lnTo>
                      <a:pt x="973" y="1382"/>
                    </a:lnTo>
                    <a:lnTo>
                      <a:pt x="944" y="1378"/>
                    </a:lnTo>
                    <a:lnTo>
                      <a:pt x="918" y="1373"/>
                    </a:lnTo>
                    <a:lnTo>
                      <a:pt x="915" y="1391"/>
                    </a:lnTo>
                    <a:lnTo>
                      <a:pt x="906" y="1406"/>
                    </a:lnTo>
                    <a:lnTo>
                      <a:pt x="889" y="1409"/>
                    </a:lnTo>
                    <a:lnTo>
                      <a:pt x="870" y="1413"/>
                    </a:lnTo>
                    <a:lnTo>
                      <a:pt x="861" y="1425"/>
                    </a:lnTo>
                    <a:lnTo>
                      <a:pt x="861" y="1447"/>
                    </a:lnTo>
                    <a:lnTo>
                      <a:pt x="839" y="1444"/>
                    </a:lnTo>
                    <a:lnTo>
                      <a:pt x="820" y="1432"/>
                    </a:lnTo>
                    <a:lnTo>
                      <a:pt x="783" y="1409"/>
                    </a:lnTo>
                    <a:lnTo>
                      <a:pt x="762" y="1397"/>
                    </a:lnTo>
                    <a:lnTo>
                      <a:pt x="747" y="1397"/>
                    </a:lnTo>
                    <a:lnTo>
                      <a:pt x="719" y="1426"/>
                    </a:lnTo>
                    <a:lnTo>
                      <a:pt x="700" y="1438"/>
                    </a:lnTo>
                    <a:lnTo>
                      <a:pt x="670" y="1432"/>
                    </a:lnTo>
                    <a:lnTo>
                      <a:pt x="635" y="1426"/>
                    </a:lnTo>
                    <a:lnTo>
                      <a:pt x="605" y="1422"/>
                    </a:lnTo>
                    <a:lnTo>
                      <a:pt x="588" y="1409"/>
                    </a:lnTo>
                    <a:lnTo>
                      <a:pt x="576" y="1388"/>
                    </a:lnTo>
                    <a:lnTo>
                      <a:pt x="562" y="1364"/>
                    </a:lnTo>
                    <a:lnTo>
                      <a:pt x="562" y="1337"/>
                    </a:lnTo>
                    <a:lnTo>
                      <a:pt x="541" y="1323"/>
                    </a:lnTo>
                    <a:lnTo>
                      <a:pt x="519" y="1308"/>
                    </a:lnTo>
                    <a:lnTo>
                      <a:pt x="528" y="1294"/>
                    </a:lnTo>
                    <a:lnTo>
                      <a:pt x="538" y="1273"/>
                    </a:lnTo>
                    <a:lnTo>
                      <a:pt x="544" y="1250"/>
                    </a:lnTo>
                    <a:lnTo>
                      <a:pt x="556" y="1214"/>
                    </a:lnTo>
                    <a:lnTo>
                      <a:pt x="550" y="1186"/>
                    </a:lnTo>
                    <a:lnTo>
                      <a:pt x="531" y="1169"/>
                    </a:lnTo>
                    <a:lnTo>
                      <a:pt x="506" y="1166"/>
                    </a:lnTo>
                    <a:lnTo>
                      <a:pt x="484" y="1159"/>
                    </a:lnTo>
                    <a:lnTo>
                      <a:pt x="476" y="1138"/>
                    </a:lnTo>
                    <a:lnTo>
                      <a:pt x="476" y="1119"/>
                    </a:lnTo>
                    <a:lnTo>
                      <a:pt x="467" y="1103"/>
                    </a:lnTo>
                    <a:lnTo>
                      <a:pt x="455" y="1083"/>
                    </a:lnTo>
                    <a:lnTo>
                      <a:pt x="464" y="1063"/>
                    </a:lnTo>
                    <a:lnTo>
                      <a:pt x="458" y="1042"/>
                    </a:lnTo>
                    <a:lnTo>
                      <a:pt x="446" y="1030"/>
                    </a:lnTo>
                    <a:lnTo>
                      <a:pt x="436" y="1018"/>
                    </a:lnTo>
                    <a:lnTo>
                      <a:pt x="444" y="999"/>
                    </a:lnTo>
                    <a:lnTo>
                      <a:pt x="435" y="984"/>
                    </a:lnTo>
                    <a:close/>
                  </a:path>
                </a:pathLst>
              </a:custGeom>
              <a:solidFill>
                <a:srgbClr val="CC0000"/>
              </a:solidFill>
              <a:ln w="9525">
                <a:solidFill>
                  <a:srgbClr val="CC00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76183" name="Rectangle 23"/>
              <p:cNvSpPr>
                <a:spLocks noChangeArrowheads="1"/>
              </p:cNvSpPr>
              <p:nvPr/>
            </p:nvSpPr>
            <p:spPr bwMode="auto">
              <a:xfrm>
                <a:off x="3255" y="2378"/>
                <a:ext cx="449"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fontAlgn="base" hangingPunct="0">
                  <a:spcBef>
                    <a:spcPct val="20000"/>
                  </a:spcBef>
                  <a:spcAft>
                    <a:spcPct val="0"/>
                  </a:spcAft>
                </a:pPr>
                <a:r>
                  <a:rPr lang="en-GB" sz="900" b="1">
                    <a:solidFill>
                      <a:srgbClr val="000000"/>
                    </a:solidFill>
                    <a:cs typeface="Times New Roman" pitchFamily="18" charset="0"/>
                  </a:rPr>
                  <a:t>North </a:t>
                </a:r>
                <a:br>
                  <a:rPr lang="en-GB" sz="900" b="1">
                    <a:solidFill>
                      <a:srgbClr val="000000"/>
                    </a:solidFill>
                    <a:cs typeface="Times New Roman" pitchFamily="18" charset="0"/>
                  </a:rPr>
                </a:br>
                <a:r>
                  <a:rPr lang="en-GB" sz="900" b="1">
                    <a:solidFill>
                      <a:srgbClr val="000000"/>
                    </a:solidFill>
                    <a:cs typeface="Times New Roman" pitchFamily="18" charset="0"/>
                  </a:rPr>
                  <a:t>of</a:t>
                </a:r>
                <a:br>
                  <a:rPr lang="en-GB" sz="900" b="1">
                    <a:solidFill>
                      <a:srgbClr val="000000"/>
                    </a:solidFill>
                    <a:cs typeface="Times New Roman" pitchFamily="18" charset="0"/>
                  </a:rPr>
                </a:br>
                <a:r>
                  <a:rPr lang="en-GB" sz="900" b="1">
                    <a:solidFill>
                      <a:srgbClr val="000000"/>
                    </a:solidFill>
                    <a:cs typeface="Times New Roman" pitchFamily="18" charset="0"/>
                  </a:rPr>
                  <a:t>England  </a:t>
                </a:r>
              </a:p>
            </p:txBody>
          </p:sp>
        </p:grpSp>
        <p:sp>
          <p:nvSpPr>
            <p:cNvPr id="176163" name="Rectangle 24"/>
            <p:cNvSpPr>
              <a:spLocks noChangeArrowheads="1"/>
            </p:cNvSpPr>
            <p:nvPr/>
          </p:nvSpPr>
          <p:spPr bwMode="auto">
            <a:xfrm>
              <a:off x="3500" y="8590"/>
              <a:ext cx="97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76164" name="Rectangle 25"/>
            <p:cNvSpPr>
              <a:spLocks noChangeArrowheads="1"/>
            </p:cNvSpPr>
            <p:nvPr/>
          </p:nvSpPr>
          <p:spPr bwMode="auto">
            <a:xfrm>
              <a:off x="3579" y="10362"/>
              <a:ext cx="1182"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76165" name="Rectangle 26"/>
            <p:cNvSpPr>
              <a:spLocks noChangeArrowheads="1"/>
            </p:cNvSpPr>
            <p:nvPr/>
          </p:nvSpPr>
          <p:spPr bwMode="auto">
            <a:xfrm>
              <a:off x="2294" y="10950"/>
              <a:ext cx="1357"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76166" name="Rectangle 27"/>
            <p:cNvSpPr>
              <a:spLocks noChangeArrowheads="1"/>
            </p:cNvSpPr>
            <p:nvPr/>
          </p:nvSpPr>
          <p:spPr bwMode="auto">
            <a:xfrm>
              <a:off x="4508" y="9112"/>
              <a:ext cx="767"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76167" name="Rectangle 28"/>
            <p:cNvSpPr>
              <a:spLocks noChangeArrowheads="1"/>
            </p:cNvSpPr>
            <p:nvPr/>
          </p:nvSpPr>
          <p:spPr bwMode="auto">
            <a:xfrm>
              <a:off x="3313" y="12160"/>
              <a:ext cx="781"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sp>
          <p:nvSpPr>
            <p:cNvPr id="176168" name="Rectangle 29"/>
            <p:cNvSpPr>
              <a:spLocks noChangeArrowheads="1"/>
            </p:cNvSpPr>
            <p:nvPr/>
          </p:nvSpPr>
          <p:spPr bwMode="auto">
            <a:xfrm>
              <a:off x="5318" y="12207"/>
              <a:ext cx="1299"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79C1"/>
                </a:solidFill>
              </a:endParaRPr>
            </a:p>
          </p:txBody>
        </p:sp>
        <p:grpSp>
          <p:nvGrpSpPr>
            <p:cNvPr id="176169" name="Group 35"/>
            <p:cNvGrpSpPr>
              <a:grpSpLocks/>
            </p:cNvGrpSpPr>
            <p:nvPr/>
          </p:nvGrpSpPr>
          <p:grpSpPr bwMode="auto">
            <a:xfrm>
              <a:off x="-2838" y="5628"/>
              <a:ext cx="15009" cy="8516"/>
              <a:chOff x="185" y="987"/>
              <a:chExt cx="6205" cy="3406"/>
            </a:xfrm>
          </p:grpSpPr>
          <p:sp>
            <p:nvSpPr>
              <p:cNvPr id="176176" name="Freeform 36"/>
              <p:cNvSpPr>
                <a:spLocks/>
              </p:cNvSpPr>
              <p:nvPr/>
            </p:nvSpPr>
            <p:spPr bwMode="ltGray">
              <a:xfrm>
                <a:off x="5155" y="3085"/>
                <a:ext cx="1235" cy="671"/>
              </a:xfrm>
              <a:custGeom>
                <a:avLst/>
                <a:gdLst>
                  <a:gd name="T0" fmla="*/ 17493 w 698"/>
                  <a:gd name="T1" fmla="*/ 1904220 h 248"/>
                  <a:gd name="T2" fmla="*/ 26482 w 698"/>
                  <a:gd name="T3" fmla="*/ 1762993 h 248"/>
                  <a:gd name="T4" fmla="*/ 32952 w 698"/>
                  <a:gd name="T5" fmla="*/ 1476614 h 248"/>
                  <a:gd name="T6" fmla="*/ 39361 w 698"/>
                  <a:gd name="T7" fmla="*/ 1476614 h 248"/>
                  <a:gd name="T8" fmla="*/ 47287 w 698"/>
                  <a:gd name="T9" fmla="*/ 1311938 h 248"/>
                  <a:gd name="T10" fmla="*/ 54763 w 698"/>
                  <a:gd name="T11" fmla="*/ 1087889 h 248"/>
                  <a:gd name="T12" fmla="*/ 59427 w 698"/>
                  <a:gd name="T13" fmla="*/ 1197359 h 248"/>
                  <a:gd name="T14" fmla="*/ 68302 w 698"/>
                  <a:gd name="T15" fmla="*/ 1087889 h 248"/>
                  <a:gd name="T16" fmla="*/ 74648 w 698"/>
                  <a:gd name="T17" fmla="*/ 1220411 h 248"/>
                  <a:gd name="T18" fmla="*/ 81276 w 698"/>
                  <a:gd name="T19" fmla="*/ 1266383 h 248"/>
                  <a:gd name="T20" fmla="*/ 89888 w 698"/>
                  <a:gd name="T21" fmla="*/ 1266383 h 248"/>
                  <a:gd name="T22" fmla="*/ 98904 w 698"/>
                  <a:gd name="T23" fmla="*/ 1156891 h 248"/>
                  <a:gd name="T24" fmla="*/ 101337 w 698"/>
                  <a:gd name="T25" fmla="*/ 1111392 h 248"/>
                  <a:gd name="T26" fmla="*/ 101615 w 698"/>
                  <a:gd name="T27" fmla="*/ 1070948 h 248"/>
                  <a:gd name="T28" fmla="*/ 102965 w 698"/>
                  <a:gd name="T29" fmla="*/ 979557 h 248"/>
                  <a:gd name="T30" fmla="*/ 104496 w 698"/>
                  <a:gd name="T31" fmla="*/ 924641 h 248"/>
                  <a:gd name="T32" fmla="*/ 106245 w 698"/>
                  <a:gd name="T33" fmla="*/ 861829 h 248"/>
                  <a:gd name="T34" fmla="*/ 107109 w 698"/>
                  <a:gd name="T35" fmla="*/ 815168 h 248"/>
                  <a:gd name="T36" fmla="*/ 107756 w 698"/>
                  <a:gd name="T37" fmla="*/ 784283 h 248"/>
                  <a:gd name="T38" fmla="*/ 108882 w 698"/>
                  <a:gd name="T39" fmla="*/ 784283 h 248"/>
                  <a:gd name="T40" fmla="*/ 110853 w 698"/>
                  <a:gd name="T41" fmla="*/ 838360 h 248"/>
                  <a:gd name="T42" fmla="*/ 112626 w 698"/>
                  <a:gd name="T43" fmla="*/ 902297 h 248"/>
                  <a:gd name="T44" fmla="*/ 113733 w 698"/>
                  <a:gd name="T45" fmla="*/ 902297 h 248"/>
                  <a:gd name="T46" fmla="*/ 114584 w 698"/>
                  <a:gd name="T47" fmla="*/ 884348 h 248"/>
                  <a:gd name="T48" fmla="*/ 115938 w 698"/>
                  <a:gd name="T49" fmla="*/ 784283 h 248"/>
                  <a:gd name="T50" fmla="*/ 117969 w 698"/>
                  <a:gd name="T51" fmla="*/ 591154 h 248"/>
                  <a:gd name="T52" fmla="*/ 112468 w 698"/>
                  <a:gd name="T53" fmla="*/ 542604 h 248"/>
                  <a:gd name="T54" fmla="*/ 101826 w 698"/>
                  <a:gd name="T55" fmla="*/ 410768 h 248"/>
                  <a:gd name="T56" fmla="*/ 95389 w 698"/>
                  <a:gd name="T57" fmla="*/ 264461 h 248"/>
                  <a:gd name="T58" fmla="*/ 87018 w 698"/>
                  <a:gd name="T59" fmla="*/ 195334 h 248"/>
                  <a:gd name="T60" fmla="*/ 79744 w 698"/>
                  <a:gd name="T61" fmla="*/ 141205 h 248"/>
                  <a:gd name="T62" fmla="*/ 69310 w 698"/>
                  <a:gd name="T63" fmla="*/ 287513 h 248"/>
                  <a:gd name="T64" fmla="*/ 60814 w 698"/>
                  <a:gd name="T65" fmla="*/ 410768 h 248"/>
                  <a:gd name="T66" fmla="*/ 47287 w 698"/>
                  <a:gd name="T67" fmla="*/ 542604 h 248"/>
                  <a:gd name="T68" fmla="*/ 40162 w 698"/>
                  <a:gd name="T69" fmla="*/ 410768 h 248"/>
                  <a:gd name="T70" fmla="*/ 31109 w 698"/>
                  <a:gd name="T71" fmla="*/ 568810 h 248"/>
                  <a:gd name="T72" fmla="*/ 26011 w 698"/>
                  <a:gd name="T73" fmla="*/ 309856 h 248"/>
                  <a:gd name="T74" fmla="*/ 21729 w 698"/>
                  <a:gd name="T75" fmla="*/ 264461 h 248"/>
                  <a:gd name="T76" fmla="*/ 15466 w 698"/>
                  <a:gd name="T77" fmla="*/ 45555 h 248"/>
                  <a:gd name="T78" fmla="*/ 9330 w 698"/>
                  <a:gd name="T79" fmla="*/ 0 h 248"/>
                  <a:gd name="T80" fmla="*/ 3378 w 698"/>
                  <a:gd name="T81" fmla="*/ 287513 h 248"/>
                  <a:gd name="T82" fmla="*/ 0 w 698"/>
                  <a:gd name="T83" fmla="*/ 637837 h 248"/>
                  <a:gd name="T84" fmla="*/ 2392 w 698"/>
                  <a:gd name="T85" fmla="*/ 993351 h 248"/>
                  <a:gd name="T86" fmla="*/ 2880 w 698"/>
                  <a:gd name="T87" fmla="*/ 1358621 h 248"/>
                  <a:gd name="T88" fmla="*/ 10857 w 698"/>
                  <a:gd name="T89" fmla="*/ 1663390 h 248"/>
                  <a:gd name="T90" fmla="*/ 15236 w 698"/>
                  <a:gd name="T91" fmla="*/ 1880751 h 2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8"/>
                  <a:gd name="T139" fmla="*/ 0 h 248"/>
                  <a:gd name="T140" fmla="*/ 698 w 698"/>
                  <a:gd name="T141" fmla="*/ 248 h 2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8" h="248">
                    <a:moveTo>
                      <a:pt x="90" y="242"/>
                    </a:moveTo>
                    <a:lnTo>
                      <a:pt x="103" y="245"/>
                    </a:lnTo>
                    <a:lnTo>
                      <a:pt x="144" y="248"/>
                    </a:lnTo>
                    <a:lnTo>
                      <a:pt x="156" y="227"/>
                    </a:lnTo>
                    <a:lnTo>
                      <a:pt x="183" y="211"/>
                    </a:lnTo>
                    <a:lnTo>
                      <a:pt x="194" y="190"/>
                    </a:lnTo>
                    <a:lnTo>
                      <a:pt x="214" y="181"/>
                    </a:lnTo>
                    <a:lnTo>
                      <a:pt x="232" y="190"/>
                    </a:lnTo>
                    <a:lnTo>
                      <a:pt x="255" y="178"/>
                    </a:lnTo>
                    <a:lnTo>
                      <a:pt x="278" y="169"/>
                    </a:lnTo>
                    <a:lnTo>
                      <a:pt x="300" y="149"/>
                    </a:lnTo>
                    <a:lnTo>
                      <a:pt x="322" y="140"/>
                    </a:lnTo>
                    <a:lnTo>
                      <a:pt x="335" y="146"/>
                    </a:lnTo>
                    <a:lnTo>
                      <a:pt x="350" y="154"/>
                    </a:lnTo>
                    <a:lnTo>
                      <a:pt x="382" y="149"/>
                    </a:lnTo>
                    <a:lnTo>
                      <a:pt x="402" y="140"/>
                    </a:lnTo>
                    <a:lnTo>
                      <a:pt x="417" y="149"/>
                    </a:lnTo>
                    <a:lnTo>
                      <a:pt x="439" y="157"/>
                    </a:lnTo>
                    <a:lnTo>
                      <a:pt x="455" y="163"/>
                    </a:lnTo>
                    <a:lnTo>
                      <a:pt x="478" y="163"/>
                    </a:lnTo>
                    <a:lnTo>
                      <a:pt x="509" y="163"/>
                    </a:lnTo>
                    <a:lnTo>
                      <a:pt x="529" y="163"/>
                    </a:lnTo>
                    <a:lnTo>
                      <a:pt x="561" y="157"/>
                    </a:lnTo>
                    <a:lnTo>
                      <a:pt x="582" y="149"/>
                    </a:lnTo>
                    <a:lnTo>
                      <a:pt x="593" y="145"/>
                    </a:lnTo>
                    <a:lnTo>
                      <a:pt x="596" y="143"/>
                    </a:lnTo>
                    <a:lnTo>
                      <a:pt x="595" y="143"/>
                    </a:lnTo>
                    <a:lnTo>
                      <a:pt x="598" y="138"/>
                    </a:lnTo>
                    <a:lnTo>
                      <a:pt x="601" y="134"/>
                    </a:lnTo>
                    <a:lnTo>
                      <a:pt x="606" y="126"/>
                    </a:lnTo>
                    <a:lnTo>
                      <a:pt x="611" y="123"/>
                    </a:lnTo>
                    <a:lnTo>
                      <a:pt x="615" y="119"/>
                    </a:lnTo>
                    <a:lnTo>
                      <a:pt x="624" y="114"/>
                    </a:lnTo>
                    <a:lnTo>
                      <a:pt x="625" y="111"/>
                    </a:lnTo>
                    <a:lnTo>
                      <a:pt x="627" y="110"/>
                    </a:lnTo>
                    <a:lnTo>
                      <a:pt x="630" y="105"/>
                    </a:lnTo>
                    <a:lnTo>
                      <a:pt x="633" y="102"/>
                    </a:lnTo>
                    <a:lnTo>
                      <a:pt x="634" y="101"/>
                    </a:lnTo>
                    <a:lnTo>
                      <a:pt x="637" y="101"/>
                    </a:lnTo>
                    <a:lnTo>
                      <a:pt x="641" y="101"/>
                    </a:lnTo>
                    <a:lnTo>
                      <a:pt x="646" y="102"/>
                    </a:lnTo>
                    <a:lnTo>
                      <a:pt x="652" y="108"/>
                    </a:lnTo>
                    <a:lnTo>
                      <a:pt x="659" y="113"/>
                    </a:lnTo>
                    <a:lnTo>
                      <a:pt x="663" y="116"/>
                    </a:lnTo>
                    <a:lnTo>
                      <a:pt x="668" y="116"/>
                    </a:lnTo>
                    <a:lnTo>
                      <a:pt x="669" y="116"/>
                    </a:lnTo>
                    <a:lnTo>
                      <a:pt x="672" y="114"/>
                    </a:lnTo>
                    <a:lnTo>
                      <a:pt x="674" y="114"/>
                    </a:lnTo>
                    <a:lnTo>
                      <a:pt x="677" y="114"/>
                    </a:lnTo>
                    <a:lnTo>
                      <a:pt x="682" y="101"/>
                    </a:lnTo>
                    <a:lnTo>
                      <a:pt x="688" y="88"/>
                    </a:lnTo>
                    <a:lnTo>
                      <a:pt x="694" y="76"/>
                    </a:lnTo>
                    <a:lnTo>
                      <a:pt x="698" y="61"/>
                    </a:lnTo>
                    <a:lnTo>
                      <a:pt x="662" y="70"/>
                    </a:lnTo>
                    <a:lnTo>
                      <a:pt x="627" y="64"/>
                    </a:lnTo>
                    <a:lnTo>
                      <a:pt x="599" y="53"/>
                    </a:lnTo>
                    <a:lnTo>
                      <a:pt x="586" y="40"/>
                    </a:lnTo>
                    <a:lnTo>
                      <a:pt x="561" y="34"/>
                    </a:lnTo>
                    <a:lnTo>
                      <a:pt x="535" y="34"/>
                    </a:lnTo>
                    <a:lnTo>
                      <a:pt x="512" y="25"/>
                    </a:lnTo>
                    <a:lnTo>
                      <a:pt x="488" y="18"/>
                    </a:lnTo>
                    <a:lnTo>
                      <a:pt x="469" y="18"/>
                    </a:lnTo>
                    <a:lnTo>
                      <a:pt x="442" y="28"/>
                    </a:lnTo>
                    <a:lnTo>
                      <a:pt x="408" y="37"/>
                    </a:lnTo>
                    <a:lnTo>
                      <a:pt x="383" y="40"/>
                    </a:lnTo>
                    <a:lnTo>
                      <a:pt x="358" y="53"/>
                    </a:lnTo>
                    <a:lnTo>
                      <a:pt x="325" y="79"/>
                    </a:lnTo>
                    <a:lnTo>
                      <a:pt x="278" y="70"/>
                    </a:lnTo>
                    <a:lnTo>
                      <a:pt x="258" y="58"/>
                    </a:lnTo>
                    <a:lnTo>
                      <a:pt x="236" y="53"/>
                    </a:lnTo>
                    <a:lnTo>
                      <a:pt x="214" y="70"/>
                    </a:lnTo>
                    <a:lnTo>
                      <a:pt x="183" y="73"/>
                    </a:lnTo>
                    <a:lnTo>
                      <a:pt x="156" y="61"/>
                    </a:lnTo>
                    <a:lnTo>
                      <a:pt x="153" y="40"/>
                    </a:lnTo>
                    <a:lnTo>
                      <a:pt x="150" y="25"/>
                    </a:lnTo>
                    <a:lnTo>
                      <a:pt x="128" y="34"/>
                    </a:lnTo>
                    <a:lnTo>
                      <a:pt x="100" y="31"/>
                    </a:lnTo>
                    <a:lnTo>
                      <a:pt x="91" y="6"/>
                    </a:lnTo>
                    <a:lnTo>
                      <a:pt x="72" y="0"/>
                    </a:lnTo>
                    <a:lnTo>
                      <a:pt x="55" y="0"/>
                    </a:lnTo>
                    <a:lnTo>
                      <a:pt x="29" y="12"/>
                    </a:lnTo>
                    <a:lnTo>
                      <a:pt x="20" y="37"/>
                    </a:lnTo>
                    <a:lnTo>
                      <a:pt x="8" y="58"/>
                    </a:lnTo>
                    <a:lnTo>
                      <a:pt x="0" y="82"/>
                    </a:lnTo>
                    <a:lnTo>
                      <a:pt x="8" y="105"/>
                    </a:lnTo>
                    <a:lnTo>
                      <a:pt x="14" y="128"/>
                    </a:lnTo>
                    <a:lnTo>
                      <a:pt x="17" y="151"/>
                    </a:lnTo>
                    <a:lnTo>
                      <a:pt x="17" y="175"/>
                    </a:lnTo>
                    <a:lnTo>
                      <a:pt x="40" y="190"/>
                    </a:lnTo>
                    <a:lnTo>
                      <a:pt x="64" y="214"/>
                    </a:lnTo>
                    <a:lnTo>
                      <a:pt x="78" y="233"/>
                    </a:lnTo>
                    <a:lnTo>
                      <a:pt x="90" y="242"/>
                    </a:lnTo>
                    <a:close/>
                  </a:path>
                </a:pathLst>
              </a:custGeom>
              <a:solidFill>
                <a:srgbClr val="006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b="1">
                  <a:solidFill>
                    <a:srgbClr val="FFFFFF"/>
                  </a:solidFill>
                </a:endParaRPr>
              </a:p>
              <a:p>
                <a:pPr fontAlgn="base">
                  <a:spcBef>
                    <a:spcPct val="0"/>
                  </a:spcBef>
                  <a:spcAft>
                    <a:spcPct val="0"/>
                  </a:spcAft>
                </a:pPr>
                <a:r>
                  <a:rPr lang="en-US" sz="1400" b="1">
                    <a:solidFill>
                      <a:srgbClr val="FFFFFF"/>
                    </a:solidFill>
                  </a:rPr>
                  <a:t>North London</a:t>
                </a:r>
              </a:p>
            </p:txBody>
          </p:sp>
          <p:grpSp>
            <p:nvGrpSpPr>
              <p:cNvPr id="176177" name="Group 37"/>
              <p:cNvGrpSpPr>
                <a:grpSpLocks/>
              </p:cNvGrpSpPr>
              <p:nvPr/>
            </p:nvGrpSpPr>
            <p:grpSpPr bwMode="auto">
              <a:xfrm>
                <a:off x="185" y="987"/>
                <a:ext cx="6031" cy="3406"/>
                <a:chOff x="185" y="987"/>
                <a:chExt cx="6031" cy="3406"/>
              </a:xfrm>
            </p:grpSpPr>
            <p:sp>
              <p:nvSpPr>
                <p:cNvPr id="176178" name="Freeform 38"/>
                <p:cNvSpPr>
                  <a:spLocks/>
                </p:cNvSpPr>
                <p:nvPr/>
              </p:nvSpPr>
              <p:spPr bwMode="ltGray">
                <a:xfrm>
                  <a:off x="846" y="1227"/>
                  <a:ext cx="917" cy="1338"/>
                </a:xfrm>
                <a:custGeom>
                  <a:avLst/>
                  <a:gdLst>
                    <a:gd name="T0" fmla="*/ 9277 w 559"/>
                    <a:gd name="T1" fmla="*/ 13159 h 980"/>
                    <a:gd name="T2" fmla="*/ 13745 w 559"/>
                    <a:gd name="T3" fmla="*/ 14450 h 980"/>
                    <a:gd name="T4" fmla="*/ 17459 w 559"/>
                    <a:gd name="T5" fmla="*/ 15802 h 980"/>
                    <a:gd name="T6" fmla="*/ 24072 w 559"/>
                    <a:gd name="T7" fmla="*/ 15855 h 980"/>
                    <a:gd name="T8" fmla="*/ 30883 w 559"/>
                    <a:gd name="T9" fmla="*/ 14039 h 980"/>
                    <a:gd name="T10" fmla="*/ 38877 w 559"/>
                    <a:gd name="T11" fmla="*/ 13990 h 980"/>
                    <a:gd name="T12" fmla="*/ 43791 w 559"/>
                    <a:gd name="T13" fmla="*/ 12680 h 980"/>
                    <a:gd name="T14" fmla="*/ 45522 w 559"/>
                    <a:gd name="T15" fmla="*/ 11378 h 980"/>
                    <a:gd name="T16" fmla="*/ 45522 w 559"/>
                    <a:gd name="T17" fmla="*/ 10507 h 980"/>
                    <a:gd name="T18" fmla="*/ 41778 w 559"/>
                    <a:gd name="T19" fmla="*/ 9100 h 980"/>
                    <a:gd name="T20" fmla="*/ 39736 w 559"/>
                    <a:gd name="T21" fmla="*/ 8038 h 980"/>
                    <a:gd name="T22" fmla="*/ 39132 w 559"/>
                    <a:gd name="T23" fmla="*/ 6324 h 980"/>
                    <a:gd name="T24" fmla="*/ 34388 w 559"/>
                    <a:gd name="T25" fmla="*/ 5510 h 980"/>
                    <a:gd name="T26" fmla="*/ 32892 w 559"/>
                    <a:gd name="T27" fmla="*/ 4235 h 980"/>
                    <a:gd name="T28" fmla="*/ 30883 w 559"/>
                    <a:gd name="T29" fmla="*/ 3282 h 980"/>
                    <a:gd name="T30" fmla="*/ 28845 w 559"/>
                    <a:gd name="T31" fmla="*/ 1858 h 980"/>
                    <a:gd name="T32" fmla="*/ 19472 w 559"/>
                    <a:gd name="T33" fmla="*/ 1301 h 980"/>
                    <a:gd name="T34" fmla="*/ 16135 w 559"/>
                    <a:gd name="T35" fmla="*/ 0 h 980"/>
                    <a:gd name="T36" fmla="*/ 11168 w 559"/>
                    <a:gd name="T37" fmla="*/ 724 h 980"/>
                    <a:gd name="T38" fmla="*/ 5879 w 559"/>
                    <a:gd name="T39" fmla="*/ 1387 h 980"/>
                    <a:gd name="T40" fmla="*/ 579 w 559"/>
                    <a:gd name="T41" fmla="*/ 2272 h 980"/>
                    <a:gd name="T42" fmla="*/ 4039 w 559"/>
                    <a:gd name="T43" fmla="*/ 3241 h 980"/>
                    <a:gd name="T44" fmla="*/ 4446 w 559"/>
                    <a:gd name="T45" fmla="*/ 4349 h 980"/>
                    <a:gd name="T46" fmla="*/ 7126 w 559"/>
                    <a:gd name="T47" fmla="*/ 4349 h 980"/>
                    <a:gd name="T48" fmla="*/ 7936 w 559"/>
                    <a:gd name="T49" fmla="*/ 4092 h 980"/>
                    <a:gd name="T50" fmla="*/ 8850 w 559"/>
                    <a:gd name="T51" fmla="*/ 3938 h 980"/>
                    <a:gd name="T52" fmla="*/ 9644 w 559"/>
                    <a:gd name="T53" fmla="*/ 3628 h 980"/>
                    <a:gd name="T54" fmla="*/ 10484 w 559"/>
                    <a:gd name="T55" fmla="*/ 3282 h 980"/>
                    <a:gd name="T56" fmla="*/ 11442 w 559"/>
                    <a:gd name="T57" fmla="*/ 3241 h 980"/>
                    <a:gd name="T58" fmla="*/ 12333 w 559"/>
                    <a:gd name="T59" fmla="*/ 3311 h 980"/>
                    <a:gd name="T60" fmla="*/ 13332 w 559"/>
                    <a:gd name="T61" fmla="*/ 3531 h 980"/>
                    <a:gd name="T62" fmla="*/ 15673 w 559"/>
                    <a:gd name="T63" fmla="*/ 3169 h 980"/>
                    <a:gd name="T64" fmla="*/ 16404 w 559"/>
                    <a:gd name="T65" fmla="*/ 3367 h 980"/>
                    <a:gd name="T66" fmla="*/ 15879 w 559"/>
                    <a:gd name="T67" fmla="*/ 3628 h 980"/>
                    <a:gd name="T68" fmla="*/ 14731 w 559"/>
                    <a:gd name="T69" fmla="*/ 3987 h 980"/>
                    <a:gd name="T70" fmla="*/ 14731 w 559"/>
                    <a:gd name="T71" fmla="*/ 4914 h 980"/>
                    <a:gd name="T72" fmla="*/ 14268 w 559"/>
                    <a:gd name="T73" fmla="*/ 5261 h 980"/>
                    <a:gd name="T74" fmla="*/ 13173 w 559"/>
                    <a:gd name="T75" fmla="*/ 5443 h 980"/>
                    <a:gd name="T76" fmla="*/ 11442 w 559"/>
                    <a:gd name="T77" fmla="*/ 5546 h 980"/>
                    <a:gd name="T78" fmla="*/ 9828 w 559"/>
                    <a:gd name="T79" fmla="*/ 5740 h 980"/>
                    <a:gd name="T80" fmla="*/ 9396 w 559"/>
                    <a:gd name="T81" fmla="*/ 6041 h 980"/>
                    <a:gd name="T82" fmla="*/ 9126 w 559"/>
                    <a:gd name="T83" fmla="*/ 6686 h 980"/>
                    <a:gd name="T84" fmla="*/ 8850 w 559"/>
                    <a:gd name="T85" fmla="*/ 7341 h 980"/>
                    <a:gd name="T86" fmla="*/ 10484 w 559"/>
                    <a:gd name="T87" fmla="*/ 7623 h 980"/>
                    <a:gd name="T88" fmla="*/ 11782 w 559"/>
                    <a:gd name="T89" fmla="*/ 7908 h 980"/>
                    <a:gd name="T90" fmla="*/ 12333 w 559"/>
                    <a:gd name="T91" fmla="*/ 8302 h 980"/>
                    <a:gd name="T92" fmla="*/ 12374 w 559"/>
                    <a:gd name="T93" fmla="*/ 8634 h 980"/>
                    <a:gd name="T94" fmla="*/ 11782 w 559"/>
                    <a:gd name="T95" fmla="*/ 8472 h 980"/>
                    <a:gd name="T96" fmla="*/ 10167 w 559"/>
                    <a:gd name="T97" fmla="*/ 8472 h 980"/>
                    <a:gd name="T98" fmla="*/ 8850 w 559"/>
                    <a:gd name="T99" fmla="*/ 8924 h 980"/>
                    <a:gd name="T100" fmla="*/ 7126 w 559"/>
                    <a:gd name="T101" fmla="*/ 9445 h 980"/>
                    <a:gd name="T102" fmla="*/ 6878 w 559"/>
                    <a:gd name="T103" fmla="*/ 9879 h 980"/>
                    <a:gd name="T104" fmla="*/ 8243 w 559"/>
                    <a:gd name="T105" fmla="*/ 10215 h 980"/>
                    <a:gd name="T106" fmla="*/ 10484 w 559"/>
                    <a:gd name="T107" fmla="*/ 10507 h 980"/>
                    <a:gd name="T108" fmla="*/ 5751 w 559"/>
                    <a:gd name="T109" fmla="*/ 10797 h 980"/>
                    <a:gd name="T110" fmla="*/ 5143 w 559"/>
                    <a:gd name="T111" fmla="*/ 11626 h 980"/>
                    <a:gd name="T112" fmla="*/ 6294 w 559"/>
                    <a:gd name="T113" fmla="*/ 12061 h 9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9"/>
                    <a:gd name="T172" fmla="*/ 0 h 980"/>
                    <a:gd name="T173" fmla="*/ 559 w 559"/>
                    <a:gd name="T174" fmla="*/ 980 h 9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9" h="980">
                      <a:moveTo>
                        <a:pt x="76" y="743"/>
                      </a:moveTo>
                      <a:lnTo>
                        <a:pt x="77" y="760"/>
                      </a:lnTo>
                      <a:lnTo>
                        <a:pt x="87" y="787"/>
                      </a:lnTo>
                      <a:lnTo>
                        <a:pt x="108" y="798"/>
                      </a:lnTo>
                      <a:lnTo>
                        <a:pt x="127" y="810"/>
                      </a:lnTo>
                      <a:lnTo>
                        <a:pt x="138" y="836"/>
                      </a:lnTo>
                      <a:lnTo>
                        <a:pt x="136" y="868"/>
                      </a:lnTo>
                      <a:lnTo>
                        <a:pt x="160" y="877"/>
                      </a:lnTo>
                      <a:lnTo>
                        <a:pt x="171" y="898"/>
                      </a:lnTo>
                      <a:lnTo>
                        <a:pt x="168" y="928"/>
                      </a:lnTo>
                      <a:lnTo>
                        <a:pt x="188" y="943"/>
                      </a:lnTo>
                      <a:lnTo>
                        <a:pt x="203" y="959"/>
                      </a:lnTo>
                      <a:lnTo>
                        <a:pt x="217" y="977"/>
                      </a:lnTo>
                      <a:lnTo>
                        <a:pt x="238" y="980"/>
                      </a:lnTo>
                      <a:lnTo>
                        <a:pt x="261" y="959"/>
                      </a:lnTo>
                      <a:lnTo>
                        <a:pt x="280" y="962"/>
                      </a:lnTo>
                      <a:lnTo>
                        <a:pt x="315" y="937"/>
                      </a:lnTo>
                      <a:lnTo>
                        <a:pt x="333" y="907"/>
                      </a:lnTo>
                      <a:lnTo>
                        <a:pt x="350" y="874"/>
                      </a:lnTo>
                      <a:lnTo>
                        <a:pt x="359" y="852"/>
                      </a:lnTo>
                      <a:lnTo>
                        <a:pt x="376" y="845"/>
                      </a:lnTo>
                      <a:lnTo>
                        <a:pt x="397" y="842"/>
                      </a:lnTo>
                      <a:lnTo>
                        <a:pt x="419" y="852"/>
                      </a:lnTo>
                      <a:lnTo>
                        <a:pt x="452" y="849"/>
                      </a:lnTo>
                      <a:lnTo>
                        <a:pt x="483" y="833"/>
                      </a:lnTo>
                      <a:lnTo>
                        <a:pt x="505" y="811"/>
                      </a:lnTo>
                      <a:lnTo>
                        <a:pt x="518" y="793"/>
                      </a:lnTo>
                      <a:lnTo>
                        <a:pt x="509" y="769"/>
                      </a:lnTo>
                      <a:lnTo>
                        <a:pt x="506" y="740"/>
                      </a:lnTo>
                      <a:lnTo>
                        <a:pt x="512" y="714"/>
                      </a:lnTo>
                      <a:lnTo>
                        <a:pt x="515" y="693"/>
                      </a:lnTo>
                      <a:lnTo>
                        <a:pt x="529" y="691"/>
                      </a:lnTo>
                      <a:lnTo>
                        <a:pt x="529" y="667"/>
                      </a:lnTo>
                      <a:lnTo>
                        <a:pt x="535" y="653"/>
                      </a:lnTo>
                      <a:lnTo>
                        <a:pt x="559" y="641"/>
                      </a:lnTo>
                      <a:lnTo>
                        <a:pt x="529" y="637"/>
                      </a:lnTo>
                      <a:lnTo>
                        <a:pt x="512" y="624"/>
                      </a:lnTo>
                      <a:lnTo>
                        <a:pt x="500" y="603"/>
                      </a:lnTo>
                      <a:lnTo>
                        <a:pt x="486" y="579"/>
                      </a:lnTo>
                      <a:lnTo>
                        <a:pt x="486" y="552"/>
                      </a:lnTo>
                      <a:lnTo>
                        <a:pt x="465" y="538"/>
                      </a:lnTo>
                      <a:lnTo>
                        <a:pt x="443" y="523"/>
                      </a:lnTo>
                      <a:lnTo>
                        <a:pt x="452" y="509"/>
                      </a:lnTo>
                      <a:lnTo>
                        <a:pt x="462" y="488"/>
                      </a:lnTo>
                      <a:lnTo>
                        <a:pt x="468" y="465"/>
                      </a:lnTo>
                      <a:lnTo>
                        <a:pt x="480" y="429"/>
                      </a:lnTo>
                      <a:lnTo>
                        <a:pt x="474" y="401"/>
                      </a:lnTo>
                      <a:lnTo>
                        <a:pt x="455" y="384"/>
                      </a:lnTo>
                      <a:lnTo>
                        <a:pt x="430" y="381"/>
                      </a:lnTo>
                      <a:lnTo>
                        <a:pt x="408" y="374"/>
                      </a:lnTo>
                      <a:lnTo>
                        <a:pt x="400" y="353"/>
                      </a:lnTo>
                      <a:lnTo>
                        <a:pt x="400" y="334"/>
                      </a:lnTo>
                      <a:lnTo>
                        <a:pt x="391" y="318"/>
                      </a:lnTo>
                      <a:lnTo>
                        <a:pt x="379" y="298"/>
                      </a:lnTo>
                      <a:lnTo>
                        <a:pt x="388" y="278"/>
                      </a:lnTo>
                      <a:lnTo>
                        <a:pt x="382" y="257"/>
                      </a:lnTo>
                      <a:lnTo>
                        <a:pt x="370" y="245"/>
                      </a:lnTo>
                      <a:lnTo>
                        <a:pt x="360" y="233"/>
                      </a:lnTo>
                      <a:lnTo>
                        <a:pt x="368" y="214"/>
                      </a:lnTo>
                      <a:lnTo>
                        <a:pt x="359" y="199"/>
                      </a:lnTo>
                      <a:lnTo>
                        <a:pt x="347" y="181"/>
                      </a:lnTo>
                      <a:lnTo>
                        <a:pt x="359" y="154"/>
                      </a:lnTo>
                      <a:lnTo>
                        <a:pt x="350" y="131"/>
                      </a:lnTo>
                      <a:lnTo>
                        <a:pt x="335" y="113"/>
                      </a:lnTo>
                      <a:lnTo>
                        <a:pt x="305" y="100"/>
                      </a:lnTo>
                      <a:lnTo>
                        <a:pt x="271" y="94"/>
                      </a:lnTo>
                      <a:lnTo>
                        <a:pt x="246" y="87"/>
                      </a:lnTo>
                      <a:lnTo>
                        <a:pt x="226" y="79"/>
                      </a:lnTo>
                      <a:lnTo>
                        <a:pt x="219" y="61"/>
                      </a:lnTo>
                      <a:lnTo>
                        <a:pt x="213" y="40"/>
                      </a:lnTo>
                      <a:lnTo>
                        <a:pt x="203" y="20"/>
                      </a:lnTo>
                      <a:lnTo>
                        <a:pt x="188" y="0"/>
                      </a:lnTo>
                      <a:lnTo>
                        <a:pt x="176" y="12"/>
                      </a:lnTo>
                      <a:lnTo>
                        <a:pt x="165" y="34"/>
                      </a:lnTo>
                      <a:lnTo>
                        <a:pt x="150" y="46"/>
                      </a:lnTo>
                      <a:lnTo>
                        <a:pt x="130" y="43"/>
                      </a:lnTo>
                      <a:lnTo>
                        <a:pt x="115" y="55"/>
                      </a:lnTo>
                      <a:lnTo>
                        <a:pt x="99" y="70"/>
                      </a:lnTo>
                      <a:lnTo>
                        <a:pt x="80" y="73"/>
                      </a:lnTo>
                      <a:lnTo>
                        <a:pt x="68" y="84"/>
                      </a:lnTo>
                      <a:lnTo>
                        <a:pt x="52" y="97"/>
                      </a:lnTo>
                      <a:lnTo>
                        <a:pt x="26" y="103"/>
                      </a:lnTo>
                      <a:lnTo>
                        <a:pt x="0" y="125"/>
                      </a:lnTo>
                      <a:lnTo>
                        <a:pt x="7" y="138"/>
                      </a:lnTo>
                      <a:lnTo>
                        <a:pt x="16" y="149"/>
                      </a:lnTo>
                      <a:lnTo>
                        <a:pt x="32" y="172"/>
                      </a:lnTo>
                      <a:lnTo>
                        <a:pt x="39" y="184"/>
                      </a:lnTo>
                      <a:lnTo>
                        <a:pt x="47" y="196"/>
                      </a:lnTo>
                      <a:lnTo>
                        <a:pt x="54" y="210"/>
                      </a:lnTo>
                      <a:lnTo>
                        <a:pt x="60" y="227"/>
                      </a:lnTo>
                      <a:lnTo>
                        <a:pt x="51" y="243"/>
                      </a:lnTo>
                      <a:lnTo>
                        <a:pt x="52" y="264"/>
                      </a:lnTo>
                      <a:lnTo>
                        <a:pt x="64" y="266"/>
                      </a:lnTo>
                      <a:lnTo>
                        <a:pt x="77" y="266"/>
                      </a:lnTo>
                      <a:lnTo>
                        <a:pt x="80" y="266"/>
                      </a:lnTo>
                      <a:lnTo>
                        <a:pt x="83" y="264"/>
                      </a:lnTo>
                      <a:lnTo>
                        <a:pt x="84" y="261"/>
                      </a:lnTo>
                      <a:lnTo>
                        <a:pt x="87" y="258"/>
                      </a:lnTo>
                      <a:lnTo>
                        <a:pt x="90" y="251"/>
                      </a:lnTo>
                      <a:lnTo>
                        <a:pt x="92" y="248"/>
                      </a:lnTo>
                      <a:lnTo>
                        <a:pt x="93" y="243"/>
                      </a:lnTo>
                      <a:lnTo>
                        <a:pt x="96" y="242"/>
                      </a:lnTo>
                      <a:lnTo>
                        <a:pt x="99" y="240"/>
                      </a:lnTo>
                      <a:lnTo>
                        <a:pt x="103" y="239"/>
                      </a:lnTo>
                      <a:lnTo>
                        <a:pt x="109" y="237"/>
                      </a:lnTo>
                      <a:lnTo>
                        <a:pt x="111" y="236"/>
                      </a:lnTo>
                      <a:lnTo>
                        <a:pt x="111" y="233"/>
                      </a:lnTo>
                      <a:lnTo>
                        <a:pt x="112" y="220"/>
                      </a:lnTo>
                      <a:lnTo>
                        <a:pt x="114" y="214"/>
                      </a:lnTo>
                      <a:lnTo>
                        <a:pt x="117" y="208"/>
                      </a:lnTo>
                      <a:lnTo>
                        <a:pt x="120" y="204"/>
                      </a:lnTo>
                      <a:lnTo>
                        <a:pt x="122" y="199"/>
                      </a:lnTo>
                      <a:lnTo>
                        <a:pt x="125" y="198"/>
                      </a:lnTo>
                      <a:lnTo>
                        <a:pt x="127" y="198"/>
                      </a:lnTo>
                      <a:lnTo>
                        <a:pt x="130" y="196"/>
                      </a:lnTo>
                      <a:lnTo>
                        <a:pt x="133" y="196"/>
                      </a:lnTo>
                      <a:lnTo>
                        <a:pt x="137" y="198"/>
                      </a:lnTo>
                      <a:lnTo>
                        <a:pt x="140" y="198"/>
                      </a:lnTo>
                      <a:lnTo>
                        <a:pt x="141" y="199"/>
                      </a:lnTo>
                      <a:lnTo>
                        <a:pt x="143" y="201"/>
                      </a:lnTo>
                      <a:lnTo>
                        <a:pt x="144" y="204"/>
                      </a:lnTo>
                      <a:lnTo>
                        <a:pt x="147" y="208"/>
                      </a:lnTo>
                      <a:lnTo>
                        <a:pt x="150" y="211"/>
                      </a:lnTo>
                      <a:lnTo>
                        <a:pt x="155" y="214"/>
                      </a:lnTo>
                      <a:lnTo>
                        <a:pt x="159" y="201"/>
                      </a:lnTo>
                      <a:lnTo>
                        <a:pt x="163" y="187"/>
                      </a:lnTo>
                      <a:lnTo>
                        <a:pt x="172" y="190"/>
                      </a:lnTo>
                      <a:lnTo>
                        <a:pt x="182" y="192"/>
                      </a:lnTo>
                      <a:lnTo>
                        <a:pt x="185" y="193"/>
                      </a:lnTo>
                      <a:lnTo>
                        <a:pt x="188" y="196"/>
                      </a:lnTo>
                      <a:lnTo>
                        <a:pt x="191" y="199"/>
                      </a:lnTo>
                      <a:lnTo>
                        <a:pt x="191" y="204"/>
                      </a:lnTo>
                      <a:lnTo>
                        <a:pt x="191" y="207"/>
                      </a:lnTo>
                      <a:lnTo>
                        <a:pt x="191" y="210"/>
                      </a:lnTo>
                      <a:lnTo>
                        <a:pt x="188" y="216"/>
                      </a:lnTo>
                      <a:lnTo>
                        <a:pt x="185" y="220"/>
                      </a:lnTo>
                      <a:lnTo>
                        <a:pt x="181" y="227"/>
                      </a:lnTo>
                      <a:lnTo>
                        <a:pt x="176" y="231"/>
                      </a:lnTo>
                      <a:lnTo>
                        <a:pt x="173" y="236"/>
                      </a:lnTo>
                      <a:lnTo>
                        <a:pt x="171" y="242"/>
                      </a:lnTo>
                      <a:lnTo>
                        <a:pt x="171" y="245"/>
                      </a:lnTo>
                      <a:lnTo>
                        <a:pt x="169" y="248"/>
                      </a:lnTo>
                      <a:lnTo>
                        <a:pt x="169" y="286"/>
                      </a:lnTo>
                      <a:lnTo>
                        <a:pt x="171" y="298"/>
                      </a:lnTo>
                      <a:lnTo>
                        <a:pt x="169" y="304"/>
                      </a:lnTo>
                      <a:lnTo>
                        <a:pt x="169" y="310"/>
                      </a:lnTo>
                      <a:lnTo>
                        <a:pt x="168" y="315"/>
                      </a:lnTo>
                      <a:lnTo>
                        <a:pt x="166" y="319"/>
                      </a:lnTo>
                      <a:lnTo>
                        <a:pt x="163" y="324"/>
                      </a:lnTo>
                      <a:lnTo>
                        <a:pt x="162" y="325"/>
                      </a:lnTo>
                      <a:lnTo>
                        <a:pt x="159" y="327"/>
                      </a:lnTo>
                      <a:lnTo>
                        <a:pt x="153" y="330"/>
                      </a:lnTo>
                      <a:lnTo>
                        <a:pt x="149" y="333"/>
                      </a:lnTo>
                      <a:lnTo>
                        <a:pt x="143" y="334"/>
                      </a:lnTo>
                      <a:lnTo>
                        <a:pt x="137" y="334"/>
                      </a:lnTo>
                      <a:lnTo>
                        <a:pt x="133" y="336"/>
                      </a:lnTo>
                      <a:lnTo>
                        <a:pt x="127" y="337"/>
                      </a:lnTo>
                      <a:lnTo>
                        <a:pt x="122" y="339"/>
                      </a:lnTo>
                      <a:lnTo>
                        <a:pt x="118" y="343"/>
                      </a:lnTo>
                      <a:lnTo>
                        <a:pt x="114" y="348"/>
                      </a:lnTo>
                      <a:lnTo>
                        <a:pt x="112" y="354"/>
                      </a:lnTo>
                      <a:lnTo>
                        <a:pt x="111" y="357"/>
                      </a:lnTo>
                      <a:lnTo>
                        <a:pt x="111" y="360"/>
                      </a:lnTo>
                      <a:lnTo>
                        <a:pt x="109" y="366"/>
                      </a:lnTo>
                      <a:lnTo>
                        <a:pt x="109" y="380"/>
                      </a:lnTo>
                      <a:lnTo>
                        <a:pt x="109" y="386"/>
                      </a:lnTo>
                      <a:lnTo>
                        <a:pt x="109" y="394"/>
                      </a:lnTo>
                      <a:lnTo>
                        <a:pt x="106" y="406"/>
                      </a:lnTo>
                      <a:lnTo>
                        <a:pt x="103" y="416"/>
                      </a:lnTo>
                      <a:lnTo>
                        <a:pt x="103" y="427"/>
                      </a:lnTo>
                      <a:lnTo>
                        <a:pt x="102" y="441"/>
                      </a:lnTo>
                      <a:lnTo>
                        <a:pt x="103" y="445"/>
                      </a:lnTo>
                      <a:lnTo>
                        <a:pt x="106" y="450"/>
                      </a:lnTo>
                      <a:lnTo>
                        <a:pt x="109" y="453"/>
                      </a:lnTo>
                      <a:lnTo>
                        <a:pt x="114" y="456"/>
                      </a:lnTo>
                      <a:lnTo>
                        <a:pt x="122" y="462"/>
                      </a:lnTo>
                      <a:lnTo>
                        <a:pt x="127" y="465"/>
                      </a:lnTo>
                      <a:lnTo>
                        <a:pt x="131" y="470"/>
                      </a:lnTo>
                      <a:lnTo>
                        <a:pt x="134" y="476"/>
                      </a:lnTo>
                      <a:lnTo>
                        <a:pt x="137" y="480"/>
                      </a:lnTo>
                      <a:lnTo>
                        <a:pt x="140" y="486"/>
                      </a:lnTo>
                      <a:lnTo>
                        <a:pt x="141" y="492"/>
                      </a:lnTo>
                      <a:lnTo>
                        <a:pt x="143" y="498"/>
                      </a:lnTo>
                      <a:lnTo>
                        <a:pt x="143" y="504"/>
                      </a:lnTo>
                      <a:lnTo>
                        <a:pt x="144" y="518"/>
                      </a:lnTo>
                      <a:lnTo>
                        <a:pt x="143" y="532"/>
                      </a:lnTo>
                      <a:lnTo>
                        <a:pt x="143" y="529"/>
                      </a:lnTo>
                      <a:lnTo>
                        <a:pt x="144" y="524"/>
                      </a:lnTo>
                      <a:lnTo>
                        <a:pt x="143" y="521"/>
                      </a:lnTo>
                      <a:lnTo>
                        <a:pt x="143" y="520"/>
                      </a:lnTo>
                      <a:lnTo>
                        <a:pt x="140" y="515"/>
                      </a:lnTo>
                      <a:lnTo>
                        <a:pt x="137" y="514"/>
                      </a:lnTo>
                      <a:lnTo>
                        <a:pt x="134" y="512"/>
                      </a:lnTo>
                      <a:lnTo>
                        <a:pt x="128" y="511"/>
                      </a:lnTo>
                      <a:lnTo>
                        <a:pt x="122" y="512"/>
                      </a:lnTo>
                      <a:lnTo>
                        <a:pt x="118" y="514"/>
                      </a:lnTo>
                      <a:lnTo>
                        <a:pt x="115" y="518"/>
                      </a:lnTo>
                      <a:lnTo>
                        <a:pt x="112" y="523"/>
                      </a:lnTo>
                      <a:lnTo>
                        <a:pt x="106" y="535"/>
                      </a:lnTo>
                      <a:lnTo>
                        <a:pt x="103" y="541"/>
                      </a:lnTo>
                      <a:lnTo>
                        <a:pt x="101" y="547"/>
                      </a:lnTo>
                      <a:lnTo>
                        <a:pt x="92" y="558"/>
                      </a:lnTo>
                      <a:lnTo>
                        <a:pt x="86" y="567"/>
                      </a:lnTo>
                      <a:lnTo>
                        <a:pt x="83" y="573"/>
                      </a:lnTo>
                      <a:lnTo>
                        <a:pt x="80" y="579"/>
                      </a:lnTo>
                      <a:lnTo>
                        <a:pt x="79" y="585"/>
                      </a:lnTo>
                      <a:lnTo>
                        <a:pt x="79" y="591"/>
                      </a:lnTo>
                      <a:lnTo>
                        <a:pt x="80" y="599"/>
                      </a:lnTo>
                      <a:lnTo>
                        <a:pt x="82" y="606"/>
                      </a:lnTo>
                      <a:lnTo>
                        <a:pt x="86" y="611"/>
                      </a:lnTo>
                      <a:lnTo>
                        <a:pt x="90" y="617"/>
                      </a:lnTo>
                      <a:lnTo>
                        <a:pt x="96" y="620"/>
                      </a:lnTo>
                      <a:lnTo>
                        <a:pt x="103" y="623"/>
                      </a:lnTo>
                      <a:lnTo>
                        <a:pt x="111" y="626"/>
                      </a:lnTo>
                      <a:lnTo>
                        <a:pt x="118" y="628"/>
                      </a:lnTo>
                      <a:lnTo>
                        <a:pt x="122" y="637"/>
                      </a:lnTo>
                      <a:lnTo>
                        <a:pt x="112" y="643"/>
                      </a:lnTo>
                      <a:lnTo>
                        <a:pt x="101" y="646"/>
                      </a:lnTo>
                      <a:lnTo>
                        <a:pt x="83" y="650"/>
                      </a:lnTo>
                      <a:lnTo>
                        <a:pt x="67" y="655"/>
                      </a:lnTo>
                      <a:lnTo>
                        <a:pt x="52" y="662"/>
                      </a:lnTo>
                      <a:lnTo>
                        <a:pt x="38" y="670"/>
                      </a:lnTo>
                      <a:lnTo>
                        <a:pt x="49" y="688"/>
                      </a:lnTo>
                      <a:lnTo>
                        <a:pt x="60" y="705"/>
                      </a:lnTo>
                      <a:lnTo>
                        <a:pt x="66" y="714"/>
                      </a:lnTo>
                      <a:lnTo>
                        <a:pt x="70" y="722"/>
                      </a:lnTo>
                      <a:lnTo>
                        <a:pt x="71" y="726"/>
                      </a:lnTo>
                      <a:lnTo>
                        <a:pt x="73" y="732"/>
                      </a:lnTo>
                      <a:lnTo>
                        <a:pt x="74" y="737"/>
                      </a:lnTo>
                      <a:lnTo>
                        <a:pt x="76" y="743"/>
                      </a:lnTo>
                      <a:close/>
                    </a:path>
                  </a:pathLst>
                </a:custGeom>
                <a:solidFill>
                  <a:srgbClr val="0066CC"/>
                </a:solidFill>
                <a:ln w="9525">
                  <a:solidFill>
                    <a:srgbClr val="0066CC"/>
                  </a:solidFill>
                  <a:round/>
                  <a:headEnd/>
                  <a:tailEnd/>
                </a:ln>
              </p:spPr>
              <p:txBody>
                <a:bodyPr/>
                <a:lstStyle/>
                <a:p>
                  <a:pPr fontAlgn="base">
                    <a:spcBef>
                      <a:spcPct val="0"/>
                    </a:spcBef>
                    <a:spcAft>
                      <a:spcPct val="0"/>
                    </a:spcAft>
                  </a:pPr>
                  <a:endParaRPr lang="en-US" sz="2000" b="1">
                    <a:solidFill>
                      <a:srgbClr val="FFFFFF"/>
                    </a:solidFill>
                  </a:endParaRPr>
                </a:p>
                <a:p>
                  <a:pPr fontAlgn="base">
                    <a:spcBef>
                      <a:spcPct val="0"/>
                    </a:spcBef>
                    <a:spcAft>
                      <a:spcPct val="0"/>
                    </a:spcAft>
                  </a:pPr>
                  <a:endParaRPr lang="en-US" sz="2000" b="1">
                    <a:solidFill>
                      <a:srgbClr val="FFFFFF"/>
                    </a:solidFill>
                  </a:endParaRPr>
                </a:p>
                <a:p>
                  <a:pPr fontAlgn="base">
                    <a:spcBef>
                      <a:spcPct val="0"/>
                    </a:spcBef>
                    <a:spcAft>
                      <a:spcPct val="0"/>
                    </a:spcAft>
                  </a:pPr>
                  <a:endParaRPr lang="en-US" sz="2000" b="1">
                    <a:solidFill>
                      <a:srgbClr val="FFFFFF"/>
                    </a:solidFill>
                  </a:endParaRPr>
                </a:p>
                <a:p>
                  <a:pPr algn="ctr" fontAlgn="base">
                    <a:spcBef>
                      <a:spcPct val="0"/>
                    </a:spcBef>
                    <a:spcAft>
                      <a:spcPct val="0"/>
                    </a:spcAft>
                  </a:pPr>
                  <a:r>
                    <a:rPr lang="en-US" sz="2000" b="1">
                      <a:solidFill>
                        <a:srgbClr val="FFFFFF"/>
                      </a:solidFill>
                    </a:rPr>
                    <a:t> </a:t>
                  </a:r>
                  <a:r>
                    <a:rPr lang="en-US" sz="1400" b="1">
                      <a:solidFill>
                        <a:srgbClr val="FFFFFF"/>
                      </a:solidFill>
                    </a:rPr>
                    <a:t>North</a:t>
                  </a:r>
                </a:p>
                <a:p>
                  <a:pPr algn="ctr" fontAlgn="base">
                    <a:spcBef>
                      <a:spcPct val="0"/>
                    </a:spcBef>
                    <a:spcAft>
                      <a:spcPct val="0"/>
                    </a:spcAft>
                  </a:pPr>
                  <a:r>
                    <a:rPr lang="en-US" sz="1400" b="1">
                      <a:solidFill>
                        <a:srgbClr val="FFFFFF"/>
                      </a:solidFill>
                    </a:rPr>
                    <a:t>West</a:t>
                  </a:r>
                </a:p>
              </p:txBody>
            </p:sp>
            <p:sp>
              <p:nvSpPr>
                <p:cNvPr id="176179" name="Freeform 40"/>
                <p:cNvSpPr>
                  <a:spLocks/>
                </p:cNvSpPr>
                <p:nvPr/>
              </p:nvSpPr>
              <p:spPr bwMode="ltGray">
                <a:xfrm>
                  <a:off x="4433" y="987"/>
                  <a:ext cx="1783" cy="1364"/>
                </a:xfrm>
                <a:custGeom>
                  <a:avLst/>
                  <a:gdLst>
                    <a:gd name="T0" fmla="*/ 5445 w 1339"/>
                    <a:gd name="T1" fmla="*/ 1946 h 1280"/>
                    <a:gd name="T2" fmla="*/ 4834 w 1339"/>
                    <a:gd name="T3" fmla="*/ 1784 h 1280"/>
                    <a:gd name="T4" fmla="*/ 3559 w 1339"/>
                    <a:gd name="T5" fmla="*/ 1596 h 1280"/>
                    <a:gd name="T6" fmla="*/ 2806 w 1339"/>
                    <a:gd name="T7" fmla="*/ 1265 h 1280"/>
                    <a:gd name="T8" fmla="*/ 1603 w 1339"/>
                    <a:gd name="T9" fmla="*/ 1049 h 1280"/>
                    <a:gd name="T10" fmla="*/ 627 w 1339"/>
                    <a:gd name="T11" fmla="*/ 853 h 1280"/>
                    <a:gd name="T12" fmla="*/ 674 w 1339"/>
                    <a:gd name="T13" fmla="*/ 572 h 1280"/>
                    <a:gd name="T14" fmla="*/ 87 w 1339"/>
                    <a:gd name="T15" fmla="*/ 260 h 1280"/>
                    <a:gd name="T16" fmla="*/ 1563 w 1339"/>
                    <a:gd name="T17" fmla="*/ 152 h 1280"/>
                    <a:gd name="T18" fmla="*/ 3690 w 1339"/>
                    <a:gd name="T19" fmla="*/ 169 h 1280"/>
                    <a:gd name="T20" fmla="*/ 4771 w 1339"/>
                    <a:gd name="T21" fmla="*/ 46 h 1280"/>
                    <a:gd name="T22" fmla="*/ 7276 w 1339"/>
                    <a:gd name="T23" fmla="*/ 18 h 1280"/>
                    <a:gd name="T24" fmla="*/ 8702 w 1339"/>
                    <a:gd name="T25" fmla="*/ 104 h 1280"/>
                    <a:gd name="T26" fmla="*/ 9177 w 1339"/>
                    <a:gd name="T27" fmla="*/ 126 h 1280"/>
                    <a:gd name="T28" fmla="*/ 9621 w 1339"/>
                    <a:gd name="T29" fmla="*/ 182 h 1280"/>
                    <a:gd name="T30" fmla="*/ 9919 w 1339"/>
                    <a:gd name="T31" fmla="*/ 177 h 1280"/>
                    <a:gd name="T32" fmla="*/ 10167 w 1339"/>
                    <a:gd name="T33" fmla="*/ 288 h 1280"/>
                    <a:gd name="T34" fmla="*/ 10504 w 1339"/>
                    <a:gd name="T35" fmla="*/ 383 h 1280"/>
                    <a:gd name="T36" fmla="*/ 10754 w 1339"/>
                    <a:gd name="T37" fmla="*/ 539 h 1280"/>
                    <a:gd name="T38" fmla="*/ 10626 w 1339"/>
                    <a:gd name="T39" fmla="*/ 592 h 1280"/>
                    <a:gd name="T40" fmla="*/ 10167 w 1339"/>
                    <a:gd name="T41" fmla="*/ 627 h 1280"/>
                    <a:gd name="T42" fmla="*/ 9689 w 1339"/>
                    <a:gd name="T43" fmla="*/ 699 h 1280"/>
                    <a:gd name="T44" fmla="*/ 9265 w 1339"/>
                    <a:gd name="T45" fmla="*/ 754 h 1280"/>
                    <a:gd name="T46" fmla="*/ 9092 w 1339"/>
                    <a:gd name="T47" fmla="*/ 790 h 1280"/>
                    <a:gd name="T48" fmla="*/ 9621 w 1339"/>
                    <a:gd name="T49" fmla="*/ 841 h 1280"/>
                    <a:gd name="T50" fmla="*/ 9871 w 1339"/>
                    <a:gd name="T51" fmla="*/ 893 h 1280"/>
                    <a:gd name="T52" fmla="*/ 10923 w 1339"/>
                    <a:gd name="T53" fmla="*/ 922 h 1280"/>
                    <a:gd name="T54" fmla="*/ 11177 w 1339"/>
                    <a:gd name="T55" fmla="*/ 893 h 1280"/>
                    <a:gd name="T56" fmla="*/ 11177 w 1339"/>
                    <a:gd name="T57" fmla="*/ 856 h 1280"/>
                    <a:gd name="T58" fmla="*/ 11303 w 1339"/>
                    <a:gd name="T59" fmla="*/ 811 h 1280"/>
                    <a:gd name="T60" fmla="*/ 11679 w 1339"/>
                    <a:gd name="T61" fmla="*/ 741 h 1280"/>
                    <a:gd name="T62" fmla="*/ 12068 w 1339"/>
                    <a:gd name="T63" fmla="*/ 711 h 1280"/>
                    <a:gd name="T64" fmla="*/ 12345 w 1339"/>
                    <a:gd name="T65" fmla="*/ 712 h 1280"/>
                    <a:gd name="T66" fmla="*/ 12589 w 1339"/>
                    <a:gd name="T67" fmla="*/ 720 h 1280"/>
                    <a:gd name="T68" fmla="*/ 13245 w 1339"/>
                    <a:gd name="T69" fmla="*/ 741 h 1280"/>
                    <a:gd name="T70" fmla="*/ 13614 w 1339"/>
                    <a:gd name="T71" fmla="*/ 733 h 1280"/>
                    <a:gd name="T72" fmla="*/ 14188 w 1339"/>
                    <a:gd name="T73" fmla="*/ 730 h 1280"/>
                    <a:gd name="T74" fmla="*/ 14934 w 1339"/>
                    <a:gd name="T75" fmla="*/ 761 h 1280"/>
                    <a:gd name="T76" fmla="*/ 15410 w 1339"/>
                    <a:gd name="T77" fmla="*/ 767 h 1280"/>
                    <a:gd name="T78" fmla="*/ 16438 w 1339"/>
                    <a:gd name="T79" fmla="*/ 893 h 1280"/>
                    <a:gd name="T80" fmla="*/ 17180 w 1339"/>
                    <a:gd name="T81" fmla="*/ 1030 h 1280"/>
                    <a:gd name="T82" fmla="*/ 17578 w 1339"/>
                    <a:gd name="T83" fmla="*/ 1214 h 1280"/>
                    <a:gd name="T84" fmla="*/ 17616 w 1339"/>
                    <a:gd name="T85" fmla="*/ 1329 h 1280"/>
                    <a:gd name="T86" fmla="*/ 16992 w 1339"/>
                    <a:gd name="T87" fmla="*/ 1571 h 1280"/>
                    <a:gd name="T88" fmla="*/ 16662 w 1339"/>
                    <a:gd name="T89" fmla="*/ 1718 h 1280"/>
                    <a:gd name="T90" fmla="*/ 16201 w 1339"/>
                    <a:gd name="T91" fmla="*/ 1753 h 1280"/>
                    <a:gd name="T92" fmla="*/ 15919 w 1339"/>
                    <a:gd name="T93" fmla="*/ 1821 h 1280"/>
                    <a:gd name="T94" fmla="*/ 15608 w 1339"/>
                    <a:gd name="T95" fmla="*/ 1851 h 1280"/>
                    <a:gd name="T96" fmla="*/ 15116 w 1339"/>
                    <a:gd name="T97" fmla="*/ 1882 h 1280"/>
                    <a:gd name="T98" fmla="*/ 15016 w 1339"/>
                    <a:gd name="T99" fmla="*/ 1970 h 1280"/>
                    <a:gd name="T100" fmla="*/ 14912 w 1339"/>
                    <a:gd name="T101" fmla="*/ 2028 h 1280"/>
                    <a:gd name="T102" fmla="*/ 14661 w 1339"/>
                    <a:gd name="T103" fmla="*/ 2046 h 1280"/>
                    <a:gd name="T104" fmla="*/ 14456 w 1339"/>
                    <a:gd name="T105" fmla="*/ 2068 h 1280"/>
                    <a:gd name="T106" fmla="*/ 14058 w 1339"/>
                    <a:gd name="T107" fmla="*/ 2071 h 1280"/>
                    <a:gd name="T108" fmla="*/ 13570 w 1339"/>
                    <a:gd name="T109" fmla="*/ 2046 h 1280"/>
                    <a:gd name="T110" fmla="*/ 13245 w 1339"/>
                    <a:gd name="T111" fmla="*/ 2115 h 1280"/>
                    <a:gd name="T112" fmla="*/ 13445 w 1339"/>
                    <a:gd name="T113" fmla="*/ 2162 h 1280"/>
                    <a:gd name="T114" fmla="*/ 13570 w 1339"/>
                    <a:gd name="T115" fmla="*/ 2194 h 1280"/>
                    <a:gd name="T116" fmla="*/ 13300 w 1339"/>
                    <a:gd name="T117" fmla="*/ 2226 h 1280"/>
                    <a:gd name="T118" fmla="*/ 11437 w 1339"/>
                    <a:gd name="T119" fmla="*/ 2187 h 1280"/>
                    <a:gd name="T120" fmla="*/ 9092 w 1339"/>
                    <a:gd name="T121" fmla="*/ 2198 h 1280"/>
                    <a:gd name="T122" fmla="*/ 6466 w 1339"/>
                    <a:gd name="T123" fmla="*/ 2257 h 1280"/>
                    <a:gd name="T124" fmla="*/ 4999 w 1339"/>
                    <a:gd name="T125" fmla="*/ 2128 h 12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39"/>
                    <a:gd name="T190" fmla="*/ 0 h 1280"/>
                    <a:gd name="T191" fmla="*/ 1339 w 1339"/>
                    <a:gd name="T192" fmla="*/ 1280 h 12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39" h="1280">
                      <a:moveTo>
                        <a:pt x="380" y="1201"/>
                      </a:moveTo>
                      <a:lnTo>
                        <a:pt x="380" y="1188"/>
                      </a:lnTo>
                      <a:lnTo>
                        <a:pt x="399" y="1171"/>
                      </a:lnTo>
                      <a:lnTo>
                        <a:pt x="415" y="1162"/>
                      </a:lnTo>
                      <a:lnTo>
                        <a:pt x="442" y="1142"/>
                      </a:lnTo>
                      <a:lnTo>
                        <a:pt x="433" y="1115"/>
                      </a:lnTo>
                      <a:lnTo>
                        <a:pt x="414" y="1098"/>
                      </a:lnTo>
                      <a:lnTo>
                        <a:pt x="405" y="1078"/>
                      </a:lnTo>
                      <a:lnTo>
                        <a:pt x="408" y="1045"/>
                      </a:lnTo>
                      <a:lnTo>
                        <a:pt x="395" y="1033"/>
                      </a:lnTo>
                      <a:lnTo>
                        <a:pt x="380" y="1024"/>
                      </a:lnTo>
                      <a:lnTo>
                        <a:pt x="369" y="1008"/>
                      </a:lnTo>
                      <a:lnTo>
                        <a:pt x="380" y="1011"/>
                      </a:lnTo>
                      <a:lnTo>
                        <a:pt x="367" y="1007"/>
                      </a:lnTo>
                      <a:lnTo>
                        <a:pt x="354" y="1002"/>
                      </a:lnTo>
                      <a:lnTo>
                        <a:pt x="328" y="1017"/>
                      </a:lnTo>
                      <a:lnTo>
                        <a:pt x="313" y="992"/>
                      </a:lnTo>
                      <a:lnTo>
                        <a:pt x="291" y="970"/>
                      </a:lnTo>
                      <a:lnTo>
                        <a:pt x="273" y="951"/>
                      </a:lnTo>
                      <a:lnTo>
                        <a:pt x="270" y="925"/>
                      </a:lnTo>
                      <a:lnTo>
                        <a:pt x="270" y="901"/>
                      </a:lnTo>
                      <a:lnTo>
                        <a:pt x="249" y="885"/>
                      </a:lnTo>
                      <a:lnTo>
                        <a:pt x="227" y="876"/>
                      </a:lnTo>
                      <a:lnTo>
                        <a:pt x="227" y="852"/>
                      </a:lnTo>
                      <a:lnTo>
                        <a:pt x="245" y="809"/>
                      </a:lnTo>
                      <a:lnTo>
                        <a:pt x="248" y="781"/>
                      </a:lnTo>
                      <a:lnTo>
                        <a:pt x="233" y="743"/>
                      </a:lnTo>
                      <a:lnTo>
                        <a:pt x="213" y="714"/>
                      </a:lnTo>
                      <a:lnTo>
                        <a:pt x="216" y="692"/>
                      </a:lnTo>
                      <a:lnTo>
                        <a:pt x="219" y="668"/>
                      </a:lnTo>
                      <a:lnTo>
                        <a:pt x="213" y="633"/>
                      </a:lnTo>
                      <a:lnTo>
                        <a:pt x="198" y="615"/>
                      </a:lnTo>
                      <a:lnTo>
                        <a:pt x="175" y="606"/>
                      </a:lnTo>
                      <a:lnTo>
                        <a:pt x="151" y="601"/>
                      </a:lnTo>
                      <a:lnTo>
                        <a:pt x="122" y="592"/>
                      </a:lnTo>
                      <a:lnTo>
                        <a:pt x="105" y="582"/>
                      </a:lnTo>
                      <a:lnTo>
                        <a:pt x="86" y="569"/>
                      </a:lnTo>
                      <a:lnTo>
                        <a:pt x="64" y="566"/>
                      </a:lnTo>
                      <a:lnTo>
                        <a:pt x="39" y="560"/>
                      </a:lnTo>
                      <a:lnTo>
                        <a:pt x="33" y="533"/>
                      </a:lnTo>
                      <a:lnTo>
                        <a:pt x="45" y="509"/>
                      </a:lnTo>
                      <a:lnTo>
                        <a:pt x="48" y="481"/>
                      </a:lnTo>
                      <a:lnTo>
                        <a:pt x="30" y="462"/>
                      </a:lnTo>
                      <a:lnTo>
                        <a:pt x="22" y="442"/>
                      </a:lnTo>
                      <a:lnTo>
                        <a:pt x="33" y="416"/>
                      </a:lnTo>
                      <a:lnTo>
                        <a:pt x="52" y="401"/>
                      </a:lnTo>
                      <a:lnTo>
                        <a:pt x="64" y="381"/>
                      </a:lnTo>
                      <a:lnTo>
                        <a:pt x="58" y="352"/>
                      </a:lnTo>
                      <a:lnTo>
                        <a:pt x="51" y="323"/>
                      </a:lnTo>
                      <a:lnTo>
                        <a:pt x="33" y="294"/>
                      </a:lnTo>
                      <a:lnTo>
                        <a:pt x="13" y="269"/>
                      </a:lnTo>
                      <a:lnTo>
                        <a:pt x="0" y="244"/>
                      </a:lnTo>
                      <a:lnTo>
                        <a:pt x="13" y="226"/>
                      </a:lnTo>
                      <a:lnTo>
                        <a:pt x="4" y="202"/>
                      </a:lnTo>
                      <a:lnTo>
                        <a:pt x="1" y="173"/>
                      </a:lnTo>
                      <a:lnTo>
                        <a:pt x="7" y="147"/>
                      </a:lnTo>
                      <a:lnTo>
                        <a:pt x="10" y="126"/>
                      </a:lnTo>
                      <a:lnTo>
                        <a:pt x="24" y="124"/>
                      </a:lnTo>
                      <a:lnTo>
                        <a:pt x="24" y="100"/>
                      </a:lnTo>
                      <a:lnTo>
                        <a:pt x="30" y="86"/>
                      </a:lnTo>
                      <a:lnTo>
                        <a:pt x="54" y="74"/>
                      </a:lnTo>
                      <a:lnTo>
                        <a:pt x="89" y="80"/>
                      </a:lnTo>
                      <a:lnTo>
                        <a:pt x="119" y="86"/>
                      </a:lnTo>
                      <a:lnTo>
                        <a:pt x="138" y="74"/>
                      </a:lnTo>
                      <a:lnTo>
                        <a:pt x="166" y="45"/>
                      </a:lnTo>
                      <a:lnTo>
                        <a:pt x="181" y="45"/>
                      </a:lnTo>
                      <a:lnTo>
                        <a:pt x="202" y="57"/>
                      </a:lnTo>
                      <a:lnTo>
                        <a:pt x="239" y="80"/>
                      </a:lnTo>
                      <a:lnTo>
                        <a:pt x="258" y="92"/>
                      </a:lnTo>
                      <a:lnTo>
                        <a:pt x="280" y="95"/>
                      </a:lnTo>
                      <a:lnTo>
                        <a:pt x="280" y="73"/>
                      </a:lnTo>
                      <a:lnTo>
                        <a:pt x="289" y="61"/>
                      </a:lnTo>
                      <a:lnTo>
                        <a:pt x="308" y="57"/>
                      </a:lnTo>
                      <a:lnTo>
                        <a:pt x="325" y="54"/>
                      </a:lnTo>
                      <a:lnTo>
                        <a:pt x="334" y="39"/>
                      </a:lnTo>
                      <a:lnTo>
                        <a:pt x="337" y="21"/>
                      </a:lnTo>
                      <a:lnTo>
                        <a:pt x="363" y="26"/>
                      </a:lnTo>
                      <a:lnTo>
                        <a:pt x="392" y="30"/>
                      </a:lnTo>
                      <a:lnTo>
                        <a:pt x="414" y="26"/>
                      </a:lnTo>
                      <a:lnTo>
                        <a:pt x="439" y="21"/>
                      </a:lnTo>
                      <a:lnTo>
                        <a:pt x="467" y="15"/>
                      </a:lnTo>
                      <a:lnTo>
                        <a:pt x="493" y="3"/>
                      </a:lnTo>
                      <a:lnTo>
                        <a:pt x="519" y="9"/>
                      </a:lnTo>
                      <a:lnTo>
                        <a:pt x="553" y="9"/>
                      </a:lnTo>
                      <a:lnTo>
                        <a:pt x="583" y="0"/>
                      </a:lnTo>
                      <a:lnTo>
                        <a:pt x="639" y="23"/>
                      </a:lnTo>
                      <a:lnTo>
                        <a:pt x="640" y="32"/>
                      </a:lnTo>
                      <a:lnTo>
                        <a:pt x="645" y="39"/>
                      </a:lnTo>
                      <a:lnTo>
                        <a:pt x="649" y="47"/>
                      </a:lnTo>
                      <a:lnTo>
                        <a:pt x="655" y="54"/>
                      </a:lnTo>
                      <a:lnTo>
                        <a:pt x="661" y="59"/>
                      </a:lnTo>
                      <a:lnTo>
                        <a:pt x="668" y="64"/>
                      </a:lnTo>
                      <a:lnTo>
                        <a:pt x="672" y="65"/>
                      </a:lnTo>
                      <a:lnTo>
                        <a:pt x="675" y="67"/>
                      </a:lnTo>
                      <a:lnTo>
                        <a:pt x="684" y="68"/>
                      </a:lnTo>
                      <a:lnTo>
                        <a:pt x="688" y="68"/>
                      </a:lnTo>
                      <a:lnTo>
                        <a:pt x="693" y="70"/>
                      </a:lnTo>
                      <a:lnTo>
                        <a:pt x="697" y="71"/>
                      </a:lnTo>
                      <a:lnTo>
                        <a:pt x="700" y="73"/>
                      </a:lnTo>
                      <a:lnTo>
                        <a:pt x="706" y="79"/>
                      </a:lnTo>
                      <a:lnTo>
                        <a:pt x="712" y="86"/>
                      </a:lnTo>
                      <a:lnTo>
                        <a:pt x="718" y="92"/>
                      </a:lnTo>
                      <a:lnTo>
                        <a:pt x="720" y="95"/>
                      </a:lnTo>
                      <a:lnTo>
                        <a:pt x="723" y="98"/>
                      </a:lnTo>
                      <a:lnTo>
                        <a:pt x="731" y="102"/>
                      </a:lnTo>
                      <a:lnTo>
                        <a:pt x="735" y="103"/>
                      </a:lnTo>
                      <a:lnTo>
                        <a:pt x="739" y="103"/>
                      </a:lnTo>
                      <a:lnTo>
                        <a:pt x="742" y="103"/>
                      </a:lnTo>
                      <a:lnTo>
                        <a:pt x="744" y="102"/>
                      </a:lnTo>
                      <a:lnTo>
                        <a:pt x="747" y="100"/>
                      </a:lnTo>
                      <a:lnTo>
                        <a:pt x="750" y="100"/>
                      </a:lnTo>
                      <a:lnTo>
                        <a:pt x="753" y="100"/>
                      </a:lnTo>
                      <a:lnTo>
                        <a:pt x="754" y="102"/>
                      </a:lnTo>
                      <a:lnTo>
                        <a:pt x="757" y="105"/>
                      </a:lnTo>
                      <a:lnTo>
                        <a:pt x="760" y="115"/>
                      </a:lnTo>
                      <a:lnTo>
                        <a:pt x="751" y="133"/>
                      </a:lnTo>
                      <a:lnTo>
                        <a:pt x="760" y="144"/>
                      </a:lnTo>
                      <a:lnTo>
                        <a:pt x="769" y="155"/>
                      </a:lnTo>
                      <a:lnTo>
                        <a:pt x="773" y="161"/>
                      </a:lnTo>
                      <a:lnTo>
                        <a:pt x="776" y="167"/>
                      </a:lnTo>
                      <a:lnTo>
                        <a:pt x="777" y="173"/>
                      </a:lnTo>
                      <a:lnTo>
                        <a:pt x="777" y="181"/>
                      </a:lnTo>
                      <a:lnTo>
                        <a:pt x="790" y="181"/>
                      </a:lnTo>
                      <a:lnTo>
                        <a:pt x="792" y="194"/>
                      </a:lnTo>
                      <a:lnTo>
                        <a:pt x="793" y="206"/>
                      </a:lnTo>
                      <a:lnTo>
                        <a:pt x="798" y="217"/>
                      </a:lnTo>
                      <a:lnTo>
                        <a:pt x="802" y="228"/>
                      </a:lnTo>
                      <a:lnTo>
                        <a:pt x="812" y="249"/>
                      </a:lnTo>
                      <a:lnTo>
                        <a:pt x="818" y="261"/>
                      </a:lnTo>
                      <a:lnTo>
                        <a:pt x="824" y="273"/>
                      </a:lnTo>
                      <a:lnTo>
                        <a:pt x="811" y="291"/>
                      </a:lnTo>
                      <a:lnTo>
                        <a:pt x="814" y="299"/>
                      </a:lnTo>
                      <a:lnTo>
                        <a:pt x="817" y="305"/>
                      </a:lnTo>
                      <a:lnTo>
                        <a:pt x="820" y="311"/>
                      </a:lnTo>
                      <a:lnTo>
                        <a:pt x="821" y="314"/>
                      </a:lnTo>
                      <a:lnTo>
                        <a:pt x="821" y="319"/>
                      </a:lnTo>
                      <a:lnTo>
                        <a:pt x="820" y="322"/>
                      </a:lnTo>
                      <a:lnTo>
                        <a:pt x="817" y="325"/>
                      </a:lnTo>
                      <a:lnTo>
                        <a:pt x="811" y="329"/>
                      </a:lnTo>
                      <a:lnTo>
                        <a:pt x="807" y="335"/>
                      </a:lnTo>
                      <a:lnTo>
                        <a:pt x="804" y="342"/>
                      </a:lnTo>
                      <a:lnTo>
                        <a:pt x="801" y="346"/>
                      </a:lnTo>
                      <a:lnTo>
                        <a:pt x="798" y="348"/>
                      </a:lnTo>
                      <a:lnTo>
                        <a:pt x="795" y="348"/>
                      </a:lnTo>
                      <a:lnTo>
                        <a:pt x="786" y="349"/>
                      </a:lnTo>
                      <a:lnTo>
                        <a:pt x="777" y="351"/>
                      </a:lnTo>
                      <a:lnTo>
                        <a:pt x="773" y="354"/>
                      </a:lnTo>
                      <a:lnTo>
                        <a:pt x="769" y="355"/>
                      </a:lnTo>
                      <a:lnTo>
                        <a:pt x="763" y="360"/>
                      </a:lnTo>
                      <a:lnTo>
                        <a:pt x="755" y="367"/>
                      </a:lnTo>
                      <a:lnTo>
                        <a:pt x="750" y="373"/>
                      </a:lnTo>
                      <a:lnTo>
                        <a:pt x="744" y="383"/>
                      </a:lnTo>
                      <a:lnTo>
                        <a:pt x="739" y="390"/>
                      </a:lnTo>
                      <a:lnTo>
                        <a:pt x="736" y="395"/>
                      </a:lnTo>
                      <a:lnTo>
                        <a:pt x="734" y="396"/>
                      </a:lnTo>
                      <a:lnTo>
                        <a:pt x="726" y="401"/>
                      </a:lnTo>
                      <a:lnTo>
                        <a:pt x="722" y="402"/>
                      </a:lnTo>
                      <a:lnTo>
                        <a:pt x="719" y="405"/>
                      </a:lnTo>
                      <a:lnTo>
                        <a:pt x="716" y="408"/>
                      </a:lnTo>
                      <a:lnTo>
                        <a:pt x="713" y="411"/>
                      </a:lnTo>
                      <a:lnTo>
                        <a:pt x="704" y="425"/>
                      </a:lnTo>
                      <a:lnTo>
                        <a:pt x="700" y="430"/>
                      </a:lnTo>
                      <a:lnTo>
                        <a:pt x="697" y="433"/>
                      </a:lnTo>
                      <a:lnTo>
                        <a:pt x="693" y="434"/>
                      </a:lnTo>
                      <a:lnTo>
                        <a:pt x="693" y="439"/>
                      </a:lnTo>
                      <a:lnTo>
                        <a:pt x="691" y="440"/>
                      </a:lnTo>
                      <a:lnTo>
                        <a:pt x="691" y="443"/>
                      </a:lnTo>
                      <a:lnTo>
                        <a:pt x="691" y="446"/>
                      </a:lnTo>
                      <a:lnTo>
                        <a:pt x="691" y="449"/>
                      </a:lnTo>
                      <a:lnTo>
                        <a:pt x="694" y="454"/>
                      </a:lnTo>
                      <a:lnTo>
                        <a:pt x="699" y="458"/>
                      </a:lnTo>
                      <a:lnTo>
                        <a:pt x="703" y="462"/>
                      </a:lnTo>
                      <a:lnTo>
                        <a:pt x="715" y="468"/>
                      </a:lnTo>
                      <a:lnTo>
                        <a:pt x="728" y="472"/>
                      </a:lnTo>
                      <a:lnTo>
                        <a:pt x="731" y="474"/>
                      </a:lnTo>
                      <a:lnTo>
                        <a:pt x="734" y="477"/>
                      </a:lnTo>
                      <a:lnTo>
                        <a:pt x="736" y="483"/>
                      </a:lnTo>
                      <a:lnTo>
                        <a:pt x="738" y="490"/>
                      </a:lnTo>
                      <a:lnTo>
                        <a:pt x="739" y="493"/>
                      </a:lnTo>
                      <a:lnTo>
                        <a:pt x="741" y="496"/>
                      </a:lnTo>
                      <a:lnTo>
                        <a:pt x="745" y="501"/>
                      </a:lnTo>
                      <a:lnTo>
                        <a:pt x="750" y="504"/>
                      </a:lnTo>
                      <a:lnTo>
                        <a:pt x="758" y="509"/>
                      </a:lnTo>
                      <a:lnTo>
                        <a:pt x="767" y="513"/>
                      </a:lnTo>
                      <a:lnTo>
                        <a:pt x="770" y="516"/>
                      </a:lnTo>
                      <a:lnTo>
                        <a:pt x="771" y="519"/>
                      </a:lnTo>
                      <a:lnTo>
                        <a:pt x="773" y="521"/>
                      </a:lnTo>
                      <a:lnTo>
                        <a:pt x="799" y="521"/>
                      </a:lnTo>
                      <a:lnTo>
                        <a:pt x="830" y="521"/>
                      </a:lnTo>
                      <a:lnTo>
                        <a:pt x="837" y="519"/>
                      </a:lnTo>
                      <a:lnTo>
                        <a:pt x="840" y="518"/>
                      </a:lnTo>
                      <a:lnTo>
                        <a:pt x="843" y="516"/>
                      </a:lnTo>
                      <a:lnTo>
                        <a:pt x="846" y="513"/>
                      </a:lnTo>
                      <a:lnTo>
                        <a:pt x="847" y="510"/>
                      </a:lnTo>
                      <a:lnTo>
                        <a:pt x="849" y="507"/>
                      </a:lnTo>
                      <a:lnTo>
                        <a:pt x="849" y="504"/>
                      </a:lnTo>
                      <a:lnTo>
                        <a:pt x="849" y="501"/>
                      </a:lnTo>
                      <a:lnTo>
                        <a:pt x="847" y="500"/>
                      </a:lnTo>
                      <a:lnTo>
                        <a:pt x="846" y="496"/>
                      </a:lnTo>
                      <a:lnTo>
                        <a:pt x="844" y="495"/>
                      </a:lnTo>
                      <a:lnTo>
                        <a:pt x="846" y="490"/>
                      </a:lnTo>
                      <a:lnTo>
                        <a:pt x="847" y="486"/>
                      </a:lnTo>
                      <a:lnTo>
                        <a:pt x="849" y="483"/>
                      </a:lnTo>
                      <a:lnTo>
                        <a:pt x="852" y="478"/>
                      </a:lnTo>
                      <a:lnTo>
                        <a:pt x="855" y="475"/>
                      </a:lnTo>
                      <a:lnTo>
                        <a:pt x="856" y="472"/>
                      </a:lnTo>
                      <a:lnTo>
                        <a:pt x="858" y="468"/>
                      </a:lnTo>
                      <a:lnTo>
                        <a:pt x="858" y="463"/>
                      </a:lnTo>
                      <a:lnTo>
                        <a:pt x="859" y="460"/>
                      </a:lnTo>
                      <a:lnTo>
                        <a:pt x="859" y="458"/>
                      </a:lnTo>
                      <a:lnTo>
                        <a:pt x="863" y="455"/>
                      </a:lnTo>
                      <a:lnTo>
                        <a:pt x="868" y="452"/>
                      </a:lnTo>
                      <a:lnTo>
                        <a:pt x="869" y="451"/>
                      </a:lnTo>
                      <a:lnTo>
                        <a:pt x="871" y="449"/>
                      </a:lnTo>
                      <a:lnTo>
                        <a:pt x="878" y="437"/>
                      </a:lnTo>
                      <a:lnTo>
                        <a:pt x="884" y="425"/>
                      </a:lnTo>
                      <a:lnTo>
                        <a:pt x="887" y="419"/>
                      </a:lnTo>
                      <a:lnTo>
                        <a:pt x="890" y="413"/>
                      </a:lnTo>
                      <a:lnTo>
                        <a:pt x="894" y="408"/>
                      </a:lnTo>
                      <a:lnTo>
                        <a:pt x="900" y="404"/>
                      </a:lnTo>
                      <a:lnTo>
                        <a:pt x="906" y="401"/>
                      </a:lnTo>
                      <a:lnTo>
                        <a:pt x="909" y="401"/>
                      </a:lnTo>
                      <a:lnTo>
                        <a:pt x="913" y="399"/>
                      </a:lnTo>
                      <a:lnTo>
                        <a:pt x="916" y="401"/>
                      </a:lnTo>
                      <a:lnTo>
                        <a:pt x="919" y="404"/>
                      </a:lnTo>
                      <a:lnTo>
                        <a:pt x="922" y="405"/>
                      </a:lnTo>
                      <a:lnTo>
                        <a:pt x="925" y="407"/>
                      </a:lnTo>
                      <a:lnTo>
                        <a:pt x="929" y="405"/>
                      </a:lnTo>
                      <a:lnTo>
                        <a:pt x="932" y="404"/>
                      </a:lnTo>
                      <a:lnTo>
                        <a:pt x="935" y="402"/>
                      </a:lnTo>
                      <a:lnTo>
                        <a:pt x="938" y="402"/>
                      </a:lnTo>
                      <a:lnTo>
                        <a:pt x="941" y="402"/>
                      </a:lnTo>
                      <a:lnTo>
                        <a:pt x="942" y="404"/>
                      </a:lnTo>
                      <a:lnTo>
                        <a:pt x="945" y="407"/>
                      </a:lnTo>
                      <a:lnTo>
                        <a:pt x="948" y="411"/>
                      </a:lnTo>
                      <a:lnTo>
                        <a:pt x="949" y="413"/>
                      </a:lnTo>
                      <a:lnTo>
                        <a:pt x="951" y="416"/>
                      </a:lnTo>
                      <a:lnTo>
                        <a:pt x="957" y="407"/>
                      </a:lnTo>
                      <a:lnTo>
                        <a:pt x="963" y="399"/>
                      </a:lnTo>
                      <a:lnTo>
                        <a:pt x="971" y="407"/>
                      </a:lnTo>
                      <a:lnTo>
                        <a:pt x="982" y="413"/>
                      </a:lnTo>
                      <a:lnTo>
                        <a:pt x="992" y="419"/>
                      </a:lnTo>
                      <a:lnTo>
                        <a:pt x="998" y="419"/>
                      </a:lnTo>
                      <a:lnTo>
                        <a:pt x="1003" y="421"/>
                      </a:lnTo>
                      <a:lnTo>
                        <a:pt x="1006" y="419"/>
                      </a:lnTo>
                      <a:lnTo>
                        <a:pt x="1009" y="419"/>
                      </a:lnTo>
                      <a:lnTo>
                        <a:pt x="1014" y="416"/>
                      </a:lnTo>
                      <a:lnTo>
                        <a:pt x="1020" y="413"/>
                      </a:lnTo>
                      <a:lnTo>
                        <a:pt x="1022" y="411"/>
                      </a:lnTo>
                      <a:lnTo>
                        <a:pt x="1025" y="411"/>
                      </a:lnTo>
                      <a:lnTo>
                        <a:pt x="1030" y="411"/>
                      </a:lnTo>
                      <a:lnTo>
                        <a:pt x="1034" y="414"/>
                      </a:lnTo>
                      <a:lnTo>
                        <a:pt x="1038" y="416"/>
                      </a:lnTo>
                      <a:lnTo>
                        <a:pt x="1043" y="417"/>
                      </a:lnTo>
                      <a:lnTo>
                        <a:pt x="1050" y="416"/>
                      </a:lnTo>
                      <a:lnTo>
                        <a:pt x="1056" y="414"/>
                      </a:lnTo>
                      <a:lnTo>
                        <a:pt x="1062" y="411"/>
                      </a:lnTo>
                      <a:lnTo>
                        <a:pt x="1069" y="411"/>
                      </a:lnTo>
                      <a:lnTo>
                        <a:pt x="1078" y="411"/>
                      </a:lnTo>
                      <a:lnTo>
                        <a:pt x="1085" y="414"/>
                      </a:lnTo>
                      <a:lnTo>
                        <a:pt x="1098" y="421"/>
                      </a:lnTo>
                      <a:lnTo>
                        <a:pt x="1106" y="425"/>
                      </a:lnTo>
                      <a:lnTo>
                        <a:pt x="1113" y="428"/>
                      </a:lnTo>
                      <a:lnTo>
                        <a:pt x="1120" y="431"/>
                      </a:lnTo>
                      <a:lnTo>
                        <a:pt x="1129" y="431"/>
                      </a:lnTo>
                      <a:lnTo>
                        <a:pt x="1135" y="430"/>
                      </a:lnTo>
                      <a:lnTo>
                        <a:pt x="1141" y="428"/>
                      </a:lnTo>
                      <a:lnTo>
                        <a:pt x="1146" y="425"/>
                      </a:lnTo>
                      <a:lnTo>
                        <a:pt x="1152" y="425"/>
                      </a:lnTo>
                      <a:lnTo>
                        <a:pt x="1158" y="425"/>
                      </a:lnTo>
                      <a:lnTo>
                        <a:pt x="1163" y="428"/>
                      </a:lnTo>
                      <a:lnTo>
                        <a:pt x="1167" y="431"/>
                      </a:lnTo>
                      <a:lnTo>
                        <a:pt x="1171" y="434"/>
                      </a:lnTo>
                      <a:lnTo>
                        <a:pt x="1179" y="443"/>
                      </a:lnTo>
                      <a:lnTo>
                        <a:pt x="1186" y="454"/>
                      </a:lnTo>
                      <a:lnTo>
                        <a:pt x="1193" y="462"/>
                      </a:lnTo>
                      <a:lnTo>
                        <a:pt x="1200" y="469"/>
                      </a:lnTo>
                      <a:lnTo>
                        <a:pt x="1216" y="480"/>
                      </a:lnTo>
                      <a:lnTo>
                        <a:pt x="1233" y="490"/>
                      </a:lnTo>
                      <a:lnTo>
                        <a:pt x="1249" y="504"/>
                      </a:lnTo>
                      <a:lnTo>
                        <a:pt x="1256" y="512"/>
                      </a:lnTo>
                      <a:lnTo>
                        <a:pt x="1263" y="519"/>
                      </a:lnTo>
                      <a:lnTo>
                        <a:pt x="1273" y="537"/>
                      </a:lnTo>
                      <a:lnTo>
                        <a:pt x="1282" y="554"/>
                      </a:lnTo>
                      <a:lnTo>
                        <a:pt x="1288" y="563"/>
                      </a:lnTo>
                      <a:lnTo>
                        <a:pt x="1297" y="571"/>
                      </a:lnTo>
                      <a:lnTo>
                        <a:pt x="1305" y="582"/>
                      </a:lnTo>
                      <a:lnTo>
                        <a:pt x="1313" y="591"/>
                      </a:lnTo>
                      <a:lnTo>
                        <a:pt x="1319" y="601"/>
                      </a:lnTo>
                      <a:lnTo>
                        <a:pt x="1322" y="607"/>
                      </a:lnTo>
                      <a:lnTo>
                        <a:pt x="1324" y="615"/>
                      </a:lnTo>
                      <a:lnTo>
                        <a:pt x="1324" y="662"/>
                      </a:lnTo>
                      <a:lnTo>
                        <a:pt x="1332" y="677"/>
                      </a:lnTo>
                      <a:lnTo>
                        <a:pt x="1335" y="685"/>
                      </a:lnTo>
                      <a:lnTo>
                        <a:pt x="1336" y="692"/>
                      </a:lnTo>
                      <a:lnTo>
                        <a:pt x="1338" y="700"/>
                      </a:lnTo>
                      <a:lnTo>
                        <a:pt x="1339" y="708"/>
                      </a:lnTo>
                      <a:lnTo>
                        <a:pt x="1339" y="715"/>
                      </a:lnTo>
                      <a:lnTo>
                        <a:pt x="1339" y="724"/>
                      </a:lnTo>
                      <a:lnTo>
                        <a:pt x="1339" y="738"/>
                      </a:lnTo>
                      <a:lnTo>
                        <a:pt x="1338" y="750"/>
                      </a:lnTo>
                      <a:lnTo>
                        <a:pt x="1336" y="762"/>
                      </a:lnTo>
                      <a:lnTo>
                        <a:pt x="1335" y="773"/>
                      </a:lnTo>
                      <a:lnTo>
                        <a:pt x="1329" y="793"/>
                      </a:lnTo>
                      <a:lnTo>
                        <a:pt x="1320" y="812"/>
                      </a:lnTo>
                      <a:lnTo>
                        <a:pt x="1304" y="853"/>
                      </a:lnTo>
                      <a:lnTo>
                        <a:pt x="1295" y="875"/>
                      </a:lnTo>
                      <a:lnTo>
                        <a:pt x="1291" y="887"/>
                      </a:lnTo>
                      <a:lnTo>
                        <a:pt x="1288" y="899"/>
                      </a:lnTo>
                      <a:lnTo>
                        <a:pt x="1284" y="919"/>
                      </a:lnTo>
                      <a:lnTo>
                        <a:pt x="1279" y="935"/>
                      </a:lnTo>
                      <a:lnTo>
                        <a:pt x="1276" y="945"/>
                      </a:lnTo>
                      <a:lnTo>
                        <a:pt x="1275" y="954"/>
                      </a:lnTo>
                      <a:lnTo>
                        <a:pt x="1270" y="961"/>
                      </a:lnTo>
                      <a:lnTo>
                        <a:pt x="1266" y="970"/>
                      </a:lnTo>
                      <a:lnTo>
                        <a:pt x="1263" y="975"/>
                      </a:lnTo>
                      <a:lnTo>
                        <a:pt x="1260" y="978"/>
                      </a:lnTo>
                      <a:lnTo>
                        <a:pt x="1257" y="980"/>
                      </a:lnTo>
                      <a:lnTo>
                        <a:pt x="1253" y="983"/>
                      </a:lnTo>
                      <a:lnTo>
                        <a:pt x="1244" y="984"/>
                      </a:lnTo>
                      <a:lnTo>
                        <a:pt x="1235" y="987"/>
                      </a:lnTo>
                      <a:lnTo>
                        <a:pt x="1231" y="989"/>
                      </a:lnTo>
                      <a:lnTo>
                        <a:pt x="1228" y="990"/>
                      </a:lnTo>
                      <a:lnTo>
                        <a:pt x="1221" y="996"/>
                      </a:lnTo>
                      <a:lnTo>
                        <a:pt x="1219" y="999"/>
                      </a:lnTo>
                      <a:lnTo>
                        <a:pt x="1216" y="1002"/>
                      </a:lnTo>
                      <a:lnTo>
                        <a:pt x="1214" y="1010"/>
                      </a:lnTo>
                      <a:lnTo>
                        <a:pt x="1211" y="1017"/>
                      </a:lnTo>
                      <a:lnTo>
                        <a:pt x="1209" y="1027"/>
                      </a:lnTo>
                      <a:lnTo>
                        <a:pt x="1208" y="1036"/>
                      </a:lnTo>
                      <a:lnTo>
                        <a:pt x="1208" y="1046"/>
                      </a:lnTo>
                      <a:lnTo>
                        <a:pt x="1200" y="1046"/>
                      </a:lnTo>
                      <a:lnTo>
                        <a:pt x="1195" y="1048"/>
                      </a:lnTo>
                      <a:lnTo>
                        <a:pt x="1192" y="1048"/>
                      </a:lnTo>
                      <a:lnTo>
                        <a:pt x="1189" y="1046"/>
                      </a:lnTo>
                      <a:lnTo>
                        <a:pt x="1186" y="1045"/>
                      </a:lnTo>
                      <a:lnTo>
                        <a:pt x="1183" y="1043"/>
                      </a:lnTo>
                      <a:lnTo>
                        <a:pt x="1179" y="1043"/>
                      </a:lnTo>
                      <a:lnTo>
                        <a:pt x="1174" y="1046"/>
                      </a:lnTo>
                      <a:lnTo>
                        <a:pt x="1165" y="1051"/>
                      </a:lnTo>
                      <a:lnTo>
                        <a:pt x="1158" y="1057"/>
                      </a:lnTo>
                      <a:lnTo>
                        <a:pt x="1154" y="1060"/>
                      </a:lnTo>
                      <a:lnTo>
                        <a:pt x="1149" y="1062"/>
                      </a:lnTo>
                      <a:lnTo>
                        <a:pt x="1148" y="1081"/>
                      </a:lnTo>
                      <a:lnTo>
                        <a:pt x="1149" y="1103"/>
                      </a:lnTo>
                      <a:lnTo>
                        <a:pt x="1148" y="1104"/>
                      </a:lnTo>
                      <a:lnTo>
                        <a:pt x="1148" y="1106"/>
                      </a:lnTo>
                      <a:lnTo>
                        <a:pt x="1145" y="1109"/>
                      </a:lnTo>
                      <a:lnTo>
                        <a:pt x="1142" y="1110"/>
                      </a:lnTo>
                      <a:lnTo>
                        <a:pt x="1141" y="1112"/>
                      </a:lnTo>
                      <a:lnTo>
                        <a:pt x="1141" y="1113"/>
                      </a:lnTo>
                      <a:lnTo>
                        <a:pt x="1139" y="1122"/>
                      </a:lnTo>
                      <a:lnTo>
                        <a:pt x="1139" y="1131"/>
                      </a:lnTo>
                      <a:lnTo>
                        <a:pt x="1139" y="1134"/>
                      </a:lnTo>
                      <a:lnTo>
                        <a:pt x="1138" y="1139"/>
                      </a:lnTo>
                      <a:lnTo>
                        <a:pt x="1136" y="1142"/>
                      </a:lnTo>
                      <a:lnTo>
                        <a:pt x="1133" y="1145"/>
                      </a:lnTo>
                      <a:lnTo>
                        <a:pt x="1132" y="1147"/>
                      </a:lnTo>
                      <a:lnTo>
                        <a:pt x="1129" y="1147"/>
                      </a:lnTo>
                      <a:lnTo>
                        <a:pt x="1125" y="1148"/>
                      </a:lnTo>
                      <a:lnTo>
                        <a:pt x="1120" y="1150"/>
                      </a:lnTo>
                      <a:lnTo>
                        <a:pt x="1119" y="1150"/>
                      </a:lnTo>
                      <a:lnTo>
                        <a:pt x="1116" y="1151"/>
                      </a:lnTo>
                      <a:lnTo>
                        <a:pt x="1114" y="1154"/>
                      </a:lnTo>
                      <a:lnTo>
                        <a:pt x="1114" y="1156"/>
                      </a:lnTo>
                      <a:lnTo>
                        <a:pt x="1113" y="1162"/>
                      </a:lnTo>
                      <a:lnTo>
                        <a:pt x="1111" y="1166"/>
                      </a:lnTo>
                      <a:lnTo>
                        <a:pt x="1110" y="1168"/>
                      </a:lnTo>
                      <a:lnTo>
                        <a:pt x="1107" y="1168"/>
                      </a:lnTo>
                      <a:lnTo>
                        <a:pt x="1101" y="1166"/>
                      </a:lnTo>
                      <a:lnTo>
                        <a:pt x="1098" y="1166"/>
                      </a:lnTo>
                      <a:lnTo>
                        <a:pt x="1097" y="1165"/>
                      </a:lnTo>
                      <a:lnTo>
                        <a:pt x="1091" y="1162"/>
                      </a:lnTo>
                      <a:lnTo>
                        <a:pt x="1085" y="1159"/>
                      </a:lnTo>
                      <a:lnTo>
                        <a:pt x="1084" y="1168"/>
                      </a:lnTo>
                      <a:lnTo>
                        <a:pt x="1081" y="1177"/>
                      </a:lnTo>
                      <a:lnTo>
                        <a:pt x="1071" y="1177"/>
                      </a:lnTo>
                      <a:lnTo>
                        <a:pt x="1068" y="1168"/>
                      </a:lnTo>
                      <a:lnTo>
                        <a:pt x="1063" y="1159"/>
                      </a:lnTo>
                      <a:lnTo>
                        <a:pt x="1060" y="1156"/>
                      </a:lnTo>
                      <a:lnTo>
                        <a:pt x="1057" y="1153"/>
                      </a:lnTo>
                      <a:lnTo>
                        <a:pt x="1053" y="1150"/>
                      </a:lnTo>
                      <a:lnTo>
                        <a:pt x="1049" y="1150"/>
                      </a:lnTo>
                      <a:lnTo>
                        <a:pt x="1040" y="1151"/>
                      </a:lnTo>
                      <a:lnTo>
                        <a:pt x="1031" y="1154"/>
                      </a:lnTo>
                      <a:lnTo>
                        <a:pt x="1028" y="1156"/>
                      </a:lnTo>
                      <a:lnTo>
                        <a:pt x="1024" y="1159"/>
                      </a:lnTo>
                      <a:lnTo>
                        <a:pt x="1018" y="1165"/>
                      </a:lnTo>
                      <a:lnTo>
                        <a:pt x="1012" y="1172"/>
                      </a:lnTo>
                      <a:lnTo>
                        <a:pt x="1009" y="1180"/>
                      </a:lnTo>
                      <a:lnTo>
                        <a:pt x="1006" y="1189"/>
                      </a:lnTo>
                      <a:lnTo>
                        <a:pt x="1006" y="1194"/>
                      </a:lnTo>
                      <a:lnTo>
                        <a:pt x="1005" y="1200"/>
                      </a:lnTo>
                      <a:lnTo>
                        <a:pt x="1006" y="1204"/>
                      </a:lnTo>
                      <a:lnTo>
                        <a:pt x="1008" y="1207"/>
                      </a:lnTo>
                      <a:lnTo>
                        <a:pt x="1011" y="1212"/>
                      </a:lnTo>
                      <a:lnTo>
                        <a:pt x="1014" y="1213"/>
                      </a:lnTo>
                      <a:lnTo>
                        <a:pt x="1018" y="1216"/>
                      </a:lnTo>
                      <a:lnTo>
                        <a:pt x="1021" y="1221"/>
                      </a:lnTo>
                      <a:lnTo>
                        <a:pt x="1024" y="1224"/>
                      </a:lnTo>
                      <a:lnTo>
                        <a:pt x="1025" y="1229"/>
                      </a:lnTo>
                      <a:lnTo>
                        <a:pt x="1025" y="1232"/>
                      </a:lnTo>
                      <a:lnTo>
                        <a:pt x="1028" y="1235"/>
                      </a:lnTo>
                      <a:lnTo>
                        <a:pt x="1030" y="1236"/>
                      </a:lnTo>
                      <a:lnTo>
                        <a:pt x="1031" y="1236"/>
                      </a:lnTo>
                      <a:lnTo>
                        <a:pt x="1031" y="1238"/>
                      </a:lnTo>
                      <a:lnTo>
                        <a:pt x="1031" y="1239"/>
                      </a:lnTo>
                      <a:lnTo>
                        <a:pt x="1031" y="1242"/>
                      </a:lnTo>
                      <a:lnTo>
                        <a:pt x="1031" y="1244"/>
                      </a:lnTo>
                      <a:lnTo>
                        <a:pt x="1028" y="1247"/>
                      </a:lnTo>
                      <a:lnTo>
                        <a:pt x="1024" y="1250"/>
                      </a:lnTo>
                      <a:lnTo>
                        <a:pt x="1020" y="1251"/>
                      </a:lnTo>
                      <a:lnTo>
                        <a:pt x="1011" y="1256"/>
                      </a:lnTo>
                      <a:lnTo>
                        <a:pt x="1008" y="1259"/>
                      </a:lnTo>
                      <a:lnTo>
                        <a:pt x="1006" y="1262"/>
                      </a:lnTo>
                      <a:lnTo>
                        <a:pt x="970" y="1271"/>
                      </a:lnTo>
                      <a:lnTo>
                        <a:pt x="935" y="1265"/>
                      </a:lnTo>
                      <a:lnTo>
                        <a:pt x="907" y="1254"/>
                      </a:lnTo>
                      <a:lnTo>
                        <a:pt x="894" y="1241"/>
                      </a:lnTo>
                      <a:lnTo>
                        <a:pt x="869" y="1235"/>
                      </a:lnTo>
                      <a:lnTo>
                        <a:pt x="843" y="1235"/>
                      </a:lnTo>
                      <a:lnTo>
                        <a:pt x="820" y="1226"/>
                      </a:lnTo>
                      <a:lnTo>
                        <a:pt x="796" y="1219"/>
                      </a:lnTo>
                      <a:lnTo>
                        <a:pt x="777" y="1219"/>
                      </a:lnTo>
                      <a:lnTo>
                        <a:pt x="750" y="1229"/>
                      </a:lnTo>
                      <a:lnTo>
                        <a:pt x="716" y="1238"/>
                      </a:lnTo>
                      <a:lnTo>
                        <a:pt x="691" y="1241"/>
                      </a:lnTo>
                      <a:lnTo>
                        <a:pt x="666" y="1254"/>
                      </a:lnTo>
                      <a:lnTo>
                        <a:pt x="633" y="1280"/>
                      </a:lnTo>
                      <a:lnTo>
                        <a:pt x="586" y="1271"/>
                      </a:lnTo>
                      <a:lnTo>
                        <a:pt x="566" y="1259"/>
                      </a:lnTo>
                      <a:lnTo>
                        <a:pt x="544" y="1254"/>
                      </a:lnTo>
                      <a:lnTo>
                        <a:pt x="522" y="1271"/>
                      </a:lnTo>
                      <a:lnTo>
                        <a:pt x="491" y="1274"/>
                      </a:lnTo>
                      <a:lnTo>
                        <a:pt x="464" y="1262"/>
                      </a:lnTo>
                      <a:lnTo>
                        <a:pt x="461" y="1241"/>
                      </a:lnTo>
                      <a:lnTo>
                        <a:pt x="458" y="1226"/>
                      </a:lnTo>
                      <a:lnTo>
                        <a:pt x="436" y="1235"/>
                      </a:lnTo>
                      <a:lnTo>
                        <a:pt x="408" y="1232"/>
                      </a:lnTo>
                      <a:lnTo>
                        <a:pt x="399" y="1207"/>
                      </a:lnTo>
                      <a:lnTo>
                        <a:pt x="380" y="1201"/>
                      </a:lnTo>
                      <a:close/>
                    </a:path>
                  </a:pathLst>
                </a:custGeom>
                <a:solidFill>
                  <a:srgbClr val="0066CC"/>
                </a:solidFill>
                <a:ln w="9525">
                  <a:solidFill>
                    <a:srgbClr val="0066CC"/>
                  </a:solidFill>
                  <a:round/>
                  <a:headEnd/>
                  <a:tailEnd/>
                </a:ln>
              </p:spPr>
              <p:txBody>
                <a:bodyPr/>
                <a:lstStyle/>
                <a:p>
                  <a:pPr fontAlgn="base">
                    <a:spcBef>
                      <a:spcPct val="0"/>
                    </a:spcBef>
                    <a:spcAft>
                      <a:spcPct val="0"/>
                    </a:spcAft>
                  </a:pPr>
                  <a:endParaRPr lang="en-US" sz="2000" b="1">
                    <a:solidFill>
                      <a:srgbClr val="FFFFFF"/>
                    </a:solidFill>
                  </a:endParaRPr>
                </a:p>
                <a:p>
                  <a:pPr fontAlgn="base">
                    <a:spcBef>
                      <a:spcPct val="0"/>
                    </a:spcBef>
                    <a:spcAft>
                      <a:spcPct val="0"/>
                    </a:spcAft>
                  </a:pPr>
                  <a:endParaRPr lang="en-US" sz="2000" b="1">
                    <a:solidFill>
                      <a:srgbClr val="FFFFFF"/>
                    </a:solidFill>
                  </a:endParaRPr>
                </a:p>
                <a:p>
                  <a:pPr algn="ctr" fontAlgn="base">
                    <a:spcBef>
                      <a:spcPct val="0"/>
                    </a:spcBef>
                    <a:spcAft>
                      <a:spcPct val="0"/>
                    </a:spcAft>
                  </a:pPr>
                  <a:endParaRPr lang="en-US" sz="2000" b="1">
                    <a:solidFill>
                      <a:srgbClr val="FFFFFF"/>
                    </a:solidFill>
                  </a:endParaRPr>
                </a:p>
                <a:p>
                  <a:pPr algn="ctr" fontAlgn="base">
                    <a:spcBef>
                      <a:spcPct val="0"/>
                    </a:spcBef>
                    <a:spcAft>
                      <a:spcPct val="0"/>
                    </a:spcAft>
                  </a:pPr>
                  <a:r>
                    <a:rPr lang="en-US" sz="1400" b="1">
                      <a:solidFill>
                        <a:srgbClr val="FFFFFF"/>
                      </a:solidFill>
                    </a:rPr>
                    <a:t>East of               England</a:t>
                  </a:r>
                </a:p>
              </p:txBody>
            </p:sp>
            <p:sp>
              <p:nvSpPr>
                <p:cNvPr id="176180" name="Rectangle 41"/>
                <p:cNvSpPr>
                  <a:spLocks noChangeArrowheads="1"/>
                </p:cNvSpPr>
                <p:nvPr/>
              </p:nvSpPr>
              <p:spPr bwMode="auto">
                <a:xfrm>
                  <a:off x="3145" y="3001"/>
                  <a:ext cx="624"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fontAlgn="base" hangingPunct="0">
                    <a:spcBef>
                      <a:spcPct val="20000"/>
                    </a:spcBef>
                    <a:spcAft>
                      <a:spcPct val="0"/>
                    </a:spcAft>
                  </a:pPr>
                  <a:r>
                    <a:rPr lang="en-GB" sz="900" b="1">
                      <a:solidFill>
                        <a:srgbClr val="000000"/>
                      </a:solidFill>
                      <a:cs typeface="Times New Roman" pitchFamily="18" charset="0"/>
                    </a:rPr>
                    <a:t>National Grid Gas</a:t>
                  </a:r>
                  <a:br>
                    <a:rPr lang="en-GB" sz="900" b="1">
                      <a:solidFill>
                        <a:srgbClr val="000000"/>
                      </a:solidFill>
                      <a:cs typeface="Times New Roman" pitchFamily="18" charset="0"/>
                    </a:rPr>
                  </a:br>
                  <a:r>
                    <a:rPr lang="en-GB" sz="900" b="1">
                      <a:solidFill>
                        <a:srgbClr val="000000"/>
                      </a:solidFill>
                      <a:cs typeface="Times New Roman" pitchFamily="18" charset="0"/>
                    </a:rPr>
                    <a:t>Distribution</a:t>
                  </a:r>
                </a:p>
              </p:txBody>
            </p:sp>
            <p:sp>
              <p:nvSpPr>
                <p:cNvPr id="176181" name="Freeform 39"/>
                <p:cNvSpPr>
                  <a:spLocks/>
                </p:cNvSpPr>
                <p:nvPr/>
              </p:nvSpPr>
              <p:spPr bwMode="ltGray">
                <a:xfrm>
                  <a:off x="185" y="3333"/>
                  <a:ext cx="1170" cy="1060"/>
                </a:xfrm>
                <a:custGeom>
                  <a:avLst/>
                  <a:gdLst>
                    <a:gd name="T0" fmla="*/ 33954 w 739"/>
                    <a:gd name="T1" fmla="*/ 7525 h 819"/>
                    <a:gd name="T2" fmla="*/ 31490 w 739"/>
                    <a:gd name="T3" fmla="*/ 7001 h 819"/>
                    <a:gd name="T4" fmla="*/ 28172 w 739"/>
                    <a:gd name="T5" fmla="*/ 6821 h 819"/>
                    <a:gd name="T6" fmla="*/ 23552 w 739"/>
                    <a:gd name="T7" fmla="*/ 6933 h 819"/>
                    <a:gd name="T8" fmla="*/ 21932 w 739"/>
                    <a:gd name="T9" fmla="*/ 7503 h 819"/>
                    <a:gd name="T10" fmla="*/ 20251 w 739"/>
                    <a:gd name="T11" fmla="*/ 7848 h 819"/>
                    <a:gd name="T12" fmla="*/ 16426 w 739"/>
                    <a:gd name="T13" fmla="*/ 7727 h 819"/>
                    <a:gd name="T14" fmla="*/ 13259 w 739"/>
                    <a:gd name="T15" fmla="*/ 7952 h 819"/>
                    <a:gd name="T16" fmla="*/ 10696 w 739"/>
                    <a:gd name="T17" fmla="*/ 8163 h 819"/>
                    <a:gd name="T18" fmla="*/ 8477 w 739"/>
                    <a:gd name="T19" fmla="*/ 8317 h 819"/>
                    <a:gd name="T20" fmla="*/ 5690 w 739"/>
                    <a:gd name="T21" fmla="*/ 8037 h 819"/>
                    <a:gd name="T22" fmla="*/ 2356 w 739"/>
                    <a:gd name="T23" fmla="*/ 7816 h 819"/>
                    <a:gd name="T24" fmla="*/ 1702 w 739"/>
                    <a:gd name="T25" fmla="*/ 7172 h 819"/>
                    <a:gd name="T26" fmla="*/ 1488 w 739"/>
                    <a:gd name="T27" fmla="*/ 6471 h 819"/>
                    <a:gd name="T28" fmla="*/ 3941 w 739"/>
                    <a:gd name="T29" fmla="*/ 5960 h 819"/>
                    <a:gd name="T30" fmla="*/ 4933 w 739"/>
                    <a:gd name="T31" fmla="*/ 5723 h 819"/>
                    <a:gd name="T32" fmla="*/ 3941 w 739"/>
                    <a:gd name="T33" fmla="*/ 5305 h 819"/>
                    <a:gd name="T34" fmla="*/ 1108 w 739"/>
                    <a:gd name="T35" fmla="*/ 5061 h 819"/>
                    <a:gd name="T36" fmla="*/ 0 w 739"/>
                    <a:gd name="T37" fmla="*/ 4599 h 819"/>
                    <a:gd name="T38" fmla="*/ 3116 w 739"/>
                    <a:gd name="T39" fmla="*/ 4466 h 819"/>
                    <a:gd name="T40" fmla="*/ 4933 w 739"/>
                    <a:gd name="T41" fmla="*/ 4074 h 819"/>
                    <a:gd name="T42" fmla="*/ 2565 w 739"/>
                    <a:gd name="T43" fmla="*/ 4014 h 819"/>
                    <a:gd name="T44" fmla="*/ 2918 w 739"/>
                    <a:gd name="T45" fmla="*/ 3718 h 819"/>
                    <a:gd name="T46" fmla="*/ 4933 w 739"/>
                    <a:gd name="T47" fmla="*/ 3188 h 819"/>
                    <a:gd name="T48" fmla="*/ 5885 w 739"/>
                    <a:gd name="T49" fmla="*/ 2853 h 819"/>
                    <a:gd name="T50" fmla="*/ 2565 w 739"/>
                    <a:gd name="T51" fmla="*/ 2567 h 819"/>
                    <a:gd name="T52" fmla="*/ 3241 w 739"/>
                    <a:gd name="T53" fmla="*/ 1928 h 819"/>
                    <a:gd name="T54" fmla="*/ 5480 w 739"/>
                    <a:gd name="T55" fmla="*/ 1782 h 819"/>
                    <a:gd name="T56" fmla="*/ 8337 w 739"/>
                    <a:gd name="T57" fmla="*/ 1719 h 819"/>
                    <a:gd name="T58" fmla="*/ 10851 w 739"/>
                    <a:gd name="T59" fmla="*/ 1952 h 819"/>
                    <a:gd name="T60" fmla="*/ 12446 w 739"/>
                    <a:gd name="T61" fmla="*/ 1719 h 819"/>
                    <a:gd name="T62" fmla="*/ 12446 w 739"/>
                    <a:gd name="T63" fmla="*/ 1667 h 819"/>
                    <a:gd name="T64" fmla="*/ 12658 w 739"/>
                    <a:gd name="T65" fmla="*/ 1692 h 819"/>
                    <a:gd name="T66" fmla="*/ 15438 w 739"/>
                    <a:gd name="T67" fmla="*/ 1508 h 819"/>
                    <a:gd name="T68" fmla="*/ 18820 w 739"/>
                    <a:gd name="T69" fmla="*/ 1281 h 819"/>
                    <a:gd name="T70" fmla="*/ 20992 w 739"/>
                    <a:gd name="T71" fmla="*/ 642 h 819"/>
                    <a:gd name="T72" fmla="*/ 22619 w 739"/>
                    <a:gd name="T73" fmla="*/ 347 h 819"/>
                    <a:gd name="T74" fmla="*/ 25306 w 739"/>
                    <a:gd name="T75" fmla="*/ 419 h 819"/>
                    <a:gd name="T76" fmla="*/ 29323 w 739"/>
                    <a:gd name="T77" fmla="*/ 221 h 819"/>
                    <a:gd name="T78" fmla="*/ 31490 w 739"/>
                    <a:gd name="T79" fmla="*/ 250 h 819"/>
                    <a:gd name="T80" fmla="*/ 33859 w 739"/>
                    <a:gd name="T81" fmla="*/ 802 h 819"/>
                    <a:gd name="T82" fmla="*/ 34709 w 739"/>
                    <a:gd name="T83" fmla="*/ 1393 h 819"/>
                    <a:gd name="T84" fmla="*/ 32758 w 739"/>
                    <a:gd name="T85" fmla="*/ 1755 h 819"/>
                    <a:gd name="T86" fmla="*/ 32565 w 739"/>
                    <a:gd name="T87" fmla="*/ 2220 h 819"/>
                    <a:gd name="T88" fmla="*/ 33514 w 739"/>
                    <a:gd name="T89" fmla="*/ 2702 h 819"/>
                    <a:gd name="T90" fmla="*/ 33124 w 739"/>
                    <a:gd name="T91" fmla="*/ 3221 h 819"/>
                    <a:gd name="T92" fmla="*/ 36077 w 739"/>
                    <a:gd name="T93" fmla="*/ 3309 h 819"/>
                    <a:gd name="T94" fmla="*/ 38320 w 739"/>
                    <a:gd name="T95" fmla="*/ 3541 h 819"/>
                    <a:gd name="T96" fmla="*/ 41615 w 739"/>
                    <a:gd name="T97" fmla="*/ 3693 h 819"/>
                    <a:gd name="T98" fmla="*/ 44006 w 739"/>
                    <a:gd name="T99" fmla="*/ 3962 h 819"/>
                    <a:gd name="T100" fmla="*/ 44177 w 739"/>
                    <a:gd name="T101" fmla="*/ 4567 h 819"/>
                    <a:gd name="T102" fmla="*/ 45234 w 739"/>
                    <a:gd name="T103" fmla="*/ 5084 h 819"/>
                    <a:gd name="T104" fmla="*/ 45966 w 739"/>
                    <a:gd name="T105" fmla="*/ 5752 h 819"/>
                    <a:gd name="T106" fmla="*/ 44881 w 739"/>
                    <a:gd name="T107" fmla="*/ 6444 h 819"/>
                    <a:gd name="T108" fmla="*/ 41808 w 739"/>
                    <a:gd name="T109" fmla="*/ 6911 h 819"/>
                    <a:gd name="T110" fmla="*/ 39072 w 739"/>
                    <a:gd name="T111" fmla="*/ 7270 h 819"/>
                    <a:gd name="T112" fmla="*/ 37272 w 739"/>
                    <a:gd name="T113" fmla="*/ 7630 h 819"/>
                    <a:gd name="T114" fmla="*/ 35132 w 739"/>
                    <a:gd name="T115" fmla="*/ 7789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39"/>
                    <a:gd name="T175" fmla="*/ 0 h 819"/>
                    <a:gd name="T176" fmla="*/ 739 w 739"/>
                    <a:gd name="T177" fmla="*/ 819 h 8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39" h="819">
                      <a:moveTo>
                        <a:pt x="562" y="764"/>
                      </a:moveTo>
                      <a:lnTo>
                        <a:pt x="543" y="739"/>
                      </a:lnTo>
                      <a:lnTo>
                        <a:pt x="518" y="713"/>
                      </a:lnTo>
                      <a:lnTo>
                        <a:pt x="504" y="687"/>
                      </a:lnTo>
                      <a:lnTo>
                        <a:pt x="480" y="669"/>
                      </a:lnTo>
                      <a:lnTo>
                        <a:pt x="451" y="669"/>
                      </a:lnTo>
                      <a:lnTo>
                        <a:pt x="410" y="672"/>
                      </a:lnTo>
                      <a:lnTo>
                        <a:pt x="377" y="681"/>
                      </a:lnTo>
                      <a:lnTo>
                        <a:pt x="356" y="704"/>
                      </a:lnTo>
                      <a:lnTo>
                        <a:pt x="351" y="736"/>
                      </a:lnTo>
                      <a:lnTo>
                        <a:pt x="354" y="761"/>
                      </a:lnTo>
                      <a:lnTo>
                        <a:pt x="324" y="770"/>
                      </a:lnTo>
                      <a:lnTo>
                        <a:pt x="294" y="770"/>
                      </a:lnTo>
                      <a:lnTo>
                        <a:pt x="263" y="758"/>
                      </a:lnTo>
                      <a:lnTo>
                        <a:pt x="238" y="758"/>
                      </a:lnTo>
                      <a:lnTo>
                        <a:pt x="212" y="780"/>
                      </a:lnTo>
                      <a:lnTo>
                        <a:pt x="192" y="789"/>
                      </a:lnTo>
                      <a:lnTo>
                        <a:pt x="171" y="801"/>
                      </a:lnTo>
                      <a:lnTo>
                        <a:pt x="157" y="819"/>
                      </a:lnTo>
                      <a:lnTo>
                        <a:pt x="136" y="816"/>
                      </a:lnTo>
                      <a:lnTo>
                        <a:pt x="116" y="792"/>
                      </a:lnTo>
                      <a:lnTo>
                        <a:pt x="91" y="789"/>
                      </a:lnTo>
                      <a:lnTo>
                        <a:pt x="60" y="792"/>
                      </a:lnTo>
                      <a:lnTo>
                        <a:pt x="38" y="767"/>
                      </a:lnTo>
                      <a:lnTo>
                        <a:pt x="24" y="736"/>
                      </a:lnTo>
                      <a:lnTo>
                        <a:pt x="27" y="704"/>
                      </a:lnTo>
                      <a:lnTo>
                        <a:pt x="21" y="675"/>
                      </a:lnTo>
                      <a:lnTo>
                        <a:pt x="24" y="635"/>
                      </a:lnTo>
                      <a:lnTo>
                        <a:pt x="38" y="605"/>
                      </a:lnTo>
                      <a:lnTo>
                        <a:pt x="63" y="585"/>
                      </a:lnTo>
                      <a:lnTo>
                        <a:pt x="85" y="582"/>
                      </a:lnTo>
                      <a:lnTo>
                        <a:pt x="79" y="562"/>
                      </a:lnTo>
                      <a:lnTo>
                        <a:pt x="82" y="537"/>
                      </a:lnTo>
                      <a:lnTo>
                        <a:pt x="63" y="521"/>
                      </a:lnTo>
                      <a:lnTo>
                        <a:pt x="38" y="499"/>
                      </a:lnTo>
                      <a:lnTo>
                        <a:pt x="18" y="496"/>
                      </a:lnTo>
                      <a:lnTo>
                        <a:pt x="15" y="476"/>
                      </a:lnTo>
                      <a:lnTo>
                        <a:pt x="0" y="451"/>
                      </a:lnTo>
                      <a:lnTo>
                        <a:pt x="18" y="438"/>
                      </a:lnTo>
                      <a:lnTo>
                        <a:pt x="50" y="438"/>
                      </a:lnTo>
                      <a:lnTo>
                        <a:pt x="69" y="424"/>
                      </a:lnTo>
                      <a:lnTo>
                        <a:pt x="79" y="400"/>
                      </a:lnTo>
                      <a:lnTo>
                        <a:pt x="63" y="380"/>
                      </a:lnTo>
                      <a:lnTo>
                        <a:pt x="41" y="394"/>
                      </a:lnTo>
                      <a:lnTo>
                        <a:pt x="24" y="389"/>
                      </a:lnTo>
                      <a:lnTo>
                        <a:pt x="47" y="365"/>
                      </a:lnTo>
                      <a:lnTo>
                        <a:pt x="66" y="338"/>
                      </a:lnTo>
                      <a:lnTo>
                        <a:pt x="79" y="313"/>
                      </a:lnTo>
                      <a:lnTo>
                        <a:pt x="107" y="295"/>
                      </a:lnTo>
                      <a:lnTo>
                        <a:pt x="94" y="280"/>
                      </a:lnTo>
                      <a:lnTo>
                        <a:pt x="66" y="265"/>
                      </a:lnTo>
                      <a:lnTo>
                        <a:pt x="41" y="252"/>
                      </a:lnTo>
                      <a:lnTo>
                        <a:pt x="41" y="227"/>
                      </a:lnTo>
                      <a:lnTo>
                        <a:pt x="52" y="189"/>
                      </a:lnTo>
                      <a:lnTo>
                        <a:pt x="63" y="175"/>
                      </a:lnTo>
                      <a:lnTo>
                        <a:pt x="88" y="175"/>
                      </a:lnTo>
                      <a:lnTo>
                        <a:pt x="107" y="160"/>
                      </a:lnTo>
                      <a:lnTo>
                        <a:pt x="133" y="169"/>
                      </a:lnTo>
                      <a:lnTo>
                        <a:pt x="151" y="192"/>
                      </a:lnTo>
                      <a:lnTo>
                        <a:pt x="174" y="192"/>
                      </a:lnTo>
                      <a:lnTo>
                        <a:pt x="202" y="178"/>
                      </a:lnTo>
                      <a:lnTo>
                        <a:pt x="199" y="169"/>
                      </a:lnTo>
                      <a:lnTo>
                        <a:pt x="199" y="166"/>
                      </a:lnTo>
                      <a:lnTo>
                        <a:pt x="199" y="164"/>
                      </a:lnTo>
                      <a:lnTo>
                        <a:pt x="200" y="164"/>
                      </a:lnTo>
                      <a:lnTo>
                        <a:pt x="203" y="166"/>
                      </a:lnTo>
                      <a:lnTo>
                        <a:pt x="224" y="169"/>
                      </a:lnTo>
                      <a:lnTo>
                        <a:pt x="247" y="148"/>
                      </a:lnTo>
                      <a:lnTo>
                        <a:pt x="266" y="151"/>
                      </a:lnTo>
                      <a:lnTo>
                        <a:pt x="301" y="126"/>
                      </a:lnTo>
                      <a:lnTo>
                        <a:pt x="319" y="96"/>
                      </a:lnTo>
                      <a:lnTo>
                        <a:pt x="336" y="63"/>
                      </a:lnTo>
                      <a:lnTo>
                        <a:pt x="345" y="41"/>
                      </a:lnTo>
                      <a:lnTo>
                        <a:pt x="362" y="34"/>
                      </a:lnTo>
                      <a:lnTo>
                        <a:pt x="383" y="31"/>
                      </a:lnTo>
                      <a:lnTo>
                        <a:pt x="405" y="41"/>
                      </a:lnTo>
                      <a:lnTo>
                        <a:pt x="438" y="38"/>
                      </a:lnTo>
                      <a:lnTo>
                        <a:pt x="469" y="22"/>
                      </a:lnTo>
                      <a:lnTo>
                        <a:pt x="491" y="0"/>
                      </a:lnTo>
                      <a:lnTo>
                        <a:pt x="504" y="25"/>
                      </a:lnTo>
                      <a:lnTo>
                        <a:pt x="524" y="50"/>
                      </a:lnTo>
                      <a:lnTo>
                        <a:pt x="542" y="79"/>
                      </a:lnTo>
                      <a:lnTo>
                        <a:pt x="549" y="108"/>
                      </a:lnTo>
                      <a:lnTo>
                        <a:pt x="555" y="137"/>
                      </a:lnTo>
                      <a:lnTo>
                        <a:pt x="543" y="157"/>
                      </a:lnTo>
                      <a:lnTo>
                        <a:pt x="524" y="172"/>
                      </a:lnTo>
                      <a:lnTo>
                        <a:pt x="513" y="198"/>
                      </a:lnTo>
                      <a:lnTo>
                        <a:pt x="521" y="218"/>
                      </a:lnTo>
                      <a:lnTo>
                        <a:pt x="539" y="237"/>
                      </a:lnTo>
                      <a:lnTo>
                        <a:pt x="536" y="265"/>
                      </a:lnTo>
                      <a:lnTo>
                        <a:pt x="524" y="289"/>
                      </a:lnTo>
                      <a:lnTo>
                        <a:pt x="530" y="316"/>
                      </a:lnTo>
                      <a:lnTo>
                        <a:pt x="555" y="322"/>
                      </a:lnTo>
                      <a:lnTo>
                        <a:pt x="577" y="325"/>
                      </a:lnTo>
                      <a:lnTo>
                        <a:pt x="596" y="338"/>
                      </a:lnTo>
                      <a:lnTo>
                        <a:pt x="613" y="348"/>
                      </a:lnTo>
                      <a:lnTo>
                        <a:pt x="642" y="357"/>
                      </a:lnTo>
                      <a:lnTo>
                        <a:pt x="666" y="362"/>
                      </a:lnTo>
                      <a:lnTo>
                        <a:pt x="689" y="371"/>
                      </a:lnTo>
                      <a:lnTo>
                        <a:pt x="704" y="389"/>
                      </a:lnTo>
                      <a:lnTo>
                        <a:pt x="710" y="424"/>
                      </a:lnTo>
                      <a:lnTo>
                        <a:pt x="707" y="448"/>
                      </a:lnTo>
                      <a:lnTo>
                        <a:pt x="704" y="470"/>
                      </a:lnTo>
                      <a:lnTo>
                        <a:pt x="724" y="499"/>
                      </a:lnTo>
                      <a:lnTo>
                        <a:pt x="739" y="537"/>
                      </a:lnTo>
                      <a:lnTo>
                        <a:pt x="736" y="565"/>
                      </a:lnTo>
                      <a:lnTo>
                        <a:pt x="718" y="608"/>
                      </a:lnTo>
                      <a:lnTo>
                        <a:pt x="718" y="632"/>
                      </a:lnTo>
                      <a:lnTo>
                        <a:pt x="689" y="647"/>
                      </a:lnTo>
                      <a:lnTo>
                        <a:pt x="669" y="678"/>
                      </a:lnTo>
                      <a:lnTo>
                        <a:pt x="654" y="701"/>
                      </a:lnTo>
                      <a:lnTo>
                        <a:pt x="625" y="713"/>
                      </a:lnTo>
                      <a:lnTo>
                        <a:pt x="613" y="726"/>
                      </a:lnTo>
                      <a:lnTo>
                        <a:pt x="596" y="749"/>
                      </a:lnTo>
                      <a:lnTo>
                        <a:pt x="577" y="767"/>
                      </a:lnTo>
                      <a:lnTo>
                        <a:pt x="562" y="764"/>
                      </a:lnTo>
                      <a:close/>
                    </a:path>
                  </a:pathLst>
                </a:custGeom>
                <a:solidFill>
                  <a:srgbClr val="0066CC"/>
                </a:solidFill>
                <a:ln w="9525">
                  <a:solidFill>
                    <a:srgbClr val="0066CC"/>
                  </a:solidFill>
                  <a:round/>
                  <a:headEnd/>
                  <a:tailEnd/>
                </a:ln>
              </p:spPr>
              <p:txBody>
                <a:bodyPr/>
                <a:lstStyle/>
                <a:p>
                  <a:pPr fontAlgn="base">
                    <a:spcBef>
                      <a:spcPct val="0"/>
                    </a:spcBef>
                    <a:spcAft>
                      <a:spcPct val="0"/>
                    </a:spcAft>
                  </a:pPr>
                  <a:endParaRPr lang="en-US" sz="2000" b="1">
                    <a:solidFill>
                      <a:srgbClr val="FFFFFF"/>
                    </a:solidFill>
                  </a:endParaRPr>
                </a:p>
                <a:p>
                  <a:pPr fontAlgn="base">
                    <a:spcBef>
                      <a:spcPct val="0"/>
                    </a:spcBef>
                    <a:spcAft>
                      <a:spcPct val="0"/>
                    </a:spcAft>
                  </a:pPr>
                  <a:endParaRPr lang="en-US" sz="2000" b="1">
                    <a:solidFill>
                      <a:srgbClr val="FFFFFF"/>
                    </a:solidFill>
                  </a:endParaRPr>
                </a:p>
                <a:p>
                  <a:pPr fontAlgn="base">
                    <a:spcBef>
                      <a:spcPct val="0"/>
                    </a:spcBef>
                    <a:spcAft>
                      <a:spcPct val="0"/>
                    </a:spcAft>
                  </a:pPr>
                  <a:r>
                    <a:rPr lang="en-US" sz="1400" b="1">
                      <a:solidFill>
                        <a:srgbClr val="FFFFFF"/>
                      </a:solidFill>
                    </a:rPr>
                    <a:t>West Midlands</a:t>
                  </a:r>
                </a:p>
              </p:txBody>
            </p:sp>
          </p:grpSp>
        </p:grpSp>
        <p:grpSp>
          <p:nvGrpSpPr>
            <p:cNvPr id="176170" name="Group 42"/>
            <p:cNvGrpSpPr>
              <a:grpSpLocks/>
            </p:cNvGrpSpPr>
            <p:nvPr/>
          </p:nvGrpSpPr>
          <p:grpSpPr bwMode="auto">
            <a:xfrm>
              <a:off x="1657" y="4655"/>
              <a:ext cx="2966" cy="4550"/>
              <a:chOff x="2055" y="535"/>
              <a:chExt cx="1226" cy="1820"/>
            </a:xfrm>
          </p:grpSpPr>
          <p:sp>
            <p:nvSpPr>
              <p:cNvPr id="176174" name="Freeform 43"/>
              <p:cNvSpPr>
                <a:spLocks/>
              </p:cNvSpPr>
              <p:nvPr/>
            </p:nvSpPr>
            <p:spPr bwMode="ltGray">
              <a:xfrm>
                <a:off x="2055" y="535"/>
                <a:ext cx="1226" cy="1820"/>
              </a:xfrm>
              <a:custGeom>
                <a:avLst/>
                <a:gdLst>
                  <a:gd name="T0" fmla="*/ 201 w 1522"/>
                  <a:gd name="T1" fmla="*/ 69 h 2663"/>
                  <a:gd name="T2" fmla="*/ 175 w 1522"/>
                  <a:gd name="T3" fmla="*/ 74 h 2663"/>
                  <a:gd name="T4" fmla="*/ 131 w 1522"/>
                  <a:gd name="T5" fmla="*/ 81 h 2663"/>
                  <a:gd name="T6" fmla="*/ 101 w 1522"/>
                  <a:gd name="T7" fmla="*/ 82 h 2663"/>
                  <a:gd name="T8" fmla="*/ 92 w 1522"/>
                  <a:gd name="T9" fmla="*/ 85 h 2663"/>
                  <a:gd name="T10" fmla="*/ 65 w 1522"/>
                  <a:gd name="T11" fmla="*/ 82 h 2663"/>
                  <a:gd name="T12" fmla="*/ 58 w 1522"/>
                  <a:gd name="T13" fmla="*/ 83 h 2663"/>
                  <a:gd name="T14" fmla="*/ 58 w 1522"/>
                  <a:gd name="T15" fmla="*/ 81 h 2663"/>
                  <a:gd name="T16" fmla="*/ 79 w 1522"/>
                  <a:gd name="T17" fmla="*/ 68 h 2663"/>
                  <a:gd name="T18" fmla="*/ 67 w 1522"/>
                  <a:gd name="T19" fmla="*/ 59 h 2663"/>
                  <a:gd name="T20" fmla="*/ 70 w 1522"/>
                  <a:gd name="T21" fmla="*/ 54 h 2663"/>
                  <a:gd name="T22" fmla="*/ 58 w 1522"/>
                  <a:gd name="T23" fmla="*/ 59 h 2663"/>
                  <a:gd name="T24" fmla="*/ 47 w 1522"/>
                  <a:gd name="T25" fmla="*/ 60 h 2663"/>
                  <a:gd name="T26" fmla="*/ 38 w 1522"/>
                  <a:gd name="T27" fmla="*/ 57 h 2663"/>
                  <a:gd name="T28" fmla="*/ 32 w 1522"/>
                  <a:gd name="T29" fmla="*/ 70 h 2663"/>
                  <a:gd name="T30" fmla="*/ 23 w 1522"/>
                  <a:gd name="T31" fmla="*/ 66 h 2663"/>
                  <a:gd name="T32" fmla="*/ 27 w 1522"/>
                  <a:gd name="T33" fmla="*/ 56 h 2663"/>
                  <a:gd name="T34" fmla="*/ 31 w 1522"/>
                  <a:gd name="T35" fmla="*/ 50 h 2663"/>
                  <a:gd name="T36" fmla="*/ 40 w 1522"/>
                  <a:gd name="T37" fmla="*/ 47 h 2663"/>
                  <a:gd name="T38" fmla="*/ 44 w 1522"/>
                  <a:gd name="T39" fmla="*/ 46 h 2663"/>
                  <a:gd name="T40" fmla="*/ 53 w 1522"/>
                  <a:gd name="T41" fmla="*/ 40 h 2663"/>
                  <a:gd name="T42" fmla="*/ 22 w 1522"/>
                  <a:gd name="T43" fmla="*/ 45 h 2663"/>
                  <a:gd name="T44" fmla="*/ 11 w 1522"/>
                  <a:gd name="T45" fmla="*/ 42 h 2663"/>
                  <a:gd name="T46" fmla="*/ 20 w 1522"/>
                  <a:gd name="T47" fmla="*/ 40 h 2663"/>
                  <a:gd name="T48" fmla="*/ 22 w 1522"/>
                  <a:gd name="T49" fmla="*/ 36 h 2663"/>
                  <a:gd name="T50" fmla="*/ 35 w 1522"/>
                  <a:gd name="T51" fmla="*/ 34 h 2663"/>
                  <a:gd name="T52" fmla="*/ 35 w 1522"/>
                  <a:gd name="T53" fmla="*/ 29 h 2663"/>
                  <a:gd name="T54" fmla="*/ 38 w 1522"/>
                  <a:gd name="T55" fmla="*/ 27 h 2663"/>
                  <a:gd name="T56" fmla="*/ 28 w 1522"/>
                  <a:gd name="T57" fmla="*/ 27 h 2663"/>
                  <a:gd name="T58" fmla="*/ 22 w 1522"/>
                  <a:gd name="T59" fmla="*/ 24 h 2663"/>
                  <a:gd name="T60" fmla="*/ 31 w 1522"/>
                  <a:gd name="T61" fmla="*/ 24 h 2663"/>
                  <a:gd name="T62" fmla="*/ 23 w 1522"/>
                  <a:gd name="T63" fmla="*/ 18 h 2663"/>
                  <a:gd name="T64" fmla="*/ 32 w 1522"/>
                  <a:gd name="T65" fmla="*/ 16 h 2663"/>
                  <a:gd name="T66" fmla="*/ 44 w 1522"/>
                  <a:gd name="T67" fmla="*/ 16 h 2663"/>
                  <a:gd name="T68" fmla="*/ 41 w 1522"/>
                  <a:gd name="T69" fmla="*/ 12 h 2663"/>
                  <a:gd name="T70" fmla="*/ 56 w 1522"/>
                  <a:gd name="T71" fmla="*/ 8 h 2663"/>
                  <a:gd name="T72" fmla="*/ 58 w 1522"/>
                  <a:gd name="T73" fmla="*/ 5 h 2663"/>
                  <a:gd name="T74" fmla="*/ 69 w 1522"/>
                  <a:gd name="T75" fmla="*/ 1 h 2663"/>
                  <a:gd name="T76" fmla="*/ 79 w 1522"/>
                  <a:gd name="T77" fmla="*/ 3 h 2663"/>
                  <a:gd name="T78" fmla="*/ 95 w 1522"/>
                  <a:gd name="T79" fmla="*/ 3 h 2663"/>
                  <a:gd name="T80" fmla="*/ 130 w 1522"/>
                  <a:gd name="T81" fmla="*/ 1 h 2663"/>
                  <a:gd name="T82" fmla="*/ 147 w 1522"/>
                  <a:gd name="T83" fmla="*/ 1 h 2663"/>
                  <a:gd name="T84" fmla="*/ 145 w 1522"/>
                  <a:gd name="T85" fmla="*/ 8 h 2663"/>
                  <a:gd name="T86" fmla="*/ 106 w 1522"/>
                  <a:gd name="T87" fmla="*/ 16 h 2663"/>
                  <a:gd name="T88" fmla="*/ 103 w 1522"/>
                  <a:gd name="T89" fmla="*/ 18 h 2663"/>
                  <a:gd name="T90" fmla="*/ 109 w 1522"/>
                  <a:gd name="T91" fmla="*/ 21 h 2663"/>
                  <a:gd name="T92" fmla="*/ 101 w 1522"/>
                  <a:gd name="T93" fmla="*/ 21 h 2663"/>
                  <a:gd name="T94" fmla="*/ 109 w 1522"/>
                  <a:gd name="T95" fmla="*/ 23 h 2663"/>
                  <a:gd name="T96" fmla="*/ 149 w 1522"/>
                  <a:gd name="T97" fmla="*/ 21 h 2663"/>
                  <a:gd name="T98" fmla="*/ 202 w 1522"/>
                  <a:gd name="T99" fmla="*/ 21 h 2663"/>
                  <a:gd name="T100" fmla="*/ 201 w 1522"/>
                  <a:gd name="T101" fmla="*/ 36 h 2663"/>
                  <a:gd name="T102" fmla="*/ 165 w 1522"/>
                  <a:gd name="T103" fmla="*/ 46 h 2663"/>
                  <a:gd name="T104" fmla="*/ 169 w 1522"/>
                  <a:gd name="T105" fmla="*/ 48 h 2663"/>
                  <a:gd name="T106" fmla="*/ 182 w 1522"/>
                  <a:gd name="T107" fmla="*/ 51 h 2663"/>
                  <a:gd name="T108" fmla="*/ 142 w 1522"/>
                  <a:gd name="T109" fmla="*/ 57 h 2663"/>
                  <a:gd name="T110" fmla="*/ 153 w 1522"/>
                  <a:gd name="T111" fmla="*/ 58 h 2663"/>
                  <a:gd name="T112" fmla="*/ 184 w 1522"/>
                  <a:gd name="T113" fmla="*/ 57 h 26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22"/>
                  <a:gd name="T172" fmla="*/ 0 h 2663"/>
                  <a:gd name="T173" fmla="*/ 1522 w 1522"/>
                  <a:gd name="T174" fmla="*/ 2663 h 26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22" h="2663">
                    <a:moveTo>
                      <a:pt x="1484" y="1877"/>
                    </a:moveTo>
                    <a:lnTo>
                      <a:pt x="1494" y="1891"/>
                    </a:lnTo>
                    <a:lnTo>
                      <a:pt x="1428" y="1979"/>
                    </a:lnTo>
                    <a:lnTo>
                      <a:pt x="1404" y="2006"/>
                    </a:lnTo>
                    <a:lnTo>
                      <a:pt x="1437" y="2090"/>
                    </a:lnTo>
                    <a:lnTo>
                      <a:pt x="1411" y="2120"/>
                    </a:lnTo>
                    <a:lnTo>
                      <a:pt x="1374" y="2143"/>
                    </a:lnTo>
                    <a:lnTo>
                      <a:pt x="1348" y="2178"/>
                    </a:lnTo>
                    <a:lnTo>
                      <a:pt x="1297" y="2195"/>
                    </a:lnTo>
                    <a:lnTo>
                      <a:pt x="1261" y="2233"/>
                    </a:lnTo>
                    <a:lnTo>
                      <a:pt x="1263" y="2249"/>
                    </a:lnTo>
                    <a:lnTo>
                      <a:pt x="1224" y="2289"/>
                    </a:lnTo>
                    <a:lnTo>
                      <a:pt x="1179" y="2337"/>
                    </a:lnTo>
                    <a:lnTo>
                      <a:pt x="1023" y="2427"/>
                    </a:lnTo>
                    <a:lnTo>
                      <a:pt x="950" y="2436"/>
                    </a:lnTo>
                    <a:lnTo>
                      <a:pt x="931" y="2454"/>
                    </a:lnTo>
                    <a:lnTo>
                      <a:pt x="932" y="2492"/>
                    </a:lnTo>
                    <a:lnTo>
                      <a:pt x="918" y="2503"/>
                    </a:lnTo>
                    <a:lnTo>
                      <a:pt x="840" y="2521"/>
                    </a:lnTo>
                    <a:lnTo>
                      <a:pt x="830" y="2549"/>
                    </a:lnTo>
                    <a:lnTo>
                      <a:pt x="773" y="2579"/>
                    </a:lnTo>
                    <a:lnTo>
                      <a:pt x="759" y="2553"/>
                    </a:lnTo>
                    <a:lnTo>
                      <a:pt x="732" y="2577"/>
                    </a:lnTo>
                    <a:lnTo>
                      <a:pt x="708" y="2529"/>
                    </a:lnTo>
                    <a:lnTo>
                      <a:pt x="678" y="2532"/>
                    </a:lnTo>
                    <a:lnTo>
                      <a:pt x="642" y="2500"/>
                    </a:lnTo>
                    <a:lnTo>
                      <a:pt x="632" y="2506"/>
                    </a:lnTo>
                    <a:lnTo>
                      <a:pt x="632" y="2546"/>
                    </a:lnTo>
                    <a:lnTo>
                      <a:pt x="651" y="2559"/>
                    </a:lnTo>
                    <a:lnTo>
                      <a:pt x="642" y="2628"/>
                    </a:lnTo>
                    <a:lnTo>
                      <a:pt x="620" y="2628"/>
                    </a:lnTo>
                    <a:lnTo>
                      <a:pt x="588" y="2608"/>
                    </a:lnTo>
                    <a:lnTo>
                      <a:pt x="541" y="2559"/>
                    </a:lnTo>
                    <a:lnTo>
                      <a:pt x="500" y="2539"/>
                    </a:lnTo>
                    <a:lnTo>
                      <a:pt x="480" y="2523"/>
                    </a:lnTo>
                    <a:lnTo>
                      <a:pt x="457" y="2529"/>
                    </a:lnTo>
                    <a:lnTo>
                      <a:pt x="433" y="2565"/>
                    </a:lnTo>
                    <a:lnTo>
                      <a:pt x="452" y="2631"/>
                    </a:lnTo>
                    <a:lnTo>
                      <a:pt x="460" y="2656"/>
                    </a:lnTo>
                    <a:lnTo>
                      <a:pt x="449" y="2663"/>
                    </a:lnTo>
                    <a:lnTo>
                      <a:pt x="427" y="2628"/>
                    </a:lnTo>
                    <a:lnTo>
                      <a:pt x="406" y="2571"/>
                    </a:lnTo>
                    <a:lnTo>
                      <a:pt x="353" y="2492"/>
                    </a:lnTo>
                    <a:lnTo>
                      <a:pt x="353" y="2444"/>
                    </a:lnTo>
                    <a:lnTo>
                      <a:pt x="368" y="2421"/>
                    </a:lnTo>
                    <a:lnTo>
                      <a:pt x="392" y="2450"/>
                    </a:lnTo>
                    <a:lnTo>
                      <a:pt x="400" y="2483"/>
                    </a:lnTo>
                    <a:lnTo>
                      <a:pt x="408" y="2489"/>
                    </a:lnTo>
                    <a:lnTo>
                      <a:pt x="416" y="2464"/>
                    </a:lnTo>
                    <a:lnTo>
                      <a:pt x="400" y="2398"/>
                    </a:lnTo>
                    <a:lnTo>
                      <a:pt x="408" y="2347"/>
                    </a:lnTo>
                    <a:lnTo>
                      <a:pt x="446" y="2309"/>
                    </a:lnTo>
                    <a:lnTo>
                      <a:pt x="503" y="2163"/>
                    </a:lnTo>
                    <a:lnTo>
                      <a:pt x="550" y="2114"/>
                    </a:lnTo>
                    <a:lnTo>
                      <a:pt x="538" y="2058"/>
                    </a:lnTo>
                    <a:lnTo>
                      <a:pt x="515" y="2022"/>
                    </a:lnTo>
                    <a:lnTo>
                      <a:pt x="480" y="1997"/>
                    </a:lnTo>
                    <a:lnTo>
                      <a:pt x="452" y="1959"/>
                    </a:lnTo>
                    <a:lnTo>
                      <a:pt x="474" y="1923"/>
                    </a:lnTo>
                    <a:lnTo>
                      <a:pt x="468" y="1815"/>
                    </a:lnTo>
                    <a:lnTo>
                      <a:pt x="490" y="1798"/>
                    </a:lnTo>
                    <a:lnTo>
                      <a:pt x="560" y="1809"/>
                    </a:lnTo>
                    <a:lnTo>
                      <a:pt x="490" y="1742"/>
                    </a:lnTo>
                    <a:lnTo>
                      <a:pt x="470" y="1760"/>
                    </a:lnTo>
                    <a:lnTo>
                      <a:pt x="468" y="1704"/>
                    </a:lnTo>
                    <a:lnTo>
                      <a:pt x="490" y="1668"/>
                    </a:lnTo>
                    <a:lnTo>
                      <a:pt x="460" y="1675"/>
                    </a:lnTo>
                    <a:lnTo>
                      <a:pt x="461" y="1763"/>
                    </a:lnTo>
                    <a:lnTo>
                      <a:pt x="441" y="1786"/>
                    </a:lnTo>
                    <a:lnTo>
                      <a:pt x="446" y="1809"/>
                    </a:lnTo>
                    <a:lnTo>
                      <a:pt x="416" y="1857"/>
                    </a:lnTo>
                    <a:lnTo>
                      <a:pt x="408" y="1848"/>
                    </a:lnTo>
                    <a:lnTo>
                      <a:pt x="394" y="1789"/>
                    </a:lnTo>
                    <a:lnTo>
                      <a:pt x="381" y="1775"/>
                    </a:lnTo>
                    <a:lnTo>
                      <a:pt x="381" y="1792"/>
                    </a:lnTo>
                    <a:lnTo>
                      <a:pt x="373" y="1812"/>
                    </a:lnTo>
                    <a:lnTo>
                      <a:pt x="347" y="1798"/>
                    </a:lnTo>
                    <a:lnTo>
                      <a:pt x="324" y="1859"/>
                    </a:lnTo>
                    <a:lnTo>
                      <a:pt x="305" y="1827"/>
                    </a:lnTo>
                    <a:lnTo>
                      <a:pt x="318" y="1724"/>
                    </a:lnTo>
                    <a:lnTo>
                      <a:pt x="368" y="1674"/>
                    </a:lnTo>
                    <a:lnTo>
                      <a:pt x="353" y="1674"/>
                    </a:lnTo>
                    <a:lnTo>
                      <a:pt x="289" y="1759"/>
                    </a:lnTo>
                    <a:lnTo>
                      <a:pt x="264" y="1760"/>
                    </a:lnTo>
                    <a:lnTo>
                      <a:pt x="261" y="1772"/>
                    </a:lnTo>
                    <a:lnTo>
                      <a:pt x="302" y="1908"/>
                    </a:lnTo>
                    <a:lnTo>
                      <a:pt x="248" y="1999"/>
                    </a:lnTo>
                    <a:lnTo>
                      <a:pt x="248" y="2040"/>
                    </a:lnTo>
                    <a:lnTo>
                      <a:pt x="214" y="2135"/>
                    </a:lnTo>
                    <a:lnTo>
                      <a:pt x="225" y="2169"/>
                    </a:lnTo>
                    <a:lnTo>
                      <a:pt x="210" y="2208"/>
                    </a:lnTo>
                    <a:lnTo>
                      <a:pt x="153" y="2228"/>
                    </a:lnTo>
                    <a:lnTo>
                      <a:pt x="134" y="2219"/>
                    </a:lnTo>
                    <a:lnTo>
                      <a:pt x="130" y="2181"/>
                    </a:lnTo>
                    <a:lnTo>
                      <a:pt x="144" y="2152"/>
                    </a:lnTo>
                    <a:lnTo>
                      <a:pt x="166" y="2028"/>
                    </a:lnTo>
                    <a:lnTo>
                      <a:pt x="212" y="1920"/>
                    </a:lnTo>
                    <a:lnTo>
                      <a:pt x="194" y="1914"/>
                    </a:lnTo>
                    <a:lnTo>
                      <a:pt x="182" y="1888"/>
                    </a:lnTo>
                    <a:lnTo>
                      <a:pt x="194" y="1841"/>
                    </a:lnTo>
                    <a:lnTo>
                      <a:pt x="177" y="1816"/>
                    </a:lnTo>
                    <a:lnTo>
                      <a:pt x="195" y="1730"/>
                    </a:lnTo>
                    <a:lnTo>
                      <a:pt x="229" y="1695"/>
                    </a:lnTo>
                    <a:lnTo>
                      <a:pt x="235" y="1651"/>
                    </a:lnTo>
                    <a:lnTo>
                      <a:pt x="210" y="1648"/>
                    </a:lnTo>
                    <a:lnTo>
                      <a:pt x="207" y="1642"/>
                    </a:lnTo>
                    <a:lnTo>
                      <a:pt x="212" y="1628"/>
                    </a:lnTo>
                    <a:lnTo>
                      <a:pt x="217" y="1543"/>
                    </a:lnTo>
                    <a:lnTo>
                      <a:pt x="239" y="1529"/>
                    </a:lnTo>
                    <a:lnTo>
                      <a:pt x="236" y="1517"/>
                    </a:lnTo>
                    <a:lnTo>
                      <a:pt x="274" y="1466"/>
                    </a:lnTo>
                    <a:lnTo>
                      <a:pt x="338" y="1469"/>
                    </a:lnTo>
                    <a:lnTo>
                      <a:pt x="337" y="1463"/>
                    </a:lnTo>
                    <a:lnTo>
                      <a:pt x="283" y="1458"/>
                    </a:lnTo>
                    <a:lnTo>
                      <a:pt x="270" y="1432"/>
                    </a:lnTo>
                    <a:lnTo>
                      <a:pt x="284" y="1422"/>
                    </a:lnTo>
                    <a:lnTo>
                      <a:pt x="312" y="1422"/>
                    </a:lnTo>
                    <a:lnTo>
                      <a:pt x="324" y="1411"/>
                    </a:lnTo>
                    <a:lnTo>
                      <a:pt x="321" y="1406"/>
                    </a:lnTo>
                    <a:lnTo>
                      <a:pt x="311" y="1418"/>
                    </a:lnTo>
                    <a:lnTo>
                      <a:pt x="283" y="1415"/>
                    </a:lnTo>
                    <a:lnTo>
                      <a:pt x="277" y="1396"/>
                    </a:lnTo>
                    <a:lnTo>
                      <a:pt x="327" y="1324"/>
                    </a:lnTo>
                    <a:lnTo>
                      <a:pt x="353" y="1308"/>
                    </a:lnTo>
                    <a:lnTo>
                      <a:pt x="347" y="1288"/>
                    </a:lnTo>
                    <a:lnTo>
                      <a:pt x="375" y="1242"/>
                    </a:lnTo>
                    <a:lnTo>
                      <a:pt x="375" y="1236"/>
                    </a:lnTo>
                    <a:lnTo>
                      <a:pt x="371" y="1232"/>
                    </a:lnTo>
                    <a:lnTo>
                      <a:pt x="333" y="1282"/>
                    </a:lnTo>
                    <a:lnTo>
                      <a:pt x="194" y="1420"/>
                    </a:lnTo>
                    <a:lnTo>
                      <a:pt x="171" y="1415"/>
                    </a:lnTo>
                    <a:lnTo>
                      <a:pt x="155" y="1393"/>
                    </a:lnTo>
                    <a:lnTo>
                      <a:pt x="125" y="1390"/>
                    </a:lnTo>
                    <a:lnTo>
                      <a:pt x="82" y="1350"/>
                    </a:lnTo>
                    <a:lnTo>
                      <a:pt x="79" y="1346"/>
                    </a:lnTo>
                    <a:lnTo>
                      <a:pt x="128" y="1341"/>
                    </a:lnTo>
                    <a:lnTo>
                      <a:pt x="136" y="1308"/>
                    </a:lnTo>
                    <a:lnTo>
                      <a:pt x="79" y="1305"/>
                    </a:lnTo>
                    <a:lnTo>
                      <a:pt x="0" y="1297"/>
                    </a:lnTo>
                    <a:lnTo>
                      <a:pt x="3" y="1277"/>
                    </a:lnTo>
                    <a:lnTo>
                      <a:pt x="85" y="1245"/>
                    </a:lnTo>
                    <a:lnTo>
                      <a:pt x="106" y="1261"/>
                    </a:lnTo>
                    <a:lnTo>
                      <a:pt x="139" y="1235"/>
                    </a:lnTo>
                    <a:lnTo>
                      <a:pt x="139" y="1218"/>
                    </a:lnTo>
                    <a:lnTo>
                      <a:pt x="163" y="1203"/>
                    </a:lnTo>
                    <a:lnTo>
                      <a:pt x="160" y="1177"/>
                    </a:lnTo>
                    <a:lnTo>
                      <a:pt x="144" y="1169"/>
                    </a:lnTo>
                    <a:lnTo>
                      <a:pt x="125" y="1175"/>
                    </a:lnTo>
                    <a:lnTo>
                      <a:pt x="117" y="1169"/>
                    </a:lnTo>
                    <a:lnTo>
                      <a:pt x="149" y="1092"/>
                    </a:lnTo>
                    <a:lnTo>
                      <a:pt x="185" y="1107"/>
                    </a:lnTo>
                    <a:lnTo>
                      <a:pt x="188" y="1086"/>
                    </a:lnTo>
                    <a:lnTo>
                      <a:pt x="158" y="1062"/>
                    </a:lnTo>
                    <a:lnTo>
                      <a:pt x="175" y="1033"/>
                    </a:lnTo>
                    <a:lnTo>
                      <a:pt x="198" y="1024"/>
                    </a:lnTo>
                    <a:lnTo>
                      <a:pt x="252" y="1042"/>
                    </a:lnTo>
                    <a:lnTo>
                      <a:pt x="264" y="1033"/>
                    </a:lnTo>
                    <a:lnTo>
                      <a:pt x="198" y="996"/>
                    </a:lnTo>
                    <a:lnTo>
                      <a:pt x="229" y="928"/>
                    </a:lnTo>
                    <a:lnTo>
                      <a:pt x="251" y="931"/>
                    </a:lnTo>
                    <a:lnTo>
                      <a:pt x="252" y="901"/>
                    </a:lnTo>
                    <a:lnTo>
                      <a:pt x="245" y="901"/>
                    </a:lnTo>
                    <a:lnTo>
                      <a:pt x="225" y="920"/>
                    </a:lnTo>
                    <a:lnTo>
                      <a:pt x="210" y="911"/>
                    </a:lnTo>
                    <a:lnTo>
                      <a:pt x="179" y="911"/>
                    </a:lnTo>
                    <a:lnTo>
                      <a:pt x="198" y="875"/>
                    </a:lnTo>
                    <a:lnTo>
                      <a:pt x="220" y="878"/>
                    </a:lnTo>
                    <a:lnTo>
                      <a:pt x="261" y="852"/>
                    </a:lnTo>
                    <a:lnTo>
                      <a:pt x="261" y="840"/>
                    </a:lnTo>
                    <a:lnTo>
                      <a:pt x="252" y="837"/>
                    </a:lnTo>
                    <a:lnTo>
                      <a:pt x="225" y="853"/>
                    </a:lnTo>
                    <a:lnTo>
                      <a:pt x="217" y="852"/>
                    </a:lnTo>
                    <a:lnTo>
                      <a:pt x="217" y="837"/>
                    </a:lnTo>
                    <a:lnTo>
                      <a:pt x="204" y="837"/>
                    </a:lnTo>
                    <a:lnTo>
                      <a:pt x="177" y="864"/>
                    </a:lnTo>
                    <a:lnTo>
                      <a:pt x="158" y="869"/>
                    </a:lnTo>
                    <a:lnTo>
                      <a:pt x="147" y="852"/>
                    </a:lnTo>
                    <a:lnTo>
                      <a:pt x="149" y="809"/>
                    </a:lnTo>
                    <a:lnTo>
                      <a:pt x="136" y="768"/>
                    </a:lnTo>
                    <a:lnTo>
                      <a:pt x="153" y="726"/>
                    </a:lnTo>
                    <a:lnTo>
                      <a:pt x="163" y="726"/>
                    </a:lnTo>
                    <a:lnTo>
                      <a:pt x="195" y="761"/>
                    </a:lnTo>
                    <a:lnTo>
                      <a:pt x="217" y="761"/>
                    </a:lnTo>
                    <a:lnTo>
                      <a:pt x="245" y="741"/>
                    </a:lnTo>
                    <a:lnTo>
                      <a:pt x="236" y="736"/>
                    </a:lnTo>
                    <a:lnTo>
                      <a:pt x="214" y="741"/>
                    </a:lnTo>
                    <a:lnTo>
                      <a:pt x="163" y="694"/>
                    </a:lnTo>
                    <a:lnTo>
                      <a:pt x="153" y="670"/>
                    </a:lnTo>
                    <a:lnTo>
                      <a:pt x="160" y="656"/>
                    </a:lnTo>
                    <a:lnTo>
                      <a:pt x="194" y="633"/>
                    </a:lnTo>
                    <a:lnTo>
                      <a:pt x="171" y="604"/>
                    </a:lnTo>
                    <a:lnTo>
                      <a:pt x="160" y="580"/>
                    </a:lnTo>
                    <a:lnTo>
                      <a:pt x="171" y="537"/>
                    </a:lnTo>
                    <a:lnTo>
                      <a:pt x="188" y="531"/>
                    </a:lnTo>
                    <a:lnTo>
                      <a:pt x="217" y="585"/>
                    </a:lnTo>
                    <a:lnTo>
                      <a:pt x="225" y="577"/>
                    </a:lnTo>
                    <a:lnTo>
                      <a:pt x="214" y="515"/>
                    </a:lnTo>
                    <a:lnTo>
                      <a:pt x="229" y="506"/>
                    </a:lnTo>
                    <a:lnTo>
                      <a:pt x="255" y="534"/>
                    </a:lnTo>
                    <a:lnTo>
                      <a:pt x="271" y="534"/>
                    </a:lnTo>
                    <a:lnTo>
                      <a:pt x="280" y="515"/>
                    </a:lnTo>
                    <a:lnTo>
                      <a:pt x="312" y="524"/>
                    </a:lnTo>
                    <a:lnTo>
                      <a:pt x="317" y="518"/>
                    </a:lnTo>
                    <a:lnTo>
                      <a:pt x="311" y="499"/>
                    </a:lnTo>
                    <a:lnTo>
                      <a:pt x="353" y="504"/>
                    </a:lnTo>
                    <a:lnTo>
                      <a:pt x="365" y="512"/>
                    </a:lnTo>
                    <a:lnTo>
                      <a:pt x="373" y="504"/>
                    </a:lnTo>
                    <a:lnTo>
                      <a:pt x="334" y="457"/>
                    </a:lnTo>
                    <a:lnTo>
                      <a:pt x="289" y="421"/>
                    </a:lnTo>
                    <a:lnTo>
                      <a:pt x="286" y="390"/>
                    </a:lnTo>
                    <a:lnTo>
                      <a:pt x="327" y="393"/>
                    </a:lnTo>
                    <a:lnTo>
                      <a:pt x="340" y="348"/>
                    </a:lnTo>
                    <a:lnTo>
                      <a:pt x="299" y="279"/>
                    </a:lnTo>
                    <a:lnTo>
                      <a:pt x="306" y="270"/>
                    </a:lnTo>
                    <a:lnTo>
                      <a:pt x="334" y="282"/>
                    </a:lnTo>
                    <a:lnTo>
                      <a:pt x="392" y="269"/>
                    </a:lnTo>
                    <a:lnTo>
                      <a:pt x="441" y="287"/>
                    </a:lnTo>
                    <a:lnTo>
                      <a:pt x="446" y="279"/>
                    </a:lnTo>
                    <a:lnTo>
                      <a:pt x="392" y="240"/>
                    </a:lnTo>
                    <a:lnTo>
                      <a:pt x="381" y="188"/>
                    </a:lnTo>
                    <a:lnTo>
                      <a:pt x="413" y="177"/>
                    </a:lnTo>
                    <a:lnTo>
                      <a:pt x="411" y="170"/>
                    </a:lnTo>
                    <a:lnTo>
                      <a:pt x="419" y="141"/>
                    </a:lnTo>
                    <a:lnTo>
                      <a:pt x="400" y="112"/>
                    </a:lnTo>
                    <a:lnTo>
                      <a:pt x="427" y="85"/>
                    </a:lnTo>
                    <a:lnTo>
                      <a:pt x="435" y="38"/>
                    </a:lnTo>
                    <a:lnTo>
                      <a:pt x="449" y="27"/>
                    </a:lnTo>
                    <a:lnTo>
                      <a:pt x="487" y="38"/>
                    </a:lnTo>
                    <a:lnTo>
                      <a:pt x="500" y="70"/>
                    </a:lnTo>
                    <a:lnTo>
                      <a:pt x="516" y="64"/>
                    </a:lnTo>
                    <a:lnTo>
                      <a:pt x="538" y="80"/>
                    </a:lnTo>
                    <a:lnTo>
                      <a:pt x="522" y="129"/>
                    </a:lnTo>
                    <a:lnTo>
                      <a:pt x="531" y="129"/>
                    </a:lnTo>
                    <a:lnTo>
                      <a:pt x="557" y="106"/>
                    </a:lnTo>
                    <a:lnTo>
                      <a:pt x="576" y="64"/>
                    </a:lnTo>
                    <a:lnTo>
                      <a:pt x="616" y="80"/>
                    </a:lnTo>
                    <a:lnTo>
                      <a:pt x="604" y="135"/>
                    </a:lnTo>
                    <a:lnTo>
                      <a:pt x="611" y="135"/>
                    </a:lnTo>
                    <a:lnTo>
                      <a:pt x="638" y="98"/>
                    </a:lnTo>
                    <a:lnTo>
                      <a:pt x="664" y="89"/>
                    </a:lnTo>
                    <a:lnTo>
                      <a:pt x="674" y="98"/>
                    </a:lnTo>
                    <a:lnTo>
                      <a:pt x="756" y="53"/>
                    </a:lnTo>
                    <a:lnTo>
                      <a:pt x="759" y="61"/>
                    </a:lnTo>
                    <a:lnTo>
                      <a:pt x="827" y="67"/>
                    </a:lnTo>
                    <a:lnTo>
                      <a:pt x="868" y="44"/>
                    </a:lnTo>
                    <a:lnTo>
                      <a:pt x="909" y="24"/>
                    </a:lnTo>
                    <a:lnTo>
                      <a:pt x="925" y="42"/>
                    </a:lnTo>
                    <a:lnTo>
                      <a:pt x="942" y="42"/>
                    </a:lnTo>
                    <a:lnTo>
                      <a:pt x="973" y="30"/>
                    </a:lnTo>
                    <a:lnTo>
                      <a:pt x="956" y="10"/>
                    </a:lnTo>
                    <a:lnTo>
                      <a:pt x="966" y="0"/>
                    </a:lnTo>
                    <a:lnTo>
                      <a:pt x="1029" y="10"/>
                    </a:lnTo>
                    <a:lnTo>
                      <a:pt x="1066" y="16"/>
                    </a:lnTo>
                    <a:lnTo>
                      <a:pt x="1080" y="16"/>
                    </a:lnTo>
                    <a:lnTo>
                      <a:pt x="1080" y="42"/>
                    </a:lnTo>
                    <a:lnTo>
                      <a:pt x="1053" y="102"/>
                    </a:lnTo>
                    <a:lnTo>
                      <a:pt x="1078" y="127"/>
                    </a:lnTo>
                    <a:lnTo>
                      <a:pt x="1014" y="249"/>
                    </a:lnTo>
                    <a:lnTo>
                      <a:pt x="969" y="273"/>
                    </a:lnTo>
                    <a:lnTo>
                      <a:pt x="896" y="367"/>
                    </a:lnTo>
                    <a:lnTo>
                      <a:pt x="821" y="427"/>
                    </a:lnTo>
                    <a:lnTo>
                      <a:pt x="792" y="457"/>
                    </a:lnTo>
                    <a:lnTo>
                      <a:pt x="746" y="472"/>
                    </a:lnTo>
                    <a:lnTo>
                      <a:pt x="740" y="477"/>
                    </a:lnTo>
                    <a:lnTo>
                      <a:pt x="764" y="504"/>
                    </a:lnTo>
                    <a:lnTo>
                      <a:pt x="738" y="525"/>
                    </a:lnTo>
                    <a:lnTo>
                      <a:pt x="657" y="524"/>
                    </a:lnTo>
                    <a:lnTo>
                      <a:pt x="651" y="528"/>
                    </a:lnTo>
                    <a:lnTo>
                      <a:pt x="667" y="542"/>
                    </a:lnTo>
                    <a:lnTo>
                      <a:pt x="721" y="551"/>
                    </a:lnTo>
                    <a:lnTo>
                      <a:pt x="751" y="557"/>
                    </a:lnTo>
                    <a:lnTo>
                      <a:pt x="781" y="554"/>
                    </a:lnTo>
                    <a:lnTo>
                      <a:pt x="786" y="566"/>
                    </a:lnTo>
                    <a:lnTo>
                      <a:pt x="836" y="548"/>
                    </a:lnTo>
                    <a:lnTo>
                      <a:pt x="799" y="609"/>
                    </a:lnTo>
                    <a:lnTo>
                      <a:pt x="764" y="639"/>
                    </a:lnTo>
                    <a:lnTo>
                      <a:pt x="751" y="626"/>
                    </a:lnTo>
                    <a:lnTo>
                      <a:pt x="705" y="651"/>
                    </a:lnTo>
                    <a:lnTo>
                      <a:pt x="674" y="659"/>
                    </a:lnTo>
                    <a:lnTo>
                      <a:pt x="632" y="705"/>
                    </a:lnTo>
                    <a:lnTo>
                      <a:pt x="633" y="715"/>
                    </a:lnTo>
                    <a:lnTo>
                      <a:pt x="713" y="670"/>
                    </a:lnTo>
                    <a:lnTo>
                      <a:pt x="756" y="673"/>
                    </a:lnTo>
                    <a:lnTo>
                      <a:pt x="673" y="781"/>
                    </a:lnTo>
                    <a:lnTo>
                      <a:pt x="689" y="787"/>
                    </a:lnTo>
                    <a:lnTo>
                      <a:pt x="729" y="767"/>
                    </a:lnTo>
                    <a:lnTo>
                      <a:pt x="754" y="726"/>
                    </a:lnTo>
                    <a:lnTo>
                      <a:pt x="762" y="712"/>
                    </a:lnTo>
                    <a:lnTo>
                      <a:pt x="824" y="708"/>
                    </a:lnTo>
                    <a:lnTo>
                      <a:pt x="891" y="668"/>
                    </a:lnTo>
                    <a:lnTo>
                      <a:pt x="937" y="656"/>
                    </a:lnTo>
                    <a:lnTo>
                      <a:pt x="944" y="639"/>
                    </a:lnTo>
                    <a:lnTo>
                      <a:pt x="1014" y="627"/>
                    </a:lnTo>
                    <a:lnTo>
                      <a:pt x="1048" y="653"/>
                    </a:lnTo>
                    <a:lnTo>
                      <a:pt x="1123" y="645"/>
                    </a:lnTo>
                    <a:lnTo>
                      <a:pt x="1148" y="633"/>
                    </a:lnTo>
                    <a:lnTo>
                      <a:pt x="1309" y="647"/>
                    </a:lnTo>
                    <a:lnTo>
                      <a:pt x="1360" y="647"/>
                    </a:lnTo>
                    <a:lnTo>
                      <a:pt x="1393" y="647"/>
                    </a:lnTo>
                    <a:lnTo>
                      <a:pt x="1415" y="630"/>
                    </a:lnTo>
                    <a:lnTo>
                      <a:pt x="1469" y="641"/>
                    </a:lnTo>
                    <a:lnTo>
                      <a:pt x="1501" y="688"/>
                    </a:lnTo>
                    <a:lnTo>
                      <a:pt x="1522" y="787"/>
                    </a:lnTo>
                    <a:lnTo>
                      <a:pt x="1446" y="907"/>
                    </a:lnTo>
                    <a:lnTo>
                      <a:pt x="1428" y="1016"/>
                    </a:lnTo>
                    <a:lnTo>
                      <a:pt x="1406" y="1086"/>
                    </a:lnTo>
                    <a:lnTo>
                      <a:pt x="1395" y="1127"/>
                    </a:lnTo>
                    <a:lnTo>
                      <a:pt x="1387" y="1175"/>
                    </a:lnTo>
                    <a:lnTo>
                      <a:pt x="1312" y="1279"/>
                    </a:lnTo>
                    <a:lnTo>
                      <a:pt x="1306" y="1339"/>
                    </a:lnTo>
                    <a:lnTo>
                      <a:pt x="1208" y="1446"/>
                    </a:lnTo>
                    <a:lnTo>
                      <a:pt x="1160" y="1446"/>
                    </a:lnTo>
                    <a:lnTo>
                      <a:pt x="1145" y="1455"/>
                    </a:lnTo>
                    <a:lnTo>
                      <a:pt x="1078" y="1481"/>
                    </a:lnTo>
                    <a:lnTo>
                      <a:pt x="1050" y="1517"/>
                    </a:lnTo>
                    <a:lnTo>
                      <a:pt x="1061" y="1520"/>
                    </a:lnTo>
                    <a:lnTo>
                      <a:pt x="1145" y="1469"/>
                    </a:lnTo>
                    <a:lnTo>
                      <a:pt x="1183" y="1467"/>
                    </a:lnTo>
                    <a:lnTo>
                      <a:pt x="1192" y="1481"/>
                    </a:lnTo>
                    <a:lnTo>
                      <a:pt x="1186" y="1520"/>
                    </a:lnTo>
                    <a:lnTo>
                      <a:pt x="1196" y="1537"/>
                    </a:lnTo>
                    <a:lnTo>
                      <a:pt x="1224" y="1537"/>
                    </a:lnTo>
                    <a:lnTo>
                      <a:pt x="1263" y="1560"/>
                    </a:lnTo>
                    <a:lnTo>
                      <a:pt x="1271" y="1579"/>
                    </a:lnTo>
                    <a:lnTo>
                      <a:pt x="1208" y="1628"/>
                    </a:lnTo>
                    <a:lnTo>
                      <a:pt x="1151" y="1622"/>
                    </a:lnTo>
                    <a:lnTo>
                      <a:pt x="1088" y="1674"/>
                    </a:lnTo>
                    <a:lnTo>
                      <a:pt x="1069" y="1722"/>
                    </a:lnTo>
                    <a:lnTo>
                      <a:pt x="1050" y="1722"/>
                    </a:lnTo>
                    <a:lnTo>
                      <a:pt x="994" y="1744"/>
                    </a:lnTo>
                    <a:lnTo>
                      <a:pt x="942" y="1730"/>
                    </a:lnTo>
                    <a:lnTo>
                      <a:pt x="874" y="1718"/>
                    </a:lnTo>
                    <a:lnTo>
                      <a:pt x="902" y="1756"/>
                    </a:lnTo>
                    <a:lnTo>
                      <a:pt x="922" y="1759"/>
                    </a:lnTo>
                    <a:lnTo>
                      <a:pt x="1065" y="1778"/>
                    </a:lnTo>
                    <a:lnTo>
                      <a:pt x="1072" y="1789"/>
                    </a:lnTo>
                    <a:lnTo>
                      <a:pt x="1096" y="1789"/>
                    </a:lnTo>
                    <a:lnTo>
                      <a:pt x="1155" y="1772"/>
                    </a:lnTo>
                    <a:lnTo>
                      <a:pt x="1186" y="1733"/>
                    </a:lnTo>
                    <a:lnTo>
                      <a:pt x="1227" y="1722"/>
                    </a:lnTo>
                    <a:lnTo>
                      <a:pt x="1268" y="1730"/>
                    </a:lnTo>
                    <a:lnTo>
                      <a:pt x="1287" y="1753"/>
                    </a:lnTo>
                    <a:lnTo>
                      <a:pt x="1313" y="1760"/>
                    </a:lnTo>
                    <a:lnTo>
                      <a:pt x="1360" y="1785"/>
                    </a:lnTo>
                    <a:lnTo>
                      <a:pt x="1395" y="1806"/>
                    </a:lnTo>
                    <a:lnTo>
                      <a:pt x="1428" y="1806"/>
                    </a:lnTo>
                    <a:lnTo>
                      <a:pt x="1484" y="1877"/>
                    </a:lnTo>
                    <a:close/>
                  </a:path>
                </a:pathLst>
              </a:custGeom>
              <a:solidFill>
                <a:srgbClr val="33CC33"/>
              </a:solidFill>
              <a:ln w="9525">
                <a:solidFill>
                  <a:srgbClr val="33CC33"/>
                </a:solidFill>
                <a:round/>
                <a:headEnd/>
                <a:tailEnd/>
              </a:ln>
            </p:spPr>
            <p:txBody>
              <a:bodyPr/>
              <a:lstStyle/>
              <a:p>
                <a:pPr fontAlgn="base">
                  <a:spcBef>
                    <a:spcPct val="0"/>
                  </a:spcBef>
                  <a:spcAft>
                    <a:spcPct val="0"/>
                  </a:spcAft>
                </a:pPr>
                <a:endParaRPr lang="en-GB" sz="2800" b="1">
                  <a:solidFill>
                    <a:srgbClr val="0079C1"/>
                  </a:solidFill>
                </a:endParaRPr>
              </a:p>
            </p:txBody>
          </p:sp>
          <p:sp>
            <p:nvSpPr>
              <p:cNvPr id="176175" name="Rectangle 44"/>
              <p:cNvSpPr>
                <a:spLocks noChangeArrowheads="1"/>
              </p:cNvSpPr>
              <p:nvPr/>
            </p:nvSpPr>
            <p:spPr bwMode="auto">
              <a:xfrm>
                <a:off x="2516" y="1279"/>
                <a:ext cx="42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fontAlgn="base" hangingPunct="0">
                  <a:spcBef>
                    <a:spcPct val="20000"/>
                  </a:spcBef>
                  <a:spcAft>
                    <a:spcPct val="0"/>
                  </a:spcAft>
                </a:pPr>
                <a:r>
                  <a:rPr lang="en-GB" sz="900" b="1">
                    <a:solidFill>
                      <a:srgbClr val="000000"/>
                    </a:solidFill>
                    <a:cs typeface="Times New Roman" pitchFamily="18" charset="0"/>
                  </a:rPr>
                  <a:t>Scotland</a:t>
                </a:r>
              </a:p>
            </p:txBody>
          </p:sp>
        </p:grpSp>
        <p:grpSp>
          <p:nvGrpSpPr>
            <p:cNvPr id="176171" name="Group 45"/>
            <p:cNvGrpSpPr>
              <a:grpSpLocks/>
            </p:cNvGrpSpPr>
            <p:nvPr/>
          </p:nvGrpSpPr>
          <p:grpSpPr bwMode="auto">
            <a:xfrm>
              <a:off x="1629" y="10067"/>
              <a:ext cx="3304" cy="3684"/>
              <a:chOff x="1987" y="2790"/>
              <a:chExt cx="1366" cy="1474"/>
            </a:xfrm>
          </p:grpSpPr>
          <p:sp>
            <p:nvSpPr>
              <p:cNvPr id="176172" name="Freeform 46"/>
              <p:cNvSpPr>
                <a:spLocks noEditPoints="1"/>
              </p:cNvSpPr>
              <p:nvPr/>
            </p:nvSpPr>
            <p:spPr bwMode="ltGray">
              <a:xfrm>
                <a:off x="1987" y="2790"/>
                <a:ext cx="1366" cy="1474"/>
              </a:xfrm>
              <a:custGeom>
                <a:avLst/>
                <a:gdLst>
                  <a:gd name="T0" fmla="*/ 156 w 1694"/>
                  <a:gd name="T1" fmla="*/ 40 h 2157"/>
                  <a:gd name="T2" fmla="*/ 149 w 1694"/>
                  <a:gd name="T3" fmla="*/ 42 h 2157"/>
                  <a:gd name="T4" fmla="*/ 131 w 1694"/>
                  <a:gd name="T5" fmla="*/ 42 h 2157"/>
                  <a:gd name="T6" fmla="*/ 125 w 1694"/>
                  <a:gd name="T7" fmla="*/ 40 h 2157"/>
                  <a:gd name="T8" fmla="*/ 119 w 1694"/>
                  <a:gd name="T9" fmla="*/ 38 h 2157"/>
                  <a:gd name="T10" fmla="*/ 106 w 1694"/>
                  <a:gd name="T11" fmla="*/ 38 h 2157"/>
                  <a:gd name="T12" fmla="*/ 89 w 1694"/>
                  <a:gd name="T13" fmla="*/ 38 h 2157"/>
                  <a:gd name="T14" fmla="*/ 87 w 1694"/>
                  <a:gd name="T15" fmla="*/ 35 h 2157"/>
                  <a:gd name="T16" fmla="*/ 69 w 1694"/>
                  <a:gd name="T17" fmla="*/ 35 h 2157"/>
                  <a:gd name="T18" fmla="*/ 56 w 1694"/>
                  <a:gd name="T19" fmla="*/ 36 h 2157"/>
                  <a:gd name="T20" fmla="*/ 45 w 1694"/>
                  <a:gd name="T21" fmla="*/ 35 h 2157"/>
                  <a:gd name="T22" fmla="*/ 45 w 1694"/>
                  <a:gd name="T23" fmla="*/ 33 h 2157"/>
                  <a:gd name="T24" fmla="*/ 39 w 1694"/>
                  <a:gd name="T25" fmla="*/ 31 h 2157"/>
                  <a:gd name="T26" fmla="*/ 48 w 1694"/>
                  <a:gd name="T27" fmla="*/ 29 h 2157"/>
                  <a:gd name="T28" fmla="*/ 72 w 1694"/>
                  <a:gd name="T29" fmla="*/ 27 h 2157"/>
                  <a:gd name="T30" fmla="*/ 85 w 1694"/>
                  <a:gd name="T31" fmla="*/ 25 h 2157"/>
                  <a:gd name="T32" fmla="*/ 102 w 1694"/>
                  <a:gd name="T33" fmla="*/ 23 h 2157"/>
                  <a:gd name="T34" fmla="*/ 107 w 1694"/>
                  <a:gd name="T35" fmla="*/ 18 h 2157"/>
                  <a:gd name="T36" fmla="*/ 108 w 1694"/>
                  <a:gd name="T37" fmla="*/ 16 h 2157"/>
                  <a:gd name="T38" fmla="*/ 106 w 1694"/>
                  <a:gd name="T39" fmla="*/ 12 h 2157"/>
                  <a:gd name="T40" fmla="*/ 98 w 1694"/>
                  <a:gd name="T41" fmla="*/ 11 h 2157"/>
                  <a:gd name="T42" fmla="*/ 84 w 1694"/>
                  <a:gd name="T43" fmla="*/ 12 h 2157"/>
                  <a:gd name="T44" fmla="*/ 75 w 1694"/>
                  <a:gd name="T45" fmla="*/ 12 h 2157"/>
                  <a:gd name="T46" fmla="*/ 94 w 1694"/>
                  <a:gd name="T47" fmla="*/ 8 h 2157"/>
                  <a:gd name="T48" fmla="*/ 102 w 1694"/>
                  <a:gd name="T49" fmla="*/ 5 h 2157"/>
                  <a:gd name="T50" fmla="*/ 113 w 1694"/>
                  <a:gd name="T51" fmla="*/ 3 h 2157"/>
                  <a:gd name="T52" fmla="*/ 131 w 1694"/>
                  <a:gd name="T53" fmla="*/ 3 h 2157"/>
                  <a:gd name="T54" fmla="*/ 160 w 1694"/>
                  <a:gd name="T55" fmla="*/ 3 h 2157"/>
                  <a:gd name="T56" fmla="*/ 185 w 1694"/>
                  <a:gd name="T57" fmla="*/ 12 h 2157"/>
                  <a:gd name="T58" fmla="*/ 172 w 1694"/>
                  <a:gd name="T59" fmla="*/ 16 h 2157"/>
                  <a:gd name="T60" fmla="*/ 169 w 1694"/>
                  <a:gd name="T61" fmla="*/ 25 h 2157"/>
                  <a:gd name="T62" fmla="*/ 198 w 1694"/>
                  <a:gd name="T63" fmla="*/ 31 h 2157"/>
                  <a:gd name="T64" fmla="*/ 240 w 1694"/>
                  <a:gd name="T65" fmla="*/ 35 h 2157"/>
                  <a:gd name="T66" fmla="*/ 223 w 1694"/>
                  <a:gd name="T67" fmla="*/ 46 h 2157"/>
                  <a:gd name="T68" fmla="*/ 183 w 1694"/>
                  <a:gd name="T69" fmla="*/ 51 h 2157"/>
                  <a:gd name="T70" fmla="*/ 147 w 1694"/>
                  <a:gd name="T71" fmla="*/ 58 h 2157"/>
                  <a:gd name="T72" fmla="*/ 127 w 1694"/>
                  <a:gd name="T73" fmla="*/ 61 h 2157"/>
                  <a:gd name="T74" fmla="*/ 123 w 1694"/>
                  <a:gd name="T75" fmla="*/ 63 h 2157"/>
                  <a:gd name="T76" fmla="*/ 116 w 1694"/>
                  <a:gd name="T77" fmla="*/ 66 h 2157"/>
                  <a:gd name="T78" fmla="*/ 103 w 1694"/>
                  <a:gd name="T79" fmla="*/ 66 h 2157"/>
                  <a:gd name="T80" fmla="*/ 85 w 1694"/>
                  <a:gd name="T81" fmla="*/ 64 h 2157"/>
                  <a:gd name="T82" fmla="*/ 62 w 1694"/>
                  <a:gd name="T83" fmla="*/ 64 h 2157"/>
                  <a:gd name="T84" fmla="*/ 53 w 1694"/>
                  <a:gd name="T85" fmla="*/ 65 h 2157"/>
                  <a:gd name="T86" fmla="*/ 43 w 1694"/>
                  <a:gd name="T87" fmla="*/ 66 h 2157"/>
                  <a:gd name="T88" fmla="*/ 29 w 1694"/>
                  <a:gd name="T89" fmla="*/ 70 h 2157"/>
                  <a:gd name="T90" fmla="*/ 13 w 1694"/>
                  <a:gd name="T91" fmla="*/ 67 h 2157"/>
                  <a:gd name="T92" fmla="*/ 2 w 1694"/>
                  <a:gd name="T93" fmla="*/ 67 h 2157"/>
                  <a:gd name="T94" fmla="*/ 16 w 1694"/>
                  <a:gd name="T95" fmla="*/ 66 h 2157"/>
                  <a:gd name="T96" fmla="*/ 26 w 1694"/>
                  <a:gd name="T97" fmla="*/ 64 h 2157"/>
                  <a:gd name="T98" fmla="*/ 42 w 1694"/>
                  <a:gd name="T99" fmla="*/ 59 h 2157"/>
                  <a:gd name="T100" fmla="*/ 64 w 1694"/>
                  <a:gd name="T101" fmla="*/ 55 h 2157"/>
                  <a:gd name="T102" fmla="*/ 72 w 1694"/>
                  <a:gd name="T103" fmla="*/ 51 h 2157"/>
                  <a:gd name="T104" fmla="*/ 90 w 1694"/>
                  <a:gd name="T105" fmla="*/ 49 h 2157"/>
                  <a:gd name="T106" fmla="*/ 110 w 1694"/>
                  <a:gd name="T107" fmla="*/ 45 h 2157"/>
                  <a:gd name="T108" fmla="*/ 142 w 1694"/>
                  <a:gd name="T109" fmla="*/ 46 h 2157"/>
                  <a:gd name="T110" fmla="*/ 156 w 1694"/>
                  <a:gd name="T111" fmla="*/ 46 h 2157"/>
                  <a:gd name="T112" fmla="*/ 163 w 1694"/>
                  <a:gd name="T113" fmla="*/ 44 h 2157"/>
                  <a:gd name="T114" fmla="*/ 175 w 1694"/>
                  <a:gd name="T115" fmla="*/ 40 h 2157"/>
                  <a:gd name="T116" fmla="*/ 95 w 1694"/>
                  <a:gd name="T117" fmla="*/ 0 h 2157"/>
                  <a:gd name="T118" fmla="*/ 106 w 1694"/>
                  <a:gd name="T119" fmla="*/ 2 h 2157"/>
                  <a:gd name="T120" fmla="*/ 102 w 1694"/>
                  <a:gd name="T121" fmla="*/ 5 h 2157"/>
                  <a:gd name="T122" fmla="*/ 90 w 1694"/>
                  <a:gd name="T123" fmla="*/ 5 h 2157"/>
                  <a:gd name="T124" fmla="*/ 82 w 1694"/>
                  <a:gd name="T125" fmla="*/ 1 h 21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4"/>
                  <a:gd name="T190" fmla="*/ 0 h 2157"/>
                  <a:gd name="T191" fmla="*/ 1694 w 1694"/>
                  <a:gd name="T192" fmla="*/ 2157 h 215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4" h="2157">
                    <a:moveTo>
                      <a:pt x="1217" y="1217"/>
                    </a:moveTo>
                    <a:lnTo>
                      <a:pt x="1207" y="1220"/>
                    </a:lnTo>
                    <a:lnTo>
                      <a:pt x="1191" y="1220"/>
                    </a:lnTo>
                    <a:lnTo>
                      <a:pt x="1178" y="1222"/>
                    </a:lnTo>
                    <a:lnTo>
                      <a:pt x="1163" y="1222"/>
                    </a:lnTo>
                    <a:lnTo>
                      <a:pt x="1149" y="1222"/>
                    </a:lnTo>
                    <a:lnTo>
                      <a:pt x="1140" y="1222"/>
                    </a:lnTo>
                    <a:lnTo>
                      <a:pt x="1134" y="1220"/>
                    </a:lnTo>
                    <a:lnTo>
                      <a:pt x="1121" y="1217"/>
                    </a:lnTo>
                    <a:lnTo>
                      <a:pt x="1115" y="1217"/>
                    </a:lnTo>
                    <a:lnTo>
                      <a:pt x="1111" y="1217"/>
                    </a:lnTo>
                    <a:lnTo>
                      <a:pt x="1105" y="1219"/>
                    </a:lnTo>
                    <a:lnTo>
                      <a:pt x="1098" y="1222"/>
                    </a:lnTo>
                    <a:lnTo>
                      <a:pt x="1095" y="1225"/>
                    </a:lnTo>
                    <a:lnTo>
                      <a:pt x="1093" y="1228"/>
                    </a:lnTo>
                    <a:lnTo>
                      <a:pt x="1090" y="1235"/>
                    </a:lnTo>
                    <a:lnTo>
                      <a:pt x="1087" y="1243"/>
                    </a:lnTo>
                    <a:lnTo>
                      <a:pt x="1087" y="1244"/>
                    </a:lnTo>
                    <a:lnTo>
                      <a:pt x="1086" y="1246"/>
                    </a:lnTo>
                    <a:lnTo>
                      <a:pt x="1083" y="1249"/>
                    </a:lnTo>
                    <a:lnTo>
                      <a:pt x="1079" y="1250"/>
                    </a:lnTo>
                    <a:lnTo>
                      <a:pt x="1074" y="1252"/>
                    </a:lnTo>
                    <a:lnTo>
                      <a:pt x="1065" y="1252"/>
                    </a:lnTo>
                    <a:lnTo>
                      <a:pt x="1057" y="1252"/>
                    </a:lnTo>
                    <a:lnTo>
                      <a:pt x="1048" y="1253"/>
                    </a:lnTo>
                    <a:lnTo>
                      <a:pt x="1048" y="1263"/>
                    </a:lnTo>
                    <a:lnTo>
                      <a:pt x="1048" y="1270"/>
                    </a:lnTo>
                    <a:lnTo>
                      <a:pt x="1048" y="1275"/>
                    </a:lnTo>
                    <a:lnTo>
                      <a:pt x="1046" y="1278"/>
                    </a:lnTo>
                    <a:lnTo>
                      <a:pt x="1045" y="1281"/>
                    </a:lnTo>
                    <a:lnTo>
                      <a:pt x="1042" y="1282"/>
                    </a:lnTo>
                    <a:lnTo>
                      <a:pt x="1039" y="1284"/>
                    </a:lnTo>
                    <a:lnTo>
                      <a:pt x="1039" y="1287"/>
                    </a:lnTo>
                    <a:lnTo>
                      <a:pt x="1036" y="1291"/>
                    </a:lnTo>
                    <a:lnTo>
                      <a:pt x="1035" y="1296"/>
                    </a:lnTo>
                    <a:lnTo>
                      <a:pt x="1033" y="1301"/>
                    </a:lnTo>
                    <a:lnTo>
                      <a:pt x="1029" y="1305"/>
                    </a:lnTo>
                    <a:lnTo>
                      <a:pt x="1025" y="1308"/>
                    </a:lnTo>
                    <a:lnTo>
                      <a:pt x="1020" y="1311"/>
                    </a:lnTo>
                    <a:lnTo>
                      <a:pt x="1014" y="1314"/>
                    </a:lnTo>
                    <a:lnTo>
                      <a:pt x="1004" y="1316"/>
                    </a:lnTo>
                    <a:lnTo>
                      <a:pt x="991" y="1317"/>
                    </a:lnTo>
                    <a:lnTo>
                      <a:pt x="985" y="1316"/>
                    </a:lnTo>
                    <a:lnTo>
                      <a:pt x="978" y="1316"/>
                    </a:lnTo>
                    <a:lnTo>
                      <a:pt x="968" y="1311"/>
                    </a:lnTo>
                    <a:lnTo>
                      <a:pt x="956" y="1307"/>
                    </a:lnTo>
                    <a:lnTo>
                      <a:pt x="950" y="1307"/>
                    </a:lnTo>
                    <a:lnTo>
                      <a:pt x="943" y="1305"/>
                    </a:lnTo>
                    <a:lnTo>
                      <a:pt x="938" y="1305"/>
                    </a:lnTo>
                    <a:lnTo>
                      <a:pt x="934" y="1307"/>
                    </a:lnTo>
                    <a:lnTo>
                      <a:pt x="927" y="1310"/>
                    </a:lnTo>
                    <a:lnTo>
                      <a:pt x="920" y="1311"/>
                    </a:lnTo>
                    <a:lnTo>
                      <a:pt x="911" y="1313"/>
                    </a:lnTo>
                    <a:lnTo>
                      <a:pt x="908" y="1313"/>
                    </a:lnTo>
                    <a:lnTo>
                      <a:pt x="906" y="1311"/>
                    </a:lnTo>
                    <a:lnTo>
                      <a:pt x="902" y="1308"/>
                    </a:lnTo>
                    <a:lnTo>
                      <a:pt x="899" y="1305"/>
                    </a:lnTo>
                    <a:lnTo>
                      <a:pt x="898" y="1299"/>
                    </a:lnTo>
                    <a:lnTo>
                      <a:pt x="893" y="1287"/>
                    </a:lnTo>
                    <a:lnTo>
                      <a:pt x="890" y="1282"/>
                    </a:lnTo>
                    <a:lnTo>
                      <a:pt x="889" y="1279"/>
                    </a:lnTo>
                    <a:lnTo>
                      <a:pt x="887" y="1276"/>
                    </a:lnTo>
                    <a:lnTo>
                      <a:pt x="886" y="1275"/>
                    </a:lnTo>
                    <a:lnTo>
                      <a:pt x="884" y="1273"/>
                    </a:lnTo>
                    <a:lnTo>
                      <a:pt x="879" y="1273"/>
                    </a:lnTo>
                    <a:lnTo>
                      <a:pt x="874" y="1272"/>
                    </a:lnTo>
                    <a:lnTo>
                      <a:pt x="870" y="1270"/>
                    </a:lnTo>
                    <a:lnTo>
                      <a:pt x="868" y="1267"/>
                    </a:lnTo>
                    <a:lnTo>
                      <a:pt x="867" y="1264"/>
                    </a:lnTo>
                    <a:lnTo>
                      <a:pt x="866" y="1261"/>
                    </a:lnTo>
                    <a:lnTo>
                      <a:pt x="866" y="1257"/>
                    </a:lnTo>
                    <a:lnTo>
                      <a:pt x="866" y="1250"/>
                    </a:lnTo>
                    <a:lnTo>
                      <a:pt x="866" y="1243"/>
                    </a:lnTo>
                    <a:lnTo>
                      <a:pt x="857" y="1241"/>
                    </a:lnTo>
                    <a:lnTo>
                      <a:pt x="848" y="1240"/>
                    </a:lnTo>
                    <a:lnTo>
                      <a:pt x="844" y="1238"/>
                    </a:lnTo>
                    <a:lnTo>
                      <a:pt x="839" y="1237"/>
                    </a:lnTo>
                    <a:lnTo>
                      <a:pt x="832" y="1232"/>
                    </a:lnTo>
                    <a:lnTo>
                      <a:pt x="825" y="1226"/>
                    </a:lnTo>
                    <a:lnTo>
                      <a:pt x="820" y="1219"/>
                    </a:lnTo>
                    <a:lnTo>
                      <a:pt x="817" y="1211"/>
                    </a:lnTo>
                    <a:lnTo>
                      <a:pt x="816" y="1206"/>
                    </a:lnTo>
                    <a:lnTo>
                      <a:pt x="816" y="1202"/>
                    </a:lnTo>
                    <a:lnTo>
                      <a:pt x="816" y="1197"/>
                    </a:lnTo>
                    <a:lnTo>
                      <a:pt x="817" y="1194"/>
                    </a:lnTo>
                    <a:lnTo>
                      <a:pt x="819" y="1187"/>
                    </a:lnTo>
                    <a:lnTo>
                      <a:pt x="822" y="1181"/>
                    </a:lnTo>
                    <a:lnTo>
                      <a:pt x="822" y="1176"/>
                    </a:lnTo>
                    <a:lnTo>
                      <a:pt x="822" y="1173"/>
                    </a:lnTo>
                    <a:lnTo>
                      <a:pt x="822" y="1168"/>
                    </a:lnTo>
                    <a:lnTo>
                      <a:pt x="822" y="1167"/>
                    </a:lnTo>
                    <a:lnTo>
                      <a:pt x="820" y="1164"/>
                    </a:lnTo>
                    <a:lnTo>
                      <a:pt x="819" y="1161"/>
                    </a:lnTo>
                    <a:lnTo>
                      <a:pt x="816" y="1159"/>
                    </a:lnTo>
                    <a:lnTo>
                      <a:pt x="814" y="1158"/>
                    </a:lnTo>
                    <a:lnTo>
                      <a:pt x="809" y="1155"/>
                    </a:lnTo>
                    <a:lnTo>
                      <a:pt x="803" y="1153"/>
                    </a:lnTo>
                    <a:lnTo>
                      <a:pt x="795" y="1153"/>
                    </a:lnTo>
                    <a:lnTo>
                      <a:pt x="782" y="1152"/>
                    </a:lnTo>
                    <a:lnTo>
                      <a:pt x="772" y="1152"/>
                    </a:lnTo>
                    <a:lnTo>
                      <a:pt x="762" y="1153"/>
                    </a:lnTo>
                    <a:lnTo>
                      <a:pt x="753" y="1158"/>
                    </a:lnTo>
                    <a:lnTo>
                      <a:pt x="749" y="1159"/>
                    </a:lnTo>
                    <a:lnTo>
                      <a:pt x="744" y="1164"/>
                    </a:lnTo>
                    <a:lnTo>
                      <a:pt x="743" y="1165"/>
                    </a:lnTo>
                    <a:lnTo>
                      <a:pt x="742" y="1167"/>
                    </a:lnTo>
                    <a:lnTo>
                      <a:pt x="739" y="1173"/>
                    </a:lnTo>
                    <a:lnTo>
                      <a:pt x="736" y="1176"/>
                    </a:lnTo>
                    <a:lnTo>
                      <a:pt x="734" y="1178"/>
                    </a:lnTo>
                    <a:lnTo>
                      <a:pt x="731" y="1178"/>
                    </a:lnTo>
                    <a:lnTo>
                      <a:pt x="711" y="1178"/>
                    </a:lnTo>
                    <a:lnTo>
                      <a:pt x="690" y="1178"/>
                    </a:lnTo>
                    <a:lnTo>
                      <a:pt x="682" y="1178"/>
                    </a:lnTo>
                    <a:lnTo>
                      <a:pt x="674" y="1179"/>
                    </a:lnTo>
                    <a:lnTo>
                      <a:pt x="666" y="1179"/>
                    </a:lnTo>
                    <a:lnTo>
                      <a:pt x="657" y="1179"/>
                    </a:lnTo>
                    <a:lnTo>
                      <a:pt x="653" y="1178"/>
                    </a:lnTo>
                    <a:lnTo>
                      <a:pt x="647" y="1176"/>
                    </a:lnTo>
                    <a:lnTo>
                      <a:pt x="639" y="1170"/>
                    </a:lnTo>
                    <a:lnTo>
                      <a:pt x="635" y="1167"/>
                    </a:lnTo>
                    <a:lnTo>
                      <a:pt x="631" y="1164"/>
                    </a:lnTo>
                    <a:lnTo>
                      <a:pt x="626" y="1162"/>
                    </a:lnTo>
                    <a:lnTo>
                      <a:pt x="620" y="1161"/>
                    </a:lnTo>
                    <a:lnTo>
                      <a:pt x="619" y="1156"/>
                    </a:lnTo>
                    <a:lnTo>
                      <a:pt x="619" y="1155"/>
                    </a:lnTo>
                    <a:lnTo>
                      <a:pt x="619" y="1152"/>
                    </a:lnTo>
                    <a:lnTo>
                      <a:pt x="619" y="1149"/>
                    </a:lnTo>
                    <a:lnTo>
                      <a:pt x="620" y="1146"/>
                    </a:lnTo>
                    <a:lnTo>
                      <a:pt x="623" y="1140"/>
                    </a:lnTo>
                    <a:lnTo>
                      <a:pt x="628" y="1133"/>
                    </a:lnTo>
                    <a:lnTo>
                      <a:pt x="629" y="1130"/>
                    </a:lnTo>
                    <a:lnTo>
                      <a:pt x="629" y="1127"/>
                    </a:lnTo>
                    <a:lnTo>
                      <a:pt x="629" y="1124"/>
                    </a:lnTo>
                    <a:lnTo>
                      <a:pt x="628" y="1121"/>
                    </a:lnTo>
                    <a:lnTo>
                      <a:pt x="623" y="1115"/>
                    </a:lnTo>
                    <a:lnTo>
                      <a:pt x="620" y="1111"/>
                    </a:lnTo>
                    <a:lnTo>
                      <a:pt x="619" y="1108"/>
                    </a:lnTo>
                    <a:lnTo>
                      <a:pt x="619" y="1105"/>
                    </a:lnTo>
                    <a:lnTo>
                      <a:pt x="617" y="1097"/>
                    </a:lnTo>
                    <a:lnTo>
                      <a:pt x="616" y="1091"/>
                    </a:lnTo>
                    <a:lnTo>
                      <a:pt x="615" y="1086"/>
                    </a:lnTo>
                    <a:lnTo>
                      <a:pt x="612" y="1080"/>
                    </a:lnTo>
                    <a:lnTo>
                      <a:pt x="607" y="1076"/>
                    </a:lnTo>
                    <a:lnTo>
                      <a:pt x="603" y="1073"/>
                    </a:lnTo>
                    <a:lnTo>
                      <a:pt x="597" y="1068"/>
                    </a:lnTo>
                    <a:lnTo>
                      <a:pt x="593" y="1065"/>
                    </a:lnTo>
                    <a:lnTo>
                      <a:pt x="580" y="1061"/>
                    </a:lnTo>
                    <a:lnTo>
                      <a:pt x="566" y="1058"/>
                    </a:lnTo>
                    <a:lnTo>
                      <a:pt x="552" y="1056"/>
                    </a:lnTo>
                    <a:lnTo>
                      <a:pt x="539" y="1055"/>
                    </a:lnTo>
                    <a:lnTo>
                      <a:pt x="533" y="1055"/>
                    </a:lnTo>
                    <a:lnTo>
                      <a:pt x="528" y="1056"/>
                    </a:lnTo>
                    <a:lnTo>
                      <a:pt x="520" y="1059"/>
                    </a:lnTo>
                    <a:lnTo>
                      <a:pt x="511" y="1064"/>
                    </a:lnTo>
                    <a:lnTo>
                      <a:pt x="501" y="1067"/>
                    </a:lnTo>
                    <a:lnTo>
                      <a:pt x="491" y="1067"/>
                    </a:lnTo>
                    <a:lnTo>
                      <a:pt x="486" y="1067"/>
                    </a:lnTo>
                    <a:lnTo>
                      <a:pt x="482" y="1068"/>
                    </a:lnTo>
                    <a:lnTo>
                      <a:pt x="480" y="1070"/>
                    </a:lnTo>
                    <a:lnTo>
                      <a:pt x="479" y="1073"/>
                    </a:lnTo>
                    <a:lnTo>
                      <a:pt x="477" y="1077"/>
                    </a:lnTo>
                    <a:lnTo>
                      <a:pt x="476" y="1082"/>
                    </a:lnTo>
                    <a:lnTo>
                      <a:pt x="476" y="1086"/>
                    </a:lnTo>
                    <a:lnTo>
                      <a:pt x="476" y="1091"/>
                    </a:lnTo>
                    <a:lnTo>
                      <a:pt x="476" y="1097"/>
                    </a:lnTo>
                    <a:lnTo>
                      <a:pt x="475" y="1100"/>
                    </a:lnTo>
                    <a:lnTo>
                      <a:pt x="472" y="1105"/>
                    </a:lnTo>
                    <a:lnTo>
                      <a:pt x="464" y="1109"/>
                    </a:lnTo>
                    <a:lnTo>
                      <a:pt x="458" y="1112"/>
                    </a:lnTo>
                    <a:lnTo>
                      <a:pt x="454" y="1114"/>
                    </a:lnTo>
                    <a:lnTo>
                      <a:pt x="451" y="1115"/>
                    </a:lnTo>
                    <a:lnTo>
                      <a:pt x="442" y="1115"/>
                    </a:lnTo>
                    <a:lnTo>
                      <a:pt x="434" y="1115"/>
                    </a:lnTo>
                    <a:lnTo>
                      <a:pt x="426" y="1112"/>
                    </a:lnTo>
                    <a:lnTo>
                      <a:pt x="410" y="1105"/>
                    </a:lnTo>
                    <a:lnTo>
                      <a:pt x="406" y="1112"/>
                    </a:lnTo>
                    <a:lnTo>
                      <a:pt x="403" y="1115"/>
                    </a:lnTo>
                    <a:lnTo>
                      <a:pt x="400" y="1117"/>
                    </a:lnTo>
                    <a:lnTo>
                      <a:pt x="397" y="1120"/>
                    </a:lnTo>
                    <a:lnTo>
                      <a:pt x="394" y="1121"/>
                    </a:lnTo>
                    <a:lnTo>
                      <a:pt x="390" y="1123"/>
                    </a:lnTo>
                    <a:lnTo>
                      <a:pt x="387" y="1123"/>
                    </a:lnTo>
                    <a:lnTo>
                      <a:pt x="383" y="1123"/>
                    </a:lnTo>
                    <a:lnTo>
                      <a:pt x="381" y="1121"/>
                    </a:lnTo>
                    <a:lnTo>
                      <a:pt x="377" y="1117"/>
                    </a:lnTo>
                    <a:lnTo>
                      <a:pt x="372" y="1112"/>
                    </a:lnTo>
                    <a:lnTo>
                      <a:pt x="367" y="1109"/>
                    </a:lnTo>
                    <a:lnTo>
                      <a:pt x="356" y="1105"/>
                    </a:lnTo>
                    <a:lnTo>
                      <a:pt x="348" y="1102"/>
                    </a:lnTo>
                    <a:lnTo>
                      <a:pt x="339" y="1100"/>
                    </a:lnTo>
                    <a:lnTo>
                      <a:pt x="327" y="1097"/>
                    </a:lnTo>
                    <a:lnTo>
                      <a:pt x="324" y="1097"/>
                    </a:lnTo>
                    <a:lnTo>
                      <a:pt x="321" y="1096"/>
                    </a:lnTo>
                    <a:lnTo>
                      <a:pt x="320" y="1092"/>
                    </a:lnTo>
                    <a:lnTo>
                      <a:pt x="317" y="1091"/>
                    </a:lnTo>
                    <a:lnTo>
                      <a:pt x="315" y="1085"/>
                    </a:lnTo>
                    <a:lnTo>
                      <a:pt x="314" y="1077"/>
                    </a:lnTo>
                    <a:lnTo>
                      <a:pt x="314" y="1062"/>
                    </a:lnTo>
                    <a:lnTo>
                      <a:pt x="314" y="1045"/>
                    </a:lnTo>
                    <a:lnTo>
                      <a:pt x="304" y="1047"/>
                    </a:lnTo>
                    <a:lnTo>
                      <a:pt x="298" y="1048"/>
                    </a:lnTo>
                    <a:lnTo>
                      <a:pt x="292" y="1048"/>
                    </a:lnTo>
                    <a:lnTo>
                      <a:pt x="288" y="1048"/>
                    </a:lnTo>
                    <a:lnTo>
                      <a:pt x="283" y="1047"/>
                    </a:lnTo>
                    <a:lnTo>
                      <a:pt x="280" y="1044"/>
                    </a:lnTo>
                    <a:lnTo>
                      <a:pt x="280" y="1041"/>
                    </a:lnTo>
                    <a:lnTo>
                      <a:pt x="280" y="1039"/>
                    </a:lnTo>
                    <a:lnTo>
                      <a:pt x="280" y="1035"/>
                    </a:lnTo>
                    <a:lnTo>
                      <a:pt x="282" y="1032"/>
                    </a:lnTo>
                    <a:lnTo>
                      <a:pt x="283" y="1029"/>
                    </a:lnTo>
                    <a:lnTo>
                      <a:pt x="286" y="1027"/>
                    </a:lnTo>
                    <a:lnTo>
                      <a:pt x="294" y="1023"/>
                    </a:lnTo>
                    <a:lnTo>
                      <a:pt x="301" y="1020"/>
                    </a:lnTo>
                    <a:lnTo>
                      <a:pt x="308" y="1017"/>
                    </a:lnTo>
                    <a:lnTo>
                      <a:pt x="315" y="1013"/>
                    </a:lnTo>
                    <a:lnTo>
                      <a:pt x="317" y="1010"/>
                    </a:lnTo>
                    <a:lnTo>
                      <a:pt x="320" y="1007"/>
                    </a:lnTo>
                    <a:lnTo>
                      <a:pt x="321" y="1004"/>
                    </a:lnTo>
                    <a:lnTo>
                      <a:pt x="321" y="1001"/>
                    </a:lnTo>
                    <a:lnTo>
                      <a:pt x="321" y="992"/>
                    </a:lnTo>
                    <a:lnTo>
                      <a:pt x="320" y="983"/>
                    </a:lnTo>
                    <a:lnTo>
                      <a:pt x="318" y="979"/>
                    </a:lnTo>
                    <a:lnTo>
                      <a:pt x="317" y="974"/>
                    </a:lnTo>
                    <a:lnTo>
                      <a:pt x="314" y="966"/>
                    </a:lnTo>
                    <a:lnTo>
                      <a:pt x="311" y="959"/>
                    </a:lnTo>
                    <a:lnTo>
                      <a:pt x="305" y="954"/>
                    </a:lnTo>
                    <a:lnTo>
                      <a:pt x="302" y="951"/>
                    </a:lnTo>
                    <a:lnTo>
                      <a:pt x="299" y="950"/>
                    </a:lnTo>
                    <a:lnTo>
                      <a:pt x="291" y="948"/>
                    </a:lnTo>
                    <a:lnTo>
                      <a:pt x="286" y="950"/>
                    </a:lnTo>
                    <a:lnTo>
                      <a:pt x="280" y="951"/>
                    </a:lnTo>
                    <a:lnTo>
                      <a:pt x="276" y="953"/>
                    </a:lnTo>
                    <a:lnTo>
                      <a:pt x="272" y="953"/>
                    </a:lnTo>
                    <a:lnTo>
                      <a:pt x="267" y="953"/>
                    </a:lnTo>
                    <a:lnTo>
                      <a:pt x="264" y="951"/>
                    </a:lnTo>
                    <a:lnTo>
                      <a:pt x="257" y="947"/>
                    </a:lnTo>
                    <a:lnTo>
                      <a:pt x="256" y="944"/>
                    </a:lnTo>
                    <a:lnTo>
                      <a:pt x="253" y="941"/>
                    </a:lnTo>
                    <a:lnTo>
                      <a:pt x="253" y="938"/>
                    </a:lnTo>
                    <a:lnTo>
                      <a:pt x="251" y="933"/>
                    </a:lnTo>
                    <a:lnTo>
                      <a:pt x="253" y="927"/>
                    </a:lnTo>
                    <a:lnTo>
                      <a:pt x="254" y="922"/>
                    </a:lnTo>
                    <a:lnTo>
                      <a:pt x="254" y="921"/>
                    </a:lnTo>
                    <a:lnTo>
                      <a:pt x="256" y="918"/>
                    </a:lnTo>
                    <a:lnTo>
                      <a:pt x="259" y="915"/>
                    </a:lnTo>
                    <a:lnTo>
                      <a:pt x="262" y="912"/>
                    </a:lnTo>
                    <a:lnTo>
                      <a:pt x="266" y="909"/>
                    </a:lnTo>
                    <a:lnTo>
                      <a:pt x="275" y="906"/>
                    </a:lnTo>
                    <a:lnTo>
                      <a:pt x="297" y="898"/>
                    </a:lnTo>
                    <a:lnTo>
                      <a:pt x="308" y="895"/>
                    </a:lnTo>
                    <a:lnTo>
                      <a:pt x="318" y="890"/>
                    </a:lnTo>
                    <a:lnTo>
                      <a:pt x="330" y="883"/>
                    </a:lnTo>
                    <a:lnTo>
                      <a:pt x="340" y="877"/>
                    </a:lnTo>
                    <a:lnTo>
                      <a:pt x="359" y="863"/>
                    </a:lnTo>
                    <a:lnTo>
                      <a:pt x="369" y="857"/>
                    </a:lnTo>
                    <a:lnTo>
                      <a:pt x="380" y="852"/>
                    </a:lnTo>
                    <a:lnTo>
                      <a:pt x="391" y="851"/>
                    </a:lnTo>
                    <a:lnTo>
                      <a:pt x="403" y="849"/>
                    </a:lnTo>
                    <a:lnTo>
                      <a:pt x="432" y="849"/>
                    </a:lnTo>
                    <a:lnTo>
                      <a:pt x="437" y="849"/>
                    </a:lnTo>
                    <a:lnTo>
                      <a:pt x="441" y="848"/>
                    </a:lnTo>
                    <a:lnTo>
                      <a:pt x="448" y="845"/>
                    </a:lnTo>
                    <a:lnTo>
                      <a:pt x="454" y="842"/>
                    </a:lnTo>
                    <a:lnTo>
                      <a:pt x="460" y="836"/>
                    </a:lnTo>
                    <a:lnTo>
                      <a:pt x="472" y="824"/>
                    </a:lnTo>
                    <a:lnTo>
                      <a:pt x="479" y="819"/>
                    </a:lnTo>
                    <a:lnTo>
                      <a:pt x="486" y="813"/>
                    </a:lnTo>
                    <a:lnTo>
                      <a:pt x="489" y="811"/>
                    </a:lnTo>
                    <a:lnTo>
                      <a:pt x="493" y="810"/>
                    </a:lnTo>
                    <a:lnTo>
                      <a:pt x="499" y="810"/>
                    </a:lnTo>
                    <a:lnTo>
                      <a:pt x="507" y="810"/>
                    </a:lnTo>
                    <a:lnTo>
                      <a:pt x="511" y="810"/>
                    </a:lnTo>
                    <a:lnTo>
                      <a:pt x="514" y="808"/>
                    </a:lnTo>
                    <a:lnTo>
                      <a:pt x="518" y="805"/>
                    </a:lnTo>
                    <a:lnTo>
                      <a:pt x="523" y="802"/>
                    </a:lnTo>
                    <a:lnTo>
                      <a:pt x="527" y="799"/>
                    </a:lnTo>
                    <a:lnTo>
                      <a:pt x="528" y="798"/>
                    </a:lnTo>
                    <a:lnTo>
                      <a:pt x="531" y="798"/>
                    </a:lnTo>
                    <a:lnTo>
                      <a:pt x="536" y="798"/>
                    </a:lnTo>
                    <a:lnTo>
                      <a:pt x="540" y="799"/>
                    </a:lnTo>
                    <a:lnTo>
                      <a:pt x="549" y="804"/>
                    </a:lnTo>
                    <a:lnTo>
                      <a:pt x="568" y="790"/>
                    </a:lnTo>
                    <a:lnTo>
                      <a:pt x="574" y="784"/>
                    </a:lnTo>
                    <a:lnTo>
                      <a:pt x="578" y="778"/>
                    </a:lnTo>
                    <a:lnTo>
                      <a:pt x="582" y="772"/>
                    </a:lnTo>
                    <a:lnTo>
                      <a:pt x="585" y="769"/>
                    </a:lnTo>
                    <a:lnTo>
                      <a:pt x="588" y="766"/>
                    </a:lnTo>
                    <a:lnTo>
                      <a:pt x="596" y="763"/>
                    </a:lnTo>
                    <a:lnTo>
                      <a:pt x="603" y="761"/>
                    </a:lnTo>
                    <a:lnTo>
                      <a:pt x="610" y="761"/>
                    </a:lnTo>
                    <a:lnTo>
                      <a:pt x="615" y="760"/>
                    </a:lnTo>
                    <a:lnTo>
                      <a:pt x="619" y="758"/>
                    </a:lnTo>
                    <a:lnTo>
                      <a:pt x="636" y="751"/>
                    </a:lnTo>
                    <a:lnTo>
                      <a:pt x="654" y="745"/>
                    </a:lnTo>
                    <a:lnTo>
                      <a:pt x="670" y="739"/>
                    </a:lnTo>
                    <a:lnTo>
                      <a:pt x="688" y="729"/>
                    </a:lnTo>
                    <a:lnTo>
                      <a:pt x="690" y="728"/>
                    </a:lnTo>
                    <a:lnTo>
                      <a:pt x="693" y="725"/>
                    </a:lnTo>
                    <a:lnTo>
                      <a:pt x="696" y="717"/>
                    </a:lnTo>
                    <a:lnTo>
                      <a:pt x="698" y="713"/>
                    </a:lnTo>
                    <a:lnTo>
                      <a:pt x="699" y="710"/>
                    </a:lnTo>
                    <a:lnTo>
                      <a:pt x="702" y="708"/>
                    </a:lnTo>
                    <a:lnTo>
                      <a:pt x="705" y="707"/>
                    </a:lnTo>
                    <a:lnTo>
                      <a:pt x="708" y="708"/>
                    </a:lnTo>
                    <a:lnTo>
                      <a:pt x="711" y="708"/>
                    </a:lnTo>
                    <a:lnTo>
                      <a:pt x="711" y="705"/>
                    </a:lnTo>
                    <a:lnTo>
                      <a:pt x="712" y="701"/>
                    </a:lnTo>
                    <a:lnTo>
                      <a:pt x="712" y="691"/>
                    </a:lnTo>
                    <a:lnTo>
                      <a:pt x="714" y="684"/>
                    </a:lnTo>
                    <a:lnTo>
                      <a:pt x="717" y="676"/>
                    </a:lnTo>
                    <a:lnTo>
                      <a:pt x="720" y="670"/>
                    </a:lnTo>
                    <a:lnTo>
                      <a:pt x="727" y="658"/>
                    </a:lnTo>
                    <a:lnTo>
                      <a:pt x="734" y="646"/>
                    </a:lnTo>
                    <a:lnTo>
                      <a:pt x="743" y="634"/>
                    </a:lnTo>
                    <a:lnTo>
                      <a:pt x="750" y="622"/>
                    </a:lnTo>
                    <a:lnTo>
                      <a:pt x="753" y="616"/>
                    </a:lnTo>
                    <a:lnTo>
                      <a:pt x="756" y="608"/>
                    </a:lnTo>
                    <a:lnTo>
                      <a:pt x="756" y="600"/>
                    </a:lnTo>
                    <a:lnTo>
                      <a:pt x="758" y="591"/>
                    </a:lnTo>
                    <a:lnTo>
                      <a:pt x="756" y="584"/>
                    </a:lnTo>
                    <a:lnTo>
                      <a:pt x="755" y="578"/>
                    </a:lnTo>
                    <a:lnTo>
                      <a:pt x="752" y="571"/>
                    </a:lnTo>
                    <a:lnTo>
                      <a:pt x="747" y="565"/>
                    </a:lnTo>
                    <a:lnTo>
                      <a:pt x="744" y="561"/>
                    </a:lnTo>
                    <a:lnTo>
                      <a:pt x="742" y="555"/>
                    </a:lnTo>
                    <a:lnTo>
                      <a:pt x="739" y="547"/>
                    </a:lnTo>
                    <a:lnTo>
                      <a:pt x="737" y="540"/>
                    </a:lnTo>
                    <a:lnTo>
                      <a:pt x="739" y="533"/>
                    </a:lnTo>
                    <a:lnTo>
                      <a:pt x="740" y="529"/>
                    </a:lnTo>
                    <a:lnTo>
                      <a:pt x="743" y="524"/>
                    </a:lnTo>
                    <a:lnTo>
                      <a:pt x="746" y="521"/>
                    </a:lnTo>
                    <a:lnTo>
                      <a:pt x="750" y="517"/>
                    </a:lnTo>
                    <a:lnTo>
                      <a:pt x="753" y="512"/>
                    </a:lnTo>
                    <a:lnTo>
                      <a:pt x="755" y="508"/>
                    </a:lnTo>
                    <a:lnTo>
                      <a:pt x="755" y="502"/>
                    </a:lnTo>
                    <a:lnTo>
                      <a:pt x="755" y="497"/>
                    </a:lnTo>
                    <a:lnTo>
                      <a:pt x="755" y="494"/>
                    </a:lnTo>
                    <a:lnTo>
                      <a:pt x="752" y="488"/>
                    </a:lnTo>
                    <a:lnTo>
                      <a:pt x="750" y="482"/>
                    </a:lnTo>
                    <a:lnTo>
                      <a:pt x="749" y="479"/>
                    </a:lnTo>
                    <a:lnTo>
                      <a:pt x="749" y="474"/>
                    </a:lnTo>
                    <a:lnTo>
                      <a:pt x="749" y="471"/>
                    </a:lnTo>
                    <a:lnTo>
                      <a:pt x="750" y="468"/>
                    </a:lnTo>
                    <a:lnTo>
                      <a:pt x="752" y="464"/>
                    </a:lnTo>
                    <a:lnTo>
                      <a:pt x="755" y="458"/>
                    </a:lnTo>
                    <a:lnTo>
                      <a:pt x="755" y="455"/>
                    </a:lnTo>
                    <a:lnTo>
                      <a:pt x="755" y="451"/>
                    </a:lnTo>
                    <a:lnTo>
                      <a:pt x="755" y="445"/>
                    </a:lnTo>
                    <a:lnTo>
                      <a:pt x="753" y="439"/>
                    </a:lnTo>
                    <a:lnTo>
                      <a:pt x="752" y="433"/>
                    </a:lnTo>
                    <a:lnTo>
                      <a:pt x="750" y="427"/>
                    </a:lnTo>
                    <a:lnTo>
                      <a:pt x="750" y="421"/>
                    </a:lnTo>
                    <a:lnTo>
                      <a:pt x="749" y="418"/>
                    </a:lnTo>
                    <a:lnTo>
                      <a:pt x="746" y="413"/>
                    </a:lnTo>
                    <a:lnTo>
                      <a:pt x="742" y="410"/>
                    </a:lnTo>
                    <a:lnTo>
                      <a:pt x="739" y="406"/>
                    </a:lnTo>
                    <a:lnTo>
                      <a:pt x="736" y="403"/>
                    </a:lnTo>
                    <a:lnTo>
                      <a:pt x="734" y="398"/>
                    </a:lnTo>
                    <a:lnTo>
                      <a:pt x="733" y="394"/>
                    </a:lnTo>
                    <a:lnTo>
                      <a:pt x="734" y="389"/>
                    </a:lnTo>
                    <a:lnTo>
                      <a:pt x="736" y="386"/>
                    </a:lnTo>
                    <a:lnTo>
                      <a:pt x="737" y="383"/>
                    </a:lnTo>
                    <a:lnTo>
                      <a:pt x="740" y="380"/>
                    </a:lnTo>
                    <a:lnTo>
                      <a:pt x="743" y="377"/>
                    </a:lnTo>
                    <a:lnTo>
                      <a:pt x="744" y="374"/>
                    </a:lnTo>
                    <a:lnTo>
                      <a:pt x="746" y="369"/>
                    </a:lnTo>
                    <a:lnTo>
                      <a:pt x="746" y="366"/>
                    </a:lnTo>
                    <a:lnTo>
                      <a:pt x="746" y="353"/>
                    </a:lnTo>
                    <a:lnTo>
                      <a:pt x="744" y="347"/>
                    </a:lnTo>
                    <a:lnTo>
                      <a:pt x="742" y="341"/>
                    </a:lnTo>
                    <a:lnTo>
                      <a:pt x="739" y="335"/>
                    </a:lnTo>
                    <a:lnTo>
                      <a:pt x="736" y="331"/>
                    </a:lnTo>
                    <a:lnTo>
                      <a:pt x="730" y="328"/>
                    </a:lnTo>
                    <a:lnTo>
                      <a:pt x="725" y="327"/>
                    </a:lnTo>
                    <a:lnTo>
                      <a:pt x="712" y="328"/>
                    </a:lnTo>
                    <a:lnTo>
                      <a:pt x="701" y="328"/>
                    </a:lnTo>
                    <a:lnTo>
                      <a:pt x="689" y="330"/>
                    </a:lnTo>
                    <a:lnTo>
                      <a:pt x="679" y="333"/>
                    </a:lnTo>
                    <a:lnTo>
                      <a:pt x="669" y="336"/>
                    </a:lnTo>
                    <a:lnTo>
                      <a:pt x="658" y="341"/>
                    </a:lnTo>
                    <a:lnTo>
                      <a:pt x="648" y="345"/>
                    </a:lnTo>
                    <a:lnTo>
                      <a:pt x="638" y="353"/>
                    </a:lnTo>
                    <a:lnTo>
                      <a:pt x="632" y="357"/>
                    </a:lnTo>
                    <a:lnTo>
                      <a:pt x="629" y="363"/>
                    </a:lnTo>
                    <a:lnTo>
                      <a:pt x="625" y="371"/>
                    </a:lnTo>
                    <a:lnTo>
                      <a:pt x="622" y="377"/>
                    </a:lnTo>
                    <a:lnTo>
                      <a:pt x="619" y="383"/>
                    </a:lnTo>
                    <a:lnTo>
                      <a:pt x="617" y="386"/>
                    </a:lnTo>
                    <a:lnTo>
                      <a:pt x="615" y="388"/>
                    </a:lnTo>
                    <a:lnTo>
                      <a:pt x="613" y="391"/>
                    </a:lnTo>
                    <a:lnTo>
                      <a:pt x="610" y="392"/>
                    </a:lnTo>
                    <a:lnTo>
                      <a:pt x="607" y="392"/>
                    </a:lnTo>
                    <a:lnTo>
                      <a:pt x="603" y="394"/>
                    </a:lnTo>
                    <a:lnTo>
                      <a:pt x="597" y="392"/>
                    </a:lnTo>
                    <a:lnTo>
                      <a:pt x="593" y="391"/>
                    </a:lnTo>
                    <a:lnTo>
                      <a:pt x="582" y="386"/>
                    </a:lnTo>
                    <a:lnTo>
                      <a:pt x="574" y="380"/>
                    </a:lnTo>
                    <a:lnTo>
                      <a:pt x="565" y="372"/>
                    </a:lnTo>
                    <a:lnTo>
                      <a:pt x="559" y="379"/>
                    </a:lnTo>
                    <a:lnTo>
                      <a:pt x="553" y="386"/>
                    </a:lnTo>
                    <a:lnTo>
                      <a:pt x="547" y="391"/>
                    </a:lnTo>
                    <a:lnTo>
                      <a:pt x="545" y="392"/>
                    </a:lnTo>
                    <a:lnTo>
                      <a:pt x="540" y="394"/>
                    </a:lnTo>
                    <a:lnTo>
                      <a:pt x="536" y="392"/>
                    </a:lnTo>
                    <a:lnTo>
                      <a:pt x="531" y="392"/>
                    </a:lnTo>
                    <a:lnTo>
                      <a:pt x="526" y="392"/>
                    </a:lnTo>
                    <a:lnTo>
                      <a:pt x="521" y="391"/>
                    </a:lnTo>
                    <a:lnTo>
                      <a:pt x="518" y="388"/>
                    </a:lnTo>
                    <a:lnTo>
                      <a:pt x="515" y="385"/>
                    </a:lnTo>
                    <a:lnTo>
                      <a:pt x="512" y="382"/>
                    </a:lnTo>
                    <a:lnTo>
                      <a:pt x="512" y="377"/>
                    </a:lnTo>
                    <a:lnTo>
                      <a:pt x="512" y="371"/>
                    </a:lnTo>
                    <a:lnTo>
                      <a:pt x="514" y="365"/>
                    </a:lnTo>
                    <a:lnTo>
                      <a:pt x="517" y="356"/>
                    </a:lnTo>
                    <a:lnTo>
                      <a:pt x="521" y="347"/>
                    </a:lnTo>
                    <a:lnTo>
                      <a:pt x="527" y="339"/>
                    </a:lnTo>
                    <a:lnTo>
                      <a:pt x="534" y="331"/>
                    </a:lnTo>
                    <a:lnTo>
                      <a:pt x="543" y="324"/>
                    </a:lnTo>
                    <a:lnTo>
                      <a:pt x="561" y="307"/>
                    </a:lnTo>
                    <a:lnTo>
                      <a:pt x="568" y="300"/>
                    </a:lnTo>
                    <a:lnTo>
                      <a:pt x="572" y="297"/>
                    </a:lnTo>
                    <a:lnTo>
                      <a:pt x="577" y="295"/>
                    </a:lnTo>
                    <a:lnTo>
                      <a:pt x="585" y="290"/>
                    </a:lnTo>
                    <a:lnTo>
                      <a:pt x="596" y="287"/>
                    </a:lnTo>
                    <a:lnTo>
                      <a:pt x="613" y="281"/>
                    </a:lnTo>
                    <a:lnTo>
                      <a:pt x="623" y="277"/>
                    </a:lnTo>
                    <a:lnTo>
                      <a:pt x="634" y="271"/>
                    </a:lnTo>
                    <a:lnTo>
                      <a:pt x="639" y="269"/>
                    </a:lnTo>
                    <a:lnTo>
                      <a:pt x="645" y="268"/>
                    </a:lnTo>
                    <a:lnTo>
                      <a:pt x="650" y="266"/>
                    </a:lnTo>
                    <a:lnTo>
                      <a:pt x="651" y="265"/>
                    </a:lnTo>
                    <a:lnTo>
                      <a:pt x="651" y="262"/>
                    </a:lnTo>
                    <a:lnTo>
                      <a:pt x="651" y="251"/>
                    </a:lnTo>
                    <a:lnTo>
                      <a:pt x="654" y="242"/>
                    </a:lnTo>
                    <a:lnTo>
                      <a:pt x="657" y="233"/>
                    </a:lnTo>
                    <a:lnTo>
                      <a:pt x="661" y="224"/>
                    </a:lnTo>
                    <a:lnTo>
                      <a:pt x="664" y="221"/>
                    </a:lnTo>
                    <a:lnTo>
                      <a:pt x="667" y="218"/>
                    </a:lnTo>
                    <a:lnTo>
                      <a:pt x="674" y="213"/>
                    </a:lnTo>
                    <a:lnTo>
                      <a:pt x="677" y="211"/>
                    </a:lnTo>
                    <a:lnTo>
                      <a:pt x="679" y="208"/>
                    </a:lnTo>
                    <a:lnTo>
                      <a:pt x="680" y="205"/>
                    </a:lnTo>
                    <a:lnTo>
                      <a:pt x="682" y="201"/>
                    </a:lnTo>
                    <a:lnTo>
                      <a:pt x="682" y="196"/>
                    </a:lnTo>
                    <a:lnTo>
                      <a:pt x="683" y="192"/>
                    </a:lnTo>
                    <a:lnTo>
                      <a:pt x="685" y="189"/>
                    </a:lnTo>
                    <a:lnTo>
                      <a:pt x="686" y="186"/>
                    </a:lnTo>
                    <a:lnTo>
                      <a:pt x="690" y="180"/>
                    </a:lnTo>
                    <a:lnTo>
                      <a:pt x="696" y="173"/>
                    </a:lnTo>
                    <a:lnTo>
                      <a:pt x="704" y="169"/>
                    </a:lnTo>
                    <a:lnTo>
                      <a:pt x="712" y="164"/>
                    </a:lnTo>
                    <a:lnTo>
                      <a:pt x="720" y="160"/>
                    </a:lnTo>
                    <a:lnTo>
                      <a:pt x="727" y="154"/>
                    </a:lnTo>
                    <a:lnTo>
                      <a:pt x="731" y="149"/>
                    </a:lnTo>
                    <a:lnTo>
                      <a:pt x="736" y="145"/>
                    </a:lnTo>
                    <a:lnTo>
                      <a:pt x="743" y="136"/>
                    </a:lnTo>
                    <a:lnTo>
                      <a:pt x="747" y="131"/>
                    </a:lnTo>
                    <a:lnTo>
                      <a:pt x="750" y="128"/>
                    </a:lnTo>
                    <a:lnTo>
                      <a:pt x="756" y="125"/>
                    </a:lnTo>
                    <a:lnTo>
                      <a:pt x="762" y="125"/>
                    </a:lnTo>
                    <a:lnTo>
                      <a:pt x="763" y="125"/>
                    </a:lnTo>
                    <a:lnTo>
                      <a:pt x="766" y="126"/>
                    </a:lnTo>
                    <a:lnTo>
                      <a:pt x="768" y="128"/>
                    </a:lnTo>
                    <a:lnTo>
                      <a:pt x="771" y="129"/>
                    </a:lnTo>
                    <a:lnTo>
                      <a:pt x="775" y="128"/>
                    </a:lnTo>
                    <a:lnTo>
                      <a:pt x="777" y="126"/>
                    </a:lnTo>
                    <a:lnTo>
                      <a:pt x="779" y="126"/>
                    </a:lnTo>
                    <a:lnTo>
                      <a:pt x="782" y="123"/>
                    </a:lnTo>
                    <a:lnTo>
                      <a:pt x="785" y="119"/>
                    </a:lnTo>
                    <a:lnTo>
                      <a:pt x="791" y="111"/>
                    </a:lnTo>
                    <a:lnTo>
                      <a:pt x="794" y="108"/>
                    </a:lnTo>
                    <a:lnTo>
                      <a:pt x="798" y="107"/>
                    </a:lnTo>
                    <a:lnTo>
                      <a:pt x="810" y="102"/>
                    </a:lnTo>
                    <a:lnTo>
                      <a:pt x="820" y="98"/>
                    </a:lnTo>
                    <a:lnTo>
                      <a:pt x="839" y="88"/>
                    </a:lnTo>
                    <a:lnTo>
                      <a:pt x="849" y="84"/>
                    </a:lnTo>
                    <a:lnTo>
                      <a:pt x="860" y="79"/>
                    </a:lnTo>
                    <a:lnTo>
                      <a:pt x="864" y="79"/>
                    </a:lnTo>
                    <a:lnTo>
                      <a:pt x="870" y="78"/>
                    </a:lnTo>
                    <a:lnTo>
                      <a:pt x="882" y="76"/>
                    </a:lnTo>
                    <a:lnTo>
                      <a:pt x="886" y="78"/>
                    </a:lnTo>
                    <a:lnTo>
                      <a:pt x="890" y="79"/>
                    </a:lnTo>
                    <a:lnTo>
                      <a:pt x="896" y="84"/>
                    </a:lnTo>
                    <a:lnTo>
                      <a:pt x="903" y="90"/>
                    </a:lnTo>
                    <a:lnTo>
                      <a:pt x="906" y="91"/>
                    </a:lnTo>
                    <a:lnTo>
                      <a:pt x="911" y="91"/>
                    </a:lnTo>
                    <a:lnTo>
                      <a:pt x="991" y="91"/>
                    </a:lnTo>
                    <a:lnTo>
                      <a:pt x="998" y="84"/>
                    </a:lnTo>
                    <a:lnTo>
                      <a:pt x="1004" y="75"/>
                    </a:lnTo>
                    <a:lnTo>
                      <a:pt x="1038" y="81"/>
                    </a:lnTo>
                    <a:lnTo>
                      <a:pt x="1041" y="81"/>
                    </a:lnTo>
                    <a:lnTo>
                      <a:pt x="1045" y="79"/>
                    </a:lnTo>
                    <a:lnTo>
                      <a:pt x="1048" y="78"/>
                    </a:lnTo>
                    <a:lnTo>
                      <a:pt x="1052" y="76"/>
                    </a:lnTo>
                    <a:lnTo>
                      <a:pt x="1057" y="78"/>
                    </a:lnTo>
                    <a:lnTo>
                      <a:pt x="1061" y="78"/>
                    </a:lnTo>
                    <a:lnTo>
                      <a:pt x="1065" y="79"/>
                    </a:lnTo>
                    <a:lnTo>
                      <a:pt x="1070" y="82"/>
                    </a:lnTo>
                    <a:lnTo>
                      <a:pt x="1076" y="87"/>
                    </a:lnTo>
                    <a:lnTo>
                      <a:pt x="1081" y="95"/>
                    </a:lnTo>
                    <a:lnTo>
                      <a:pt x="1092" y="108"/>
                    </a:lnTo>
                    <a:lnTo>
                      <a:pt x="1099" y="116"/>
                    </a:lnTo>
                    <a:lnTo>
                      <a:pt x="1102" y="119"/>
                    </a:lnTo>
                    <a:lnTo>
                      <a:pt x="1106" y="122"/>
                    </a:lnTo>
                    <a:lnTo>
                      <a:pt x="1111" y="125"/>
                    </a:lnTo>
                    <a:lnTo>
                      <a:pt x="1115" y="126"/>
                    </a:lnTo>
                    <a:lnTo>
                      <a:pt x="1119" y="126"/>
                    </a:lnTo>
                    <a:lnTo>
                      <a:pt x="1124" y="126"/>
                    </a:lnTo>
                    <a:lnTo>
                      <a:pt x="1133" y="126"/>
                    </a:lnTo>
                    <a:lnTo>
                      <a:pt x="1141" y="126"/>
                    </a:lnTo>
                    <a:lnTo>
                      <a:pt x="1144" y="148"/>
                    </a:lnTo>
                    <a:lnTo>
                      <a:pt x="1154" y="175"/>
                    </a:lnTo>
                    <a:lnTo>
                      <a:pt x="1175" y="186"/>
                    </a:lnTo>
                    <a:lnTo>
                      <a:pt x="1194" y="198"/>
                    </a:lnTo>
                    <a:lnTo>
                      <a:pt x="1205" y="224"/>
                    </a:lnTo>
                    <a:lnTo>
                      <a:pt x="1203" y="256"/>
                    </a:lnTo>
                    <a:lnTo>
                      <a:pt x="1227" y="265"/>
                    </a:lnTo>
                    <a:lnTo>
                      <a:pt x="1238" y="286"/>
                    </a:lnTo>
                    <a:lnTo>
                      <a:pt x="1235" y="316"/>
                    </a:lnTo>
                    <a:lnTo>
                      <a:pt x="1255" y="331"/>
                    </a:lnTo>
                    <a:lnTo>
                      <a:pt x="1270" y="347"/>
                    </a:lnTo>
                    <a:lnTo>
                      <a:pt x="1284" y="365"/>
                    </a:lnTo>
                    <a:lnTo>
                      <a:pt x="1281" y="363"/>
                    </a:lnTo>
                    <a:lnTo>
                      <a:pt x="1280" y="363"/>
                    </a:lnTo>
                    <a:lnTo>
                      <a:pt x="1280" y="365"/>
                    </a:lnTo>
                    <a:lnTo>
                      <a:pt x="1280" y="368"/>
                    </a:lnTo>
                    <a:lnTo>
                      <a:pt x="1283" y="374"/>
                    </a:lnTo>
                    <a:lnTo>
                      <a:pt x="1283" y="377"/>
                    </a:lnTo>
                    <a:lnTo>
                      <a:pt x="1255" y="391"/>
                    </a:lnTo>
                    <a:lnTo>
                      <a:pt x="1232" y="391"/>
                    </a:lnTo>
                    <a:lnTo>
                      <a:pt x="1214" y="368"/>
                    </a:lnTo>
                    <a:lnTo>
                      <a:pt x="1188" y="359"/>
                    </a:lnTo>
                    <a:lnTo>
                      <a:pt x="1169" y="374"/>
                    </a:lnTo>
                    <a:lnTo>
                      <a:pt x="1144" y="374"/>
                    </a:lnTo>
                    <a:lnTo>
                      <a:pt x="1133" y="388"/>
                    </a:lnTo>
                    <a:lnTo>
                      <a:pt x="1122" y="426"/>
                    </a:lnTo>
                    <a:lnTo>
                      <a:pt x="1122" y="451"/>
                    </a:lnTo>
                    <a:lnTo>
                      <a:pt x="1147" y="464"/>
                    </a:lnTo>
                    <a:lnTo>
                      <a:pt x="1175" y="479"/>
                    </a:lnTo>
                    <a:lnTo>
                      <a:pt x="1188" y="494"/>
                    </a:lnTo>
                    <a:lnTo>
                      <a:pt x="1160" y="512"/>
                    </a:lnTo>
                    <a:lnTo>
                      <a:pt x="1147" y="537"/>
                    </a:lnTo>
                    <a:lnTo>
                      <a:pt x="1128" y="564"/>
                    </a:lnTo>
                    <a:lnTo>
                      <a:pt x="1105" y="588"/>
                    </a:lnTo>
                    <a:lnTo>
                      <a:pt x="1122" y="593"/>
                    </a:lnTo>
                    <a:lnTo>
                      <a:pt x="1144" y="579"/>
                    </a:lnTo>
                    <a:lnTo>
                      <a:pt x="1160" y="599"/>
                    </a:lnTo>
                    <a:lnTo>
                      <a:pt x="1150" y="623"/>
                    </a:lnTo>
                    <a:lnTo>
                      <a:pt x="1131" y="637"/>
                    </a:lnTo>
                    <a:lnTo>
                      <a:pt x="1099" y="637"/>
                    </a:lnTo>
                    <a:lnTo>
                      <a:pt x="1081" y="650"/>
                    </a:lnTo>
                    <a:lnTo>
                      <a:pt x="1096" y="675"/>
                    </a:lnTo>
                    <a:lnTo>
                      <a:pt x="1099" y="695"/>
                    </a:lnTo>
                    <a:lnTo>
                      <a:pt x="1119" y="698"/>
                    </a:lnTo>
                    <a:lnTo>
                      <a:pt x="1144" y="720"/>
                    </a:lnTo>
                    <a:lnTo>
                      <a:pt x="1163" y="736"/>
                    </a:lnTo>
                    <a:lnTo>
                      <a:pt x="1160" y="761"/>
                    </a:lnTo>
                    <a:lnTo>
                      <a:pt x="1166" y="781"/>
                    </a:lnTo>
                    <a:lnTo>
                      <a:pt x="1144" y="784"/>
                    </a:lnTo>
                    <a:lnTo>
                      <a:pt x="1119" y="804"/>
                    </a:lnTo>
                    <a:lnTo>
                      <a:pt x="1105" y="834"/>
                    </a:lnTo>
                    <a:lnTo>
                      <a:pt x="1102" y="874"/>
                    </a:lnTo>
                    <a:lnTo>
                      <a:pt x="1108" y="903"/>
                    </a:lnTo>
                    <a:lnTo>
                      <a:pt x="1105" y="935"/>
                    </a:lnTo>
                    <a:lnTo>
                      <a:pt x="1119" y="966"/>
                    </a:lnTo>
                    <a:lnTo>
                      <a:pt x="1141" y="991"/>
                    </a:lnTo>
                    <a:lnTo>
                      <a:pt x="1172" y="988"/>
                    </a:lnTo>
                    <a:lnTo>
                      <a:pt x="1197" y="991"/>
                    </a:lnTo>
                    <a:lnTo>
                      <a:pt x="1217" y="1015"/>
                    </a:lnTo>
                    <a:lnTo>
                      <a:pt x="1238" y="1018"/>
                    </a:lnTo>
                    <a:lnTo>
                      <a:pt x="1252" y="1000"/>
                    </a:lnTo>
                    <a:lnTo>
                      <a:pt x="1273" y="988"/>
                    </a:lnTo>
                    <a:lnTo>
                      <a:pt x="1293" y="979"/>
                    </a:lnTo>
                    <a:lnTo>
                      <a:pt x="1319" y="957"/>
                    </a:lnTo>
                    <a:lnTo>
                      <a:pt x="1344" y="957"/>
                    </a:lnTo>
                    <a:lnTo>
                      <a:pt x="1375" y="969"/>
                    </a:lnTo>
                    <a:lnTo>
                      <a:pt x="1405" y="969"/>
                    </a:lnTo>
                    <a:lnTo>
                      <a:pt x="1435" y="960"/>
                    </a:lnTo>
                    <a:lnTo>
                      <a:pt x="1432" y="935"/>
                    </a:lnTo>
                    <a:lnTo>
                      <a:pt x="1437" y="903"/>
                    </a:lnTo>
                    <a:lnTo>
                      <a:pt x="1458" y="880"/>
                    </a:lnTo>
                    <a:lnTo>
                      <a:pt x="1491" y="871"/>
                    </a:lnTo>
                    <a:lnTo>
                      <a:pt x="1532" y="868"/>
                    </a:lnTo>
                    <a:lnTo>
                      <a:pt x="1561" y="868"/>
                    </a:lnTo>
                    <a:lnTo>
                      <a:pt x="1585" y="886"/>
                    </a:lnTo>
                    <a:lnTo>
                      <a:pt x="1599" y="912"/>
                    </a:lnTo>
                    <a:lnTo>
                      <a:pt x="1624" y="938"/>
                    </a:lnTo>
                    <a:lnTo>
                      <a:pt x="1643" y="963"/>
                    </a:lnTo>
                    <a:lnTo>
                      <a:pt x="1627" y="982"/>
                    </a:lnTo>
                    <a:lnTo>
                      <a:pt x="1624" y="1003"/>
                    </a:lnTo>
                    <a:lnTo>
                      <a:pt x="1630" y="1030"/>
                    </a:lnTo>
                    <a:lnTo>
                      <a:pt x="1627" y="1053"/>
                    </a:lnTo>
                    <a:lnTo>
                      <a:pt x="1649" y="1062"/>
                    </a:lnTo>
                    <a:lnTo>
                      <a:pt x="1669" y="1085"/>
                    </a:lnTo>
                    <a:lnTo>
                      <a:pt x="1669" y="1111"/>
                    </a:lnTo>
                    <a:lnTo>
                      <a:pt x="1677" y="1135"/>
                    </a:lnTo>
                    <a:lnTo>
                      <a:pt x="1694" y="1156"/>
                    </a:lnTo>
                    <a:lnTo>
                      <a:pt x="1685" y="1184"/>
                    </a:lnTo>
                    <a:lnTo>
                      <a:pt x="1667" y="1199"/>
                    </a:lnTo>
                    <a:lnTo>
                      <a:pt x="1667" y="1226"/>
                    </a:lnTo>
                    <a:lnTo>
                      <a:pt x="1669" y="1255"/>
                    </a:lnTo>
                    <a:lnTo>
                      <a:pt x="1685" y="1276"/>
                    </a:lnTo>
                    <a:lnTo>
                      <a:pt x="1694" y="1302"/>
                    </a:lnTo>
                    <a:lnTo>
                      <a:pt x="1694" y="1349"/>
                    </a:lnTo>
                    <a:lnTo>
                      <a:pt x="1672" y="1373"/>
                    </a:lnTo>
                    <a:lnTo>
                      <a:pt x="1649" y="1395"/>
                    </a:lnTo>
                    <a:lnTo>
                      <a:pt x="1652" y="1414"/>
                    </a:lnTo>
                    <a:lnTo>
                      <a:pt x="1636" y="1437"/>
                    </a:lnTo>
                    <a:lnTo>
                      <a:pt x="1602" y="1437"/>
                    </a:lnTo>
                    <a:lnTo>
                      <a:pt x="1582" y="1446"/>
                    </a:lnTo>
                    <a:lnTo>
                      <a:pt x="1564" y="1446"/>
                    </a:lnTo>
                    <a:lnTo>
                      <a:pt x="1541" y="1431"/>
                    </a:lnTo>
                    <a:lnTo>
                      <a:pt x="1513" y="1424"/>
                    </a:lnTo>
                    <a:lnTo>
                      <a:pt x="1500" y="1443"/>
                    </a:lnTo>
                    <a:lnTo>
                      <a:pt x="1505" y="1463"/>
                    </a:lnTo>
                    <a:lnTo>
                      <a:pt x="1500" y="1490"/>
                    </a:lnTo>
                    <a:lnTo>
                      <a:pt x="1494" y="1512"/>
                    </a:lnTo>
                    <a:lnTo>
                      <a:pt x="1467" y="1509"/>
                    </a:lnTo>
                    <a:lnTo>
                      <a:pt x="1432" y="1515"/>
                    </a:lnTo>
                    <a:lnTo>
                      <a:pt x="1408" y="1518"/>
                    </a:lnTo>
                    <a:lnTo>
                      <a:pt x="1391" y="1504"/>
                    </a:lnTo>
                    <a:lnTo>
                      <a:pt x="1385" y="1493"/>
                    </a:lnTo>
                    <a:lnTo>
                      <a:pt x="1372" y="1478"/>
                    </a:lnTo>
                    <a:lnTo>
                      <a:pt x="1353" y="1504"/>
                    </a:lnTo>
                    <a:lnTo>
                      <a:pt x="1344" y="1524"/>
                    </a:lnTo>
                    <a:lnTo>
                      <a:pt x="1347" y="1548"/>
                    </a:lnTo>
                    <a:lnTo>
                      <a:pt x="1325" y="1562"/>
                    </a:lnTo>
                    <a:lnTo>
                      <a:pt x="1302" y="1565"/>
                    </a:lnTo>
                    <a:lnTo>
                      <a:pt x="1286" y="1562"/>
                    </a:lnTo>
                    <a:lnTo>
                      <a:pt x="1267" y="1576"/>
                    </a:lnTo>
                    <a:lnTo>
                      <a:pt x="1252" y="1600"/>
                    </a:lnTo>
                    <a:lnTo>
                      <a:pt x="1258" y="1623"/>
                    </a:lnTo>
                    <a:lnTo>
                      <a:pt x="1240" y="1635"/>
                    </a:lnTo>
                    <a:lnTo>
                      <a:pt x="1200" y="1638"/>
                    </a:lnTo>
                    <a:lnTo>
                      <a:pt x="1160" y="1648"/>
                    </a:lnTo>
                    <a:lnTo>
                      <a:pt x="1125" y="1661"/>
                    </a:lnTo>
                    <a:lnTo>
                      <a:pt x="1105" y="1674"/>
                    </a:lnTo>
                    <a:lnTo>
                      <a:pt x="1108" y="1702"/>
                    </a:lnTo>
                    <a:lnTo>
                      <a:pt x="1096" y="1735"/>
                    </a:lnTo>
                    <a:lnTo>
                      <a:pt x="1089" y="1759"/>
                    </a:lnTo>
                    <a:lnTo>
                      <a:pt x="1084" y="1762"/>
                    </a:lnTo>
                    <a:lnTo>
                      <a:pt x="1081" y="1764"/>
                    </a:lnTo>
                    <a:lnTo>
                      <a:pt x="1079" y="1764"/>
                    </a:lnTo>
                    <a:lnTo>
                      <a:pt x="1070" y="1764"/>
                    </a:lnTo>
                    <a:lnTo>
                      <a:pt x="1061" y="1765"/>
                    </a:lnTo>
                    <a:lnTo>
                      <a:pt x="1045" y="1770"/>
                    </a:lnTo>
                    <a:lnTo>
                      <a:pt x="1032" y="1776"/>
                    </a:lnTo>
                    <a:lnTo>
                      <a:pt x="1017" y="1784"/>
                    </a:lnTo>
                    <a:lnTo>
                      <a:pt x="1004" y="1790"/>
                    </a:lnTo>
                    <a:lnTo>
                      <a:pt x="990" y="1796"/>
                    </a:lnTo>
                    <a:lnTo>
                      <a:pt x="982" y="1799"/>
                    </a:lnTo>
                    <a:lnTo>
                      <a:pt x="975" y="1800"/>
                    </a:lnTo>
                    <a:lnTo>
                      <a:pt x="966" y="1802"/>
                    </a:lnTo>
                    <a:lnTo>
                      <a:pt x="957" y="1802"/>
                    </a:lnTo>
                    <a:lnTo>
                      <a:pt x="953" y="1803"/>
                    </a:lnTo>
                    <a:lnTo>
                      <a:pt x="949" y="1803"/>
                    </a:lnTo>
                    <a:lnTo>
                      <a:pt x="943" y="1806"/>
                    </a:lnTo>
                    <a:lnTo>
                      <a:pt x="931" y="1816"/>
                    </a:lnTo>
                    <a:lnTo>
                      <a:pt x="915" y="1828"/>
                    </a:lnTo>
                    <a:lnTo>
                      <a:pt x="906" y="1834"/>
                    </a:lnTo>
                    <a:lnTo>
                      <a:pt x="899" y="1838"/>
                    </a:lnTo>
                    <a:lnTo>
                      <a:pt x="893" y="1844"/>
                    </a:lnTo>
                    <a:lnTo>
                      <a:pt x="889" y="1852"/>
                    </a:lnTo>
                    <a:lnTo>
                      <a:pt x="886" y="1857"/>
                    </a:lnTo>
                    <a:lnTo>
                      <a:pt x="884" y="1861"/>
                    </a:lnTo>
                    <a:lnTo>
                      <a:pt x="883" y="1866"/>
                    </a:lnTo>
                    <a:lnTo>
                      <a:pt x="883" y="1870"/>
                    </a:lnTo>
                    <a:lnTo>
                      <a:pt x="882" y="1876"/>
                    </a:lnTo>
                    <a:lnTo>
                      <a:pt x="882" y="1882"/>
                    </a:lnTo>
                    <a:lnTo>
                      <a:pt x="882" y="1894"/>
                    </a:lnTo>
                    <a:lnTo>
                      <a:pt x="882" y="1899"/>
                    </a:lnTo>
                    <a:lnTo>
                      <a:pt x="880" y="1905"/>
                    </a:lnTo>
                    <a:lnTo>
                      <a:pt x="879" y="1910"/>
                    </a:lnTo>
                    <a:lnTo>
                      <a:pt x="874" y="1913"/>
                    </a:lnTo>
                    <a:lnTo>
                      <a:pt x="867" y="1919"/>
                    </a:lnTo>
                    <a:lnTo>
                      <a:pt x="858" y="1922"/>
                    </a:lnTo>
                    <a:lnTo>
                      <a:pt x="855" y="1925"/>
                    </a:lnTo>
                    <a:lnTo>
                      <a:pt x="852" y="1928"/>
                    </a:lnTo>
                    <a:lnTo>
                      <a:pt x="851" y="1931"/>
                    </a:lnTo>
                    <a:lnTo>
                      <a:pt x="851" y="1936"/>
                    </a:lnTo>
                    <a:lnTo>
                      <a:pt x="851" y="1940"/>
                    </a:lnTo>
                    <a:lnTo>
                      <a:pt x="852" y="1943"/>
                    </a:lnTo>
                    <a:lnTo>
                      <a:pt x="855" y="1946"/>
                    </a:lnTo>
                    <a:lnTo>
                      <a:pt x="857" y="1949"/>
                    </a:lnTo>
                    <a:lnTo>
                      <a:pt x="860" y="1952"/>
                    </a:lnTo>
                    <a:lnTo>
                      <a:pt x="861" y="1955"/>
                    </a:lnTo>
                    <a:lnTo>
                      <a:pt x="863" y="1958"/>
                    </a:lnTo>
                    <a:lnTo>
                      <a:pt x="864" y="1963"/>
                    </a:lnTo>
                    <a:lnTo>
                      <a:pt x="863" y="1973"/>
                    </a:lnTo>
                    <a:lnTo>
                      <a:pt x="860" y="1983"/>
                    </a:lnTo>
                    <a:lnTo>
                      <a:pt x="858" y="1987"/>
                    </a:lnTo>
                    <a:lnTo>
                      <a:pt x="855" y="1992"/>
                    </a:lnTo>
                    <a:lnTo>
                      <a:pt x="848" y="1999"/>
                    </a:lnTo>
                    <a:lnTo>
                      <a:pt x="845" y="2001"/>
                    </a:lnTo>
                    <a:lnTo>
                      <a:pt x="841" y="2002"/>
                    </a:lnTo>
                    <a:lnTo>
                      <a:pt x="832" y="2002"/>
                    </a:lnTo>
                    <a:lnTo>
                      <a:pt x="823" y="2002"/>
                    </a:lnTo>
                    <a:lnTo>
                      <a:pt x="820" y="2004"/>
                    </a:lnTo>
                    <a:lnTo>
                      <a:pt x="816" y="2005"/>
                    </a:lnTo>
                    <a:lnTo>
                      <a:pt x="812" y="2010"/>
                    </a:lnTo>
                    <a:lnTo>
                      <a:pt x="809" y="2016"/>
                    </a:lnTo>
                    <a:lnTo>
                      <a:pt x="806" y="2021"/>
                    </a:lnTo>
                    <a:lnTo>
                      <a:pt x="804" y="2027"/>
                    </a:lnTo>
                    <a:lnTo>
                      <a:pt x="803" y="2039"/>
                    </a:lnTo>
                    <a:lnTo>
                      <a:pt x="803" y="2054"/>
                    </a:lnTo>
                    <a:lnTo>
                      <a:pt x="794" y="2056"/>
                    </a:lnTo>
                    <a:lnTo>
                      <a:pt x="790" y="2057"/>
                    </a:lnTo>
                    <a:lnTo>
                      <a:pt x="785" y="2057"/>
                    </a:lnTo>
                    <a:lnTo>
                      <a:pt x="784" y="2057"/>
                    </a:lnTo>
                    <a:lnTo>
                      <a:pt x="781" y="2056"/>
                    </a:lnTo>
                    <a:lnTo>
                      <a:pt x="779" y="2054"/>
                    </a:lnTo>
                    <a:lnTo>
                      <a:pt x="777" y="2054"/>
                    </a:lnTo>
                    <a:lnTo>
                      <a:pt x="727" y="2054"/>
                    </a:lnTo>
                    <a:lnTo>
                      <a:pt x="721" y="2051"/>
                    </a:lnTo>
                    <a:lnTo>
                      <a:pt x="718" y="2048"/>
                    </a:lnTo>
                    <a:lnTo>
                      <a:pt x="709" y="2040"/>
                    </a:lnTo>
                    <a:lnTo>
                      <a:pt x="715" y="2031"/>
                    </a:lnTo>
                    <a:lnTo>
                      <a:pt x="718" y="2027"/>
                    </a:lnTo>
                    <a:lnTo>
                      <a:pt x="718" y="2022"/>
                    </a:lnTo>
                    <a:lnTo>
                      <a:pt x="717" y="2013"/>
                    </a:lnTo>
                    <a:lnTo>
                      <a:pt x="717" y="2004"/>
                    </a:lnTo>
                    <a:lnTo>
                      <a:pt x="696" y="2004"/>
                    </a:lnTo>
                    <a:lnTo>
                      <a:pt x="688" y="2004"/>
                    </a:lnTo>
                    <a:lnTo>
                      <a:pt x="682" y="2002"/>
                    </a:lnTo>
                    <a:lnTo>
                      <a:pt x="677" y="2001"/>
                    </a:lnTo>
                    <a:lnTo>
                      <a:pt x="673" y="1999"/>
                    </a:lnTo>
                    <a:lnTo>
                      <a:pt x="669" y="1998"/>
                    </a:lnTo>
                    <a:lnTo>
                      <a:pt x="660" y="1993"/>
                    </a:lnTo>
                    <a:lnTo>
                      <a:pt x="647" y="1984"/>
                    </a:lnTo>
                    <a:lnTo>
                      <a:pt x="639" y="1980"/>
                    </a:lnTo>
                    <a:lnTo>
                      <a:pt x="632" y="1975"/>
                    </a:lnTo>
                    <a:lnTo>
                      <a:pt x="623" y="1973"/>
                    </a:lnTo>
                    <a:lnTo>
                      <a:pt x="615" y="1972"/>
                    </a:lnTo>
                    <a:lnTo>
                      <a:pt x="610" y="1972"/>
                    </a:lnTo>
                    <a:lnTo>
                      <a:pt x="606" y="1973"/>
                    </a:lnTo>
                    <a:lnTo>
                      <a:pt x="599" y="1977"/>
                    </a:lnTo>
                    <a:lnTo>
                      <a:pt x="593" y="1980"/>
                    </a:lnTo>
                    <a:lnTo>
                      <a:pt x="588" y="1981"/>
                    </a:lnTo>
                    <a:lnTo>
                      <a:pt x="584" y="1981"/>
                    </a:lnTo>
                    <a:lnTo>
                      <a:pt x="580" y="1980"/>
                    </a:lnTo>
                    <a:lnTo>
                      <a:pt x="575" y="1978"/>
                    </a:lnTo>
                    <a:lnTo>
                      <a:pt x="571" y="1975"/>
                    </a:lnTo>
                    <a:lnTo>
                      <a:pt x="568" y="1972"/>
                    </a:lnTo>
                    <a:lnTo>
                      <a:pt x="562" y="1966"/>
                    </a:lnTo>
                    <a:lnTo>
                      <a:pt x="558" y="1963"/>
                    </a:lnTo>
                    <a:lnTo>
                      <a:pt x="553" y="1961"/>
                    </a:lnTo>
                    <a:lnTo>
                      <a:pt x="543" y="1958"/>
                    </a:lnTo>
                    <a:lnTo>
                      <a:pt x="534" y="1958"/>
                    </a:lnTo>
                    <a:lnTo>
                      <a:pt x="514" y="1958"/>
                    </a:lnTo>
                    <a:lnTo>
                      <a:pt x="504" y="1958"/>
                    </a:lnTo>
                    <a:lnTo>
                      <a:pt x="493" y="1961"/>
                    </a:lnTo>
                    <a:lnTo>
                      <a:pt x="476" y="1966"/>
                    </a:lnTo>
                    <a:lnTo>
                      <a:pt x="458" y="1972"/>
                    </a:lnTo>
                    <a:lnTo>
                      <a:pt x="450" y="1973"/>
                    </a:lnTo>
                    <a:lnTo>
                      <a:pt x="438" y="1973"/>
                    </a:lnTo>
                    <a:lnTo>
                      <a:pt x="432" y="1973"/>
                    </a:lnTo>
                    <a:lnTo>
                      <a:pt x="428" y="1970"/>
                    </a:lnTo>
                    <a:lnTo>
                      <a:pt x="423" y="1967"/>
                    </a:lnTo>
                    <a:lnTo>
                      <a:pt x="419" y="1964"/>
                    </a:lnTo>
                    <a:lnTo>
                      <a:pt x="415" y="1960"/>
                    </a:lnTo>
                    <a:lnTo>
                      <a:pt x="410" y="1957"/>
                    </a:lnTo>
                    <a:lnTo>
                      <a:pt x="407" y="1955"/>
                    </a:lnTo>
                    <a:lnTo>
                      <a:pt x="404" y="1955"/>
                    </a:lnTo>
                    <a:lnTo>
                      <a:pt x="399" y="1954"/>
                    </a:lnTo>
                    <a:lnTo>
                      <a:pt x="394" y="1955"/>
                    </a:lnTo>
                    <a:lnTo>
                      <a:pt x="390" y="1957"/>
                    </a:lnTo>
                    <a:lnTo>
                      <a:pt x="388" y="1958"/>
                    </a:lnTo>
                    <a:lnTo>
                      <a:pt x="386" y="1960"/>
                    </a:lnTo>
                    <a:lnTo>
                      <a:pt x="383" y="1964"/>
                    </a:lnTo>
                    <a:lnTo>
                      <a:pt x="381" y="1969"/>
                    </a:lnTo>
                    <a:lnTo>
                      <a:pt x="378" y="1975"/>
                    </a:lnTo>
                    <a:lnTo>
                      <a:pt x="375" y="1987"/>
                    </a:lnTo>
                    <a:lnTo>
                      <a:pt x="372" y="1999"/>
                    </a:lnTo>
                    <a:lnTo>
                      <a:pt x="369" y="2004"/>
                    </a:lnTo>
                    <a:lnTo>
                      <a:pt x="368" y="2008"/>
                    </a:lnTo>
                    <a:lnTo>
                      <a:pt x="365" y="2013"/>
                    </a:lnTo>
                    <a:lnTo>
                      <a:pt x="361" y="2016"/>
                    </a:lnTo>
                    <a:lnTo>
                      <a:pt x="356" y="2019"/>
                    </a:lnTo>
                    <a:lnTo>
                      <a:pt x="352" y="2019"/>
                    </a:lnTo>
                    <a:lnTo>
                      <a:pt x="349" y="2019"/>
                    </a:lnTo>
                    <a:lnTo>
                      <a:pt x="346" y="2019"/>
                    </a:lnTo>
                    <a:lnTo>
                      <a:pt x="342" y="2016"/>
                    </a:lnTo>
                    <a:lnTo>
                      <a:pt x="337" y="2013"/>
                    </a:lnTo>
                    <a:lnTo>
                      <a:pt x="332" y="2010"/>
                    </a:lnTo>
                    <a:lnTo>
                      <a:pt x="330" y="2016"/>
                    </a:lnTo>
                    <a:lnTo>
                      <a:pt x="327" y="2019"/>
                    </a:lnTo>
                    <a:lnTo>
                      <a:pt x="323" y="2024"/>
                    </a:lnTo>
                    <a:lnTo>
                      <a:pt x="318" y="2025"/>
                    </a:lnTo>
                    <a:lnTo>
                      <a:pt x="313" y="2028"/>
                    </a:lnTo>
                    <a:lnTo>
                      <a:pt x="308" y="2030"/>
                    </a:lnTo>
                    <a:lnTo>
                      <a:pt x="297" y="2031"/>
                    </a:lnTo>
                    <a:lnTo>
                      <a:pt x="297" y="2049"/>
                    </a:lnTo>
                    <a:lnTo>
                      <a:pt x="297" y="2059"/>
                    </a:lnTo>
                    <a:lnTo>
                      <a:pt x="297" y="2069"/>
                    </a:lnTo>
                    <a:lnTo>
                      <a:pt x="291" y="2071"/>
                    </a:lnTo>
                    <a:lnTo>
                      <a:pt x="285" y="2071"/>
                    </a:lnTo>
                    <a:lnTo>
                      <a:pt x="282" y="2071"/>
                    </a:lnTo>
                    <a:lnTo>
                      <a:pt x="279" y="2071"/>
                    </a:lnTo>
                    <a:lnTo>
                      <a:pt x="275" y="2066"/>
                    </a:lnTo>
                    <a:lnTo>
                      <a:pt x="267" y="2057"/>
                    </a:lnTo>
                    <a:lnTo>
                      <a:pt x="259" y="2066"/>
                    </a:lnTo>
                    <a:lnTo>
                      <a:pt x="251" y="2077"/>
                    </a:lnTo>
                    <a:lnTo>
                      <a:pt x="245" y="2086"/>
                    </a:lnTo>
                    <a:lnTo>
                      <a:pt x="243" y="2097"/>
                    </a:lnTo>
                    <a:lnTo>
                      <a:pt x="240" y="2109"/>
                    </a:lnTo>
                    <a:lnTo>
                      <a:pt x="238" y="2119"/>
                    </a:lnTo>
                    <a:lnTo>
                      <a:pt x="234" y="2145"/>
                    </a:lnTo>
                    <a:lnTo>
                      <a:pt x="221" y="2147"/>
                    </a:lnTo>
                    <a:lnTo>
                      <a:pt x="208" y="2148"/>
                    </a:lnTo>
                    <a:lnTo>
                      <a:pt x="202" y="2150"/>
                    </a:lnTo>
                    <a:lnTo>
                      <a:pt x="194" y="2151"/>
                    </a:lnTo>
                    <a:lnTo>
                      <a:pt x="189" y="2153"/>
                    </a:lnTo>
                    <a:lnTo>
                      <a:pt x="183" y="2157"/>
                    </a:lnTo>
                    <a:lnTo>
                      <a:pt x="167" y="2142"/>
                    </a:lnTo>
                    <a:lnTo>
                      <a:pt x="161" y="2134"/>
                    </a:lnTo>
                    <a:lnTo>
                      <a:pt x="154" y="2128"/>
                    </a:lnTo>
                    <a:lnTo>
                      <a:pt x="148" y="2121"/>
                    </a:lnTo>
                    <a:lnTo>
                      <a:pt x="146" y="2116"/>
                    </a:lnTo>
                    <a:lnTo>
                      <a:pt x="143" y="2112"/>
                    </a:lnTo>
                    <a:lnTo>
                      <a:pt x="140" y="2103"/>
                    </a:lnTo>
                    <a:lnTo>
                      <a:pt x="139" y="2092"/>
                    </a:lnTo>
                    <a:lnTo>
                      <a:pt x="121" y="2092"/>
                    </a:lnTo>
                    <a:lnTo>
                      <a:pt x="116" y="2090"/>
                    </a:lnTo>
                    <a:lnTo>
                      <a:pt x="110" y="2089"/>
                    </a:lnTo>
                    <a:lnTo>
                      <a:pt x="105" y="2086"/>
                    </a:lnTo>
                    <a:lnTo>
                      <a:pt x="100" y="2081"/>
                    </a:lnTo>
                    <a:lnTo>
                      <a:pt x="95" y="2078"/>
                    </a:lnTo>
                    <a:lnTo>
                      <a:pt x="91" y="2074"/>
                    </a:lnTo>
                    <a:lnTo>
                      <a:pt x="85" y="2072"/>
                    </a:lnTo>
                    <a:lnTo>
                      <a:pt x="78" y="2071"/>
                    </a:lnTo>
                    <a:lnTo>
                      <a:pt x="73" y="2072"/>
                    </a:lnTo>
                    <a:lnTo>
                      <a:pt x="69" y="2072"/>
                    </a:lnTo>
                    <a:lnTo>
                      <a:pt x="62" y="2077"/>
                    </a:lnTo>
                    <a:lnTo>
                      <a:pt x="56" y="2081"/>
                    </a:lnTo>
                    <a:lnTo>
                      <a:pt x="48" y="2087"/>
                    </a:lnTo>
                    <a:lnTo>
                      <a:pt x="43" y="2093"/>
                    </a:lnTo>
                    <a:lnTo>
                      <a:pt x="35" y="2098"/>
                    </a:lnTo>
                    <a:lnTo>
                      <a:pt x="32" y="2100"/>
                    </a:lnTo>
                    <a:lnTo>
                      <a:pt x="28" y="2101"/>
                    </a:lnTo>
                    <a:lnTo>
                      <a:pt x="24" y="2103"/>
                    </a:lnTo>
                    <a:lnTo>
                      <a:pt x="19" y="2103"/>
                    </a:lnTo>
                    <a:lnTo>
                      <a:pt x="11" y="2103"/>
                    </a:lnTo>
                    <a:lnTo>
                      <a:pt x="2" y="2101"/>
                    </a:lnTo>
                    <a:lnTo>
                      <a:pt x="0" y="2090"/>
                    </a:lnTo>
                    <a:lnTo>
                      <a:pt x="0" y="2080"/>
                    </a:lnTo>
                    <a:lnTo>
                      <a:pt x="2" y="2066"/>
                    </a:lnTo>
                    <a:lnTo>
                      <a:pt x="3" y="2060"/>
                    </a:lnTo>
                    <a:lnTo>
                      <a:pt x="5" y="2054"/>
                    </a:lnTo>
                    <a:lnTo>
                      <a:pt x="8" y="2048"/>
                    </a:lnTo>
                    <a:lnTo>
                      <a:pt x="11" y="2042"/>
                    </a:lnTo>
                    <a:lnTo>
                      <a:pt x="13" y="2037"/>
                    </a:lnTo>
                    <a:lnTo>
                      <a:pt x="18" y="2031"/>
                    </a:lnTo>
                    <a:lnTo>
                      <a:pt x="22" y="2028"/>
                    </a:lnTo>
                    <a:lnTo>
                      <a:pt x="28" y="2024"/>
                    </a:lnTo>
                    <a:lnTo>
                      <a:pt x="32" y="2021"/>
                    </a:lnTo>
                    <a:lnTo>
                      <a:pt x="38" y="2018"/>
                    </a:lnTo>
                    <a:lnTo>
                      <a:pt x="44" y="2014"/>
                    </a:lnTo>
                    <a:lnTo>
                      <a:pt x="50" y="2013"/>
                    </a:lnTo>
                    <a:lnTo>
                      <a:pt x="56" y="2011"/>
                    </a:lnTo>
                    <a:lnTo>
                      <a:pt x="63" y="2011"/>
                    </a:lnTo>
                    <a:lnTo>
                      <a:pt x="89" y="2011"/>
                    </a:lnTo>
                    <a:lnTo>
                      <a:pt x="102" y="2013"/>
                    </a:lnTo>
                    <a:lnTo>
                      <a:pt x="110" y="2011"/>
                    </a:lnTo>
                    <a:lnTo>
                      <a:pt x="113" y="2010"/>
                    </a:lnTo>
                    <a:lnTo>
                      <a:pt x="116" y="2008"/>
                    </a:lnTo>
                    <a:lnTo>
                      <a:pt x="117" y="2004"/>
                    </a:lnTo>
                    <a:lnTo>
                      <a:pt x="119" y="1999"/>
                    </a:lnTo>
                    <a:lnTo>
                      <a:pt x="120" y="1995"/>
                    </a:lnTo>
                    <a:lnTo>
                      <a:pt x="120" y="1992"/>
                    </a:lnTo>
                    <a:lnTo>
                      <a:pt x="121" y="1990"/>
                    </a:lnTo>
                    <a:lnTo>
                      <a:pt x="126" y="1987"/>
                    </a:lnTo>
                    <a:lnTo>
                      <a:pt x="130" y="1986"/>
                    </a:lnTo>
                    <a:lnTo>
                      <a:pt x="139" y="1984"/>
                    </a:lnTo>
                    <a:lnTo>
                      <a:pt x="143" y="1984"/>
                    </a:lnTo>
                    <a:lnTo>
                      <a:pt x="148" y="1984"/>
                    </a:lnTo>
                    <a:lnTo>
                      <a:pt x="152" y="1983"/>
                    </a:lnTo>
                    <a:lnTo>
                      <a:pt x="156" y="1981"/>
                    </a:lnTo>
                    <a:lnTo>
                      <a:pt x="164" y="1977"/>
                    </a:lnTo>
                    <a:lnTo>
                      <a:pt x="170" y="1970"/>
                    </a:lnTo>
                    <a:lnTo>
                      <a:pt x="175" y="1966"/>
                    </a:lnTo>
                    <a:lnTo>
                      <a:pt x="177" y="1963"/>
                    </a:lnTo>
                    <a:lnTo>
                      <a:pt x="180" y="1960"/>
                    </a:lnTo>
                    <a:lnTo>
                      <a:pt x="183" y="1952"/>
                    </a:lnTo>
                    <a:lnTo>
                      <a:pt x="186" y="1946"/>
                    </a:lnTo>
                    <a:lnTo>
                      <a:pt x="189" y="1937"/>
                    </a:lnTo>
                    <a:lnTo>
                      <a:pt x="189" y="1929"/>
                    </a:lnTo>
                    <a:lnTo>
                      <a:pt x="218" y="1926"/>
                    </a:lnTo>
                    <a:lnTo>
                      <a:pt x="224" y="1917"/>
                    </a:lnTo>
                    <a:lnTo>
                      <a:pt x="229" y="1910"/>
                    </a:lnTo>
                    <a:lnTo>
                      <a:pt x="238" y="1902"/>
                    </a:lnTo>
                    <a:lnTo>
                      <a:pt x="245" y="1896"/>
                    </a:lnTo>
                    <a:lnTo>
                      <a:pt x="262" y="1884"/>
                    </a:lnTo>
                    <a:lnTo>
                      <a:pt x="269" y="1878"/>
                    </a:lnTo>
                    <a:lnTo>
                      <a:pt x="272" y="1873"/>
                    </a:lnTo>
                    <a:lnTo>
                      <a:pt x="276" y="1869"/>
                    </a:lnTo>
                    <a:lnTo>
                      <a:pt x="282" y="1858"/>
                    </a:lnTo>
                    <a:lnTo>
                      <a:pt x="285" y="1849"/>
                    </a:lnTo>
                    <a:lnTo>
                      <a:pt x="289" y="1838"/>
                    </a:lnTo>
                    <a:lnTo>
                      <a:pt x="292" y="1829"/>
                    </a:lnTo>
                    <a:lnTo>
                      <a:pt x="295" y="1820"/>
                    </a:lnTo>
                    <a:lnTo>
                      <a:pt x="299" y="1811"/>
                    </a:lnTo>
                    <a:lnTo>
                      <a:pt x="301" y="1806"/>
                    </a:lnTo>
                    <a:lnTo>
                      <a:pt x="304" y="1802"/>
                    </a:lnTo>
                    <a:lnTo>
                      <a:pt x="311" y="1793"/>
                    </a:lnTo>
                    <a:lnTo>
                      <a:pt x="314" y="1790"/>
                    </a:lnTo>
                    <a:lnTo>
                      <a:pt x="318" y="1785"/>
                    </a:lnTo>
                    <a:lnTo>
                      <a:pt x="324" y="1782"/>
                    </a:lnTo>
                    <a:lnTo>
                      <a:pt x="329" y="1781"/>
                    </a:lnTo>
                    <a:lnTo>
                      <a:pt x="339" y="1778"/>
                    </a:lnTo>
                    <a:lnTo>
                      <a:pt x="343" y="1776"/>
                    </a:lnTo>
                    <a:lnTo>
                      <a:pt x="349" y="1774"/>
                    </a:lnTo>
                    <a:lnTo>
                      <a:pt x="371" y="1770"/>
                    </a:lnTo>
                    <a:lnTo>
                      <a:pt x="381" y="1768"/>
                    </a:lnTo>
                    <a:lnTo>
                      <a:pt x="393" y="1764"/>
                    </a:lnTo>
                    <a:lnTo>
                      <a:pt x="403" y="1752"/>
                    </a:lnTo>
                    <a:lnTo>
                      <a:pt x="413" y="1741"/>
                    </a:lnTo>
                    <a:lnTo>
                      <a:pt x="431" y="1720"/>
                    </a:lnTo>
                    <a:lnTo>
                      <a:pt x="440" y="1709"/>
                    </a:lnTo>
                    <a:lnTo>
                      <a:pt x="448" y="1699"/>
                    </a:lnTo>
                    <a:lnTo>
                      <a:pt x="457" y="1688"/>
                    </a:lnTo>
                    <a:lnTo>
                      <a:pt x="467" y="1674"/>
                    </a:lnTo>
                    <a:lnTo>
                      <a:pt x="470" y="1667"/>
                    </a:lnTo>
                    <a:lnTo>
                      <a:pt x="472" y="1659"/>
                    </a:lnTo>
                    <a:lnTo>
                      <a:pt x="473" y="1653"/>
                    </a:lnTo>
                    <a:lnTo>
                      <a:pt x="473" y="1645"/>
                    </a:lnTo>
                    <a:lnTo>
                      <a:pt x="473" y="1630"/>
                    </a:lnTo>
                    <a:lnTo>
                      <a:pt x="473" y="1623"/>
                    </a:lnTo>
                    <a:lnTo>
                      <a:pt x="476" y="1615"/>
                    </a:lnTo>
                    <a:lnTo>
                      <a:pt x="477" y="1610"/>
                    </a:lnTo>
                    <a:lnTo>
                      <a:pt x="480" y="1607"/>
                    </a:lnTo>
                    <a:lnTo>
                      <a:pt x="485" y="1600"/>
                    </a:lnTo>
                    <a:lnTo>
                      <a:pt x="491" y="1594"/>
                    </a:lnTo>
                    <a:lnTo>
                      <a:pt x="493" y="1591"/>
                    </a:lnTo>
                    <a:lnTo>
                      <a:pt x="495" y="1586"/>
                    </a:lnTo>
                    <a:lnTo>
                      <a:pt x="498" y="1576"/>
                    </a:lnTo>
                    <a:lnTo>
                      <a:pt x="499" y="1566"/>
                    </a:lnTo>
                    <a:lnTo>
                      <a:pt x="502" y="1550"/>
                    </a:lnTo>
                    <a:lnTo>
                      <a:pt x="504" y="1533"/>
                    </a:lnTo>
                    <a:lnTo>
                      <a:pt x="505" y="1513"/>
                    </a:lnTo>
                    <a:lnTo>
                      <a:pt x="552" y="1513"/>
                    </a:lnTo>
                    <a:lnTo>
                      <a:pt x="555" y="1518"/>
                    </a:lnTo>
                    <a:lnTo>
                      <a:pt x="558" y="1524"/>
                    </a:lnTo>
                    <a:lnTo>
                      <a:pt x="559" y="1525"/>
                    </a:lnTo>
                    <a:lnTo>
                      <a:pt x="562" y="1527"/>
                    </a:lnTo>
                    <a:lnTo>
                      <a:pt x="564" y="1528"/>
                    </a:lnTo>
                    <a:lnTo>
                      <a:pt x="566" y="1530"/>
                    </a:lnTo>
                    <a:lnTo>
                      <a:pt x="575" y="1528"/>
                    </a:lnTo>
                    <a:lnTo>
                      <a:pt x="580" y="1527"/>
                    </a:lnTo>
                    <a:lnTo>
                      <a:pt x="584" y="1527"/>
                    </a:lnTo>
                    <a:lnTo>
                      <a:pt x="590" y="1522"/>
                    </a:lnTo>
                    <a:lnTo>
                      <a:pt x="597" y="1518"/>
                    </a:lnTo>
                    <a:lnTo>
                      <a:pt x="610" y="1509"/>
                    </a:lnTo>
                    <a:lnTo>
                      <a:pt x="617" y="1503"/>
                    </a:lnTo>
                    <a:lnTo>
                      <a:pt x="625" y="1498"/>
                    </a:lnTo>
                    <a:lnTo>
                      <a:pt x="616" y="1468"/>
                    </a:lnTo>
                    <a:lnTo>
                      <a:pt x="619" y="1459"/>
                    </a:lnTo>
                    <a:lnTo>
                      <a:pt x="622" y="1448"/>
                    </a:lnTo>
                    <a:lnTo>
                      <a:pt x="626" y="1439"/>
                    </a:lnTo>
                    <a:lnTo>
                      <a:pt x="632" y="1431"/>
                    </a:lnTo>
                    <a:lnTo>
                      <a:pt x="635" y="1427"/>
                    </a:lnTo>
                    <a:lnTo>
                      <a:pt x="638" y="1424"/>
                    </a:lnTo>
                    <a:lnTo>
                      <a:pt x="645" y="1419"/>
                    </a:lnTo>
                    <a:lnTo>
                      <a:pt x="650" y="1416"/>
                    </a:lnTo>
                    <a:lnTo>
                      <a:pt x="654" y="1414"/>
                    </a:lnTo>
                    <a:lnTo>
                      <a:pt x="663" y="1414"/>
                    </a:lnTo>
                    <a:lnTo>
                      <a:pt x="671" y="1413"/>
                    </a:lnTo>
                    <a:lnTo>
                      <a:pt x="680" y="1413"/>
                    </a:lnTo>
                    <a:lnTo>
                      <a:pt x="693" y="1408"/>
                    </a:lnTo>
                    <a:lnTo>
                      <a:pt x="708" y="1402"/>
                    </a:lnTo>
                    <a:lnTo>
                      <a:pt x="725" y="1398"/>
                    </a:lnTo>
                    <a:lnTo>
                      <a:pt x="747" y="1395"/>
                    </a:lnTo>
                    <a:lnTo>
                      <a:pt x="758" y="1393"/>
                    </a:lnTo>
                    <a:lnTo>
                      <a:pt x="768" y="1392"/>
                    </a:lnTo>
                    <a:lnTo>
                      <a:pt x="788" y="1392"/>
                    </a:lnTo>
                    <a:lnTo>
                      <a:pt x="812" y="1392"/>
                    </a:lnTo>
                    <a:lnTo>
                      <a:pt x="822" y="1392"/>
                    </a:lnTo>
                    <a:lnTo>
                      <a:pt x="831" y="1395"/>
                    </a:lnTo>
                    <a:lnTo>
                      <a:pt x="848" y="1402"/>
                    </a:lnTo>
                    <a:lnTo>
                      <a:pt x="855" y="1407"/>
                    </a:lnTo>
                    <a:lnTo>
                      <a:pt x="864" y="1410"/>
                    </a:lnTo>
                    <a:lnTo>
                      <a:pt x="873" y="1413"/>
                    </a:lnTo>
                    <a:lnTo>
                      <a:pt x="883" y="1414"/>
                    </a:lnTo>
                    <a:lnTo>
                      <a:pt x="892" y="1414"/>
                    </a:lnTo>
                    <a:lnTo>
                      <a:pt x="899" y="1414"/>
                    </a:lnTo>
                    <a:lnTo>
                      <a:pt x="914" y="1418"/>
                    </a:lnTo>
                    <a:lnTo>
                      <a:pt x="928" y="1422"/>
                    </a:lnTo>
                    <a:lnTo>
                      <a:pt x="941" y="1428"/>
                    </a:lnTo>
                    <a:lnTo>
                      <a:pt x="953" y="1433"/>
                    </a:lnTo>
                    <a:lnTo>
                      <a:pt x="968" y="1437"/>
                    </a:lnTo>
                    <a:lnTo>
                      <a:pt x="982" y="1440"/>
                    </a:lnTo>
                    <a:lnTo>
                      <a:pt x="990" y="1440"/>
                    </a:lnTo>
                    <a:lnTo>
                      <a:pt x="998" y="1442"/>
                    </a:lnTo>
                    <a:lnTo>
                      <a:pt x="1006" y="1440"/>
                    </a:lnTo>
                    <a:lnTo>
                      <a:pt x="1011" y="1439"/>
                    </a:lnTo>
                    <a:lnTo>
                      <a:pt x="1022" y="1433"/>
                    </a:lnTo>
                    <a:lnTo>
                      <a:pt x="1033" y="1428"/>
                    </a:lnTo>
                    <a:lnTo>
                      <a:pt x="1039" y="1427"/>
                    </a:lnTo>
                    <a:lnTo>
                      <a:pt x="1046" y="1425"/>
                    </a:lnTo>
                    <a:lnTo>
                      <a:pt x="1054" y="1427"/>
                    </a:lnTo>
                    <a:lnTo>
                      <a:pt x="1061" y="1428"/>
                    </a:lnTo>
                    <a:lnTo>
                      <a:pt x="1068" y="1431"/>
                    </a:lnTo>
                    <a:lnTo>
                      <a:pt x="1076" y="1433"/>
                    </a:lnTo>
                    <a:lnTo>
                      <a:pt x="1080" y="1431"/>
                    </a:lnTo>
                    <a:lnTo>
                      <a:pt x="1081" y="1431"/>
                    </a:lnTo>
                    <a:lnTo>
                      <a:pt x="1083" y="1430"/>
                    </a:lnTo>
                    <a:lnTo>
                      <a:pt x="1084" y="1427"/>
                    </a:lnTo>
                    <a:lnTo>
                      <a:pt x="1086" y="1422"/>
                    </a:lnTo>
                    <a:lnTo>
                      <a:pt x="1086" y="1414"/>
                    </a:lnTo>
                    <a:lnTo>
                      <a:pt x="1086" y="1407"/>
                    </a:lnTo>
                    <a:lnTo>
                      <a:pt x="1086" y="1399"/>
                    </a:lnTo>
                    <a:lnTo>
                      <a:pt x="1084" y="1392"/>
                    </a:lnTo>
                    <a:lnTo>
                      <a:pt x="1084" y="1384"/>
                    </a:lnTo>
                    <a:lnTo>
                      <a:pt x="1086" y="1383"/>
                    </a:lnTo>
                    <a:lnTo>
                      <a:pt x="1086" y="1381"/>
                    </a:lnTo>
                    <a:lnTo>
                      <a:pt x="1087" y="1377"/>
                    </a:lnTo>
                    <a:lnTo>
                      <a:pt x="1090" y="1373"/>
                    </a:lnTo>
                    <a:lnTo>
                      <a:pt x="1093" y="1370"/>
                    </a:lnTo>
                    <a:lnTo>
                      <a:pt x="1099" y="1366"/>
                    </a:lnTo>
                    <a:lnTo>
                      <a:pt x="1106" y="1363"/>
                    </a:lnTo>
                    <a:lnTo>
                      <a:pt x="1114" y="1358"/>
                    </a:lnTo>
                    <a:lnTo>
                      <a:pt x="1121" y="1354"/>
                    </a:lnTo>
                    <a:lnTo>
                      <a:pt x="1122" y="1351"/>
                    </a:lnTo>
                    <a:lnTo>
                      <a:pt x="1125" y="1348"/>
                    </a:lnTo>
                    <a:lnTo>
                      <a:pt x="1125" y="1346"/>
                    </a:lnTo>
                    <a:lnTo>
                      <a:pt x="1125" y="1343"/>
                    </a:lnTo>
                    <a:lnTo>
                      <a:pt x="1127" y="1340"/>
                    </a:lnTo>
                    <a:lnTo>
                      <a:pt x="1127" y="1332"/>
                    </a:lnTo>
                    <a:lnTo>
                      <a:pt x="1128" y="1326"/>
                    </a:lnTo>
                    <a:lnTo>
                      <a:pt x="1130" y="1320"/>
                    </a:lnTo>
                    <a:lnTo>
                      <a:pt x="1131" y="1314"/>
                    </a:lnTo>
                    <a:lnTo>
                      <a:pt x="1138" y="1304"/>
                    </a:lnTo>
                    <a:lnTo>
                      <a:pt x="1141" y="1298"/>
                    </a:lnTo>
                    <a:lnTo>
                      <a:pt x="1146" y="1293"/>
                    </a:lnTo>
                    <a:lnTo>
                      <a:pt x="1151" y="1290"/>
                    </a:lnTo>
                    <a:lnTo>
                      <a:pt x="1156" y="1285"/>
                    </a:lnTo>
                    <a:lnTo>
                      <a:pt x="1168" y="1279"/>
                    </a:lnTo>
                    <a:lnTo>
                      <a:pt x="1181" y="1273"/>
                    </a:lnTo>
                    <a:lnTo>
                      <a:pt x="1194" y="1270"/>
                    </a:lnTo>
                    <a:lnTo>
                      <a:pt x="1200" y="1267"/>
                    </a:lnTo>
                    <a:lnTo>
                      <a:pt x="1201" y="1264"/>
                    </a:lnTo>
                    <a:lnTo>
                      <a:pt x="1203" y="1263"/>
                    </a:lnTo>
                    <a:lnTo>
                      <a:pt x="1205" y="1257"/>
                    </a:lnTo>
                    <a:lnTo>
                      <a:pt x="1207" y="1250"/>
                    </a:lnTo>
                    <a:lnTo>
                      <a:pt x="1210" y="1235"/>
                    </a:lnTo>
                    <a:lnTo>
                      <a:pt x="1211" y="1229"/>
                    </a:lnTo>
                    <a:lnTo>
                      <a:pt x="1216" y="1222"/>
                    </a:lnTo>
                    <a:lnTo>
                      <a:pt x="1217" y="1217"/>
                    </a:lnTo>
                    <a:close/>
                    <a:moveTo>
                      <a:pt x="597" y="52"/>
                    </a:moveTo>
                    <a:lnTo>
                      <a:pt x="599" y="50"/>
                    </a:lnTo>
                    <a:lnTo>
                      <a:pt x="600" y="47"/>
                    </a:lnTo>
                    <a:lnTo>
                      <a:pt x="600" y="43"/>
                    </a:lnTo>
                    <a:lnTo>
                      <a:pt x="601" y="40"/>
                    </a:lnTo>
                    <a:lnTo>
                      <a:pt x="597" y="22"/>
                    </a:lnTo>
                    <a:lnTo>
                      <a:pt x="606" y="16"/>
                    </a:lnTo>
                    <a:lnTo>
                      <a:pt x="615" y="11"/>
                    </a:lnTo>
                    <a:lnTo>
                      <a:pt x="619" y="9"/>
                    </a:lnTo>
                    <a:lnTo>
                      <a:pt x="625" y="8"/>
                    </a:lnTo>
                    <a:lnTo>
                      <a:pt x="629" y="6"/>
                    </a:lnTo>
                    <a:lnTo>
                      <a:pt x="635" y="6"/>
                    </a:lnTo>
                    <a:lnTo>
                      <a:pt x="644" y="5"/>
                    </a:lnTo>
                    <a:lnTo>
                      <a:pt x="651" y="3"/>
                    </a:lnTo>
                    <a:lnTo>
                      <a:pt x="658" y="0"/>
                    </a:lnTo>
                    <a:lnTo>
                      <a:pt x="666" y="0"/>
                    </a:lnTo>
                    <a:lnTo>
                      <a:pt x="677" y="0"/>
                    </a:lnTo>
                    <a:lnTo>
                      <a:pt x="686" y="3"/>
                    </a:lnTo>
                    <a:lnTo>
                      <a:pt x="695" y="8"/>
                    </a:lnTo>
                    <a:lnTo>
                      <a:pt x="705" y="12"/>
                    </a:lnTo>
                    <a:lnTo>
                      <a:pt x="708" y="16"/>
                    </a:lnTo>
                    <a:lnTo>
                      <a:pt x="709" y="17"/>
                    </a:lnTo>
                    <a:lnTo>
                      <a:pt x="711" y="20"/>
                    </a:lnTo>
                    <a:lnTo>
                      <a:pt x="711" y="23"/>
                    </a:lnTo>
                    <a:lnTo>
                      <a:pt x="712" y="29"/>
                    </a:lnTo>
                    <a:lnTo>
                      <a:pt x="711" y="35"/>
                    </a:lnTo>
                    <a:lnTo>
                      <a:pt x="711" y="41"/>
                    </a:lnTo>
                    <a:lnTo>
                      <a:pt x="711" y="49"/>
                    </a:lnTo>
                    <a:lnTo>
                      <a:pt x="712" y="55"/>
                    </a:lnTo>
                    <a:lnTo>
                      <a:pt x="715" y="61"/>
                    </a:lnTo>
                    <a:lnTo>
                      <a:pt x="720" y="64"/>
                    </a:lnTo>
                    <a:lnTo>
                      <a:pt x="723" y="67"/>
                    </a:lnTo>
                    <a:lnTo>
                      <a:pt x="731" y="73"/>
                    </a:lnTo>
                    <a:lnTo>
                      <a:pt x="737" y="75"/>
                    </a:lnTo>
                    <a:lnTo>
                      <a:pt x="742" y="76"/>
                    </a:lnTo>
                    <a:lnTo>
                      <a:pt x="750" y="79"/>
                    </a:lnTo>
                    <a:lnTo>
                      <a:pt x="760" y="82"/>
                    </a:lnTo>
                    <a:lnTo>
                      <a:pt x="765" y="84"/>
                    </a:lnTo>
                    <a:lnTo>
                      <a:pt x="768" y="85"/>
                    </a:lnTo>
                    <a:lnTo>
                      <a:pt x="772" y="88"/>
                    </a:lnTo>
                    <a:lnTo>
                      <a:pt x="775" y="91"/>
                    </a:lnTo>
                    <a:lnTo>
                      <a:pt x="778" y="96"/>
                    </a:lnTo>
                    <a:lnTo>
                      <a:pt x="781" y="101"/>
                    </a:lnTo>
                    <a:lnTo>
                      <a:pt x="774" y="104"/>
                    </a:lnTo>
                    <a:lnTo>
                      <a:pt x="768" y="107"/>
                    </a:lnTo>
                    <a:lnTo>
                      <a:pt x="756" y="114"/>
                    </a:lnTo>
                    <a:lnTo>
                      <a:pt x="734" y="128"/>
                    </a:lnTo>
                    <a:lnTo>
                      <a:pt x="724" y="134"/>
                    </a:lnTo>
                    <a:lnTo>
                      <a:pt x="714" y="139"/>
                    </a:lnTo>
                    <a:lnTo>
                      <a:pt x="708" y="140"/>
                    </a:lnTo>
                    <a:lnTo>
                      <a:pt x="701" y="142"/>
                    </a:lnTo>
                    <a:lnTo>
                      <a:pt x="695" y="142"/>
                    </a:lnTo>
                    <a:lnTo>
                      <a:pt x="688" y="142"/>
                    </a:lnTo>
                    <a:lnTo>
                      <a:pt x="686" y="157"/>
                    </a:lnTo>
                    <a:lnTo>
                      <a:pt x="685" y="164"/>
                    </a:lnTo>
                    <a:lnTo>
                      <a:pt x="683" y="170"/>
                    </a:lnTo>
                    <a:lnTo>
                      <a:pt x="680" y="177"/>
                    </a:lnTo>
                    <a:lnTo>
                      <a:pt x="677" y="183"/>
                    </a:lnTo>
                    <a:lnTo>
                      <a:pt x="674" y="184"/>
                    </a:lnTo>
                    <a:lnTo>
                      <a:pt x="671" y="186"/>
                    </a:lnTo>
                    <a:lnTo>
                      <a:pt x="666" y="186"/>
                    </a:lnTo>
                    <a:lnTo>
                      <a:pt x="658" y="186"/>
                    </a:lnTo>
                    <a:lnTo>
                      <a:pt x="651" y="183"/>
                    </a:lnTo>
                    <a:lnTo>
                      <a:pt x="648" y="181"/>
                    </a:lnTo>
                    <a:lnTo>
                      <a:pt x="645" y="180"/>
                    </a:lnTo>
                    <a:lnTo>
                      <a:pt x="639" y="173"/>
                    </a:lnTo>
                    <a:lnTo>
                      <a:pt x="635" y="167"/>
                    </a:lnTo>
                    <a:lnTo>
                      <a:pt x="631" y="161"/>
                    </a:lnTo>
                    <a:lnTo>
                      <a:pt x="623" y="146"/>
                    </a:lnTo>
                    <a:lnTo>
                      <a:pt x="616" y="131"/>
                    </a:lnTo>
                    <a:lnTo>
                      <a:pt x="612" y="125"/>
                    </a:lnTo>
                    <a:lnTo>
                      <a:pt x="607" y="117"/>
                    </a:lnTo>
                    <a:lnTo>
                      <a:pt x="603" y="113"/>
                    </a:lnTo>
                    <a:lnTo>
                      <a:pt x="596" y="108"/>
                    </a:lnTo>
                    <a:lnTo>
                      <a:pt x="590" y="107"/>
                    </a:lnTo>
                    <a:lnTo>
                      <a:pt x="585" y="105"/>
                    </a:lnTo>
                    <a:lnTo>
                      <a:pt x="581" y="105"/>
                    </a:lnTo>
                    <a:lnTo>
                      <a:pt x="569" y="105"/>
                    </a:lnTo>
                    <a:lnTo>
                      <a:pt x="558" y="104"/>
                    </a:lnTo>
                    <a:lnTo>
                      <a:pt x="556" y="95"/>
                    </a:lnTo>
                    <a:lnTo>
                      <a:pt x="556" y="87"/>
                    </a:lnTo>
                    <a:lnTo>
                      <a:pt x="556" y="82"/>
                    </a:lnTo>
                    <a:lnTo>
                      <a:pt x="558" y="78"/>
                    </a:lnTo>
                    <a:lnTo>
                      <a:pt x="561" y="69"/>
                    </a:lnTo>
                    <a:lnTo>
                      <a:pt x="564" y="61"/>
                    </a:lnTo>
                    <a:lnTo>
                      <a:pt x="565" y="57"/>
                    </a:lnTo>
                    <a:lnTo>
                      <a:pt x="565" y="52"/>
                    </a:lnTo>
                    <a:lnTo>
                      <a:pt x="572" y="52"/>
                    </a:lnTo>
                    <a:lnTo>
                      <a:pt x="581" y="52"/>
                    </a:lnTo>
                    <a:lnTo>
                      <a:pt x="597" y="52"/>
                    </a:lnTo>
                    <a:close/>
                  </a:path>
                </a:pathLst>
              </a:custGeom>
              <a:solidFill>
                <a:srgbClr val="FFCC00"/>
              </a:solidFill>
              <a:ln w="9525">
                <a:solidFill>
                  <a:srgbClr val="FFCC00"/>
                </a:solidFill>
                <a:round/>
                <a:headEnd/>
                <a:tailEnd/>
              </a:ln>
            </p:spPr>
            <p:txBody>
              <a:bodyPr/>
              <a:lstStyle/>
              <a:p>
                <a:pPr fontAlgn="base">
                  <a:spcBef>
                    <a:spcPct val="0"/>
                  </a:spcBef>
                  <a:spcAft>
                    <a:spcPct val="0"/>
                  </a:spcAft>
                </a:pPr>
                <a:endParaRPr lang="en-GB" sz="2800" b="1">
                  <a:solidFill>
                    <a:srgbClr val="0079C1"/>
                  </a:solidFill>
                </a:endParaRPr>
              </a:p>
            </p:txBody>
          </p:sp>
          <p:sp>
            <p:nvSpPr>
              <p:cNvPr id="176173" name="Rectangle 47"/>
              <p:cNvSpPr>
                <a:spLocks noChangeArrowheads="1"/>
              </p:cNvSpPr>
              <p:nvPr/>
            </p:nvSpPr>
            <p:spPr bwMode="auto">
              <a:xfrm>
                <a:off x="2364" y="3306"/>
                <a:ext cx="54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fontAlgn="base" hangingPunct="0">
                  <a:spcBef>
                    <a:spcPct val="20000"/>
                  </a:spcBef>
                  <a:spcAft>
                    <a:spcPct val="0"/>
                  </a:spcAft>
                </a:pPr>
                <a:r>
                  <a:rPr lang="en-GB" sz="900" b="1">
                    <a:solidFill>
                      <a:srgbClr val="000000"/>
                    </a:solidFill>
                    <a:cs typeface="Times New Roman" pitchFamily="18" charset="0"/>
                  </a:rPr>
                  <a:t>Wales </a:t>
                </a:r>
                <a:br>
                  <a:rPr lang="en-GB" sz="900" b="1">
                    <a:solidFill>
                      <a:srgbClr val="000000"/>
                    </a:solidFill>
                    <a:cs typeface="Times New Roman" pitchFamily="18" charset="0"/>
                  </a:rPr>
                </a:br>
                <a:r>
                  <a:rPr lang="en-GB" sz="900" b="1">
                    <a:solidFill>
                      <a:srgbClr val="000000"/>
                    </a:solidFill>
                    <a:cs typeface="Times New Roman" pitchFamily="18" charset="0"/>
                  </a:rPr>
                  <a:t>&amp; West</a:t>
                </a:r>
                <a:r>
                  <a:rPr lang="en-GB" sz="1200" b="1">
                    <a:solidFill>
                      <a:srgbClr val="000000"/>
                    </a:solidFill>
                    <a:cs typeface="Times New Roman" pitchFamily="18" charset="0"/>
                  </a:rPr>
                  <a:t> </a:t>
                </a:r>
                <a:endParaRPr lang="en-GB" sz="2000" b="1">
                  <a:solidFill>
                    <a:srgbClr val="000000"/>
                  </a:solidFill>
                  <a:cs typeface="Times New Roman" pitchFamily="18" charset="0"/>
                </a:endParaRPr>
              </a:p>
            </p:txBody>
          </p:sp>
        </p:grpSp>
      </p:grpSp>
      <p:sp>
        <p:nvSpPr>
          <p:cNvPr id="176144" name="Rectangle 2"/>
          <p:cNvSpPr>
            <a:spLocks noGrp="1" noChangeArrowheads="1"/>
          </p:cNvSpPr>
          <p:nvPr>
            <p:ph type="title"/>
          </p:nvPr>
        </p:nvSpPr>
        <p:spPr/>
        <p:txBody>
          <a:bodyPr/>
          <a:lstStyle/>
          <a:p>
            <a:pPr eaLnBrk="1" hangingPunct="1"/>
            <a:r>
              <a:rPr lang="en-GB" smtClean="0"/>
              <a:t>UK Overview</a:t>
            </a:r>
          </a:p>
        </p:txBody>
      </p:sp>
      <p:sp>
        <p:nvSpPr>
          <p:cNvPr id="176145" name="Line 55"/>
          <p:cNvSpPr>
            <a:spLocks noChangeShapeType="1"/>
          </p:cNvSpPr>
          <p:nvPr/>
        </p:nvSpPr>
        <p:spPr bwMode="auto">
          <a:xfrm>
            <a:off x="2411413" y="2708275"/>
            <a:ext cx="431800" cy="4333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651">
                <a:solidFill>
                  <a:srgbClr val="000000"/>
                </a:solidFill>
                <a:round/>
                <a:headEnd/>
                <a:tailEnd type="triangle" w="med" len="med"/>
              </a14:hiddenLine>
            </a:ext>
          </a:extLst>
        </p:spPr>
        <p:txBody>
          <a:bodyPr wrap="none" lIns="0" tIns="0" rIns="0" bIns="0" anchor="ctr">
            <a:spAutoFit/>
          </a:bodyPr>
          <a:lstStyle/>
          <a:p>
            <a:pPr fontAlgn="base">
              <a:spcBef>
                <a:spcPct val="0"/>
              </a:spcBef>
              <a:spcAft>
                <a:spcPct val="0"/>
              </a:spcAft>
            </a:pPr>
            <a:endParaRPr lang="en-GB" sz="2800" b="1">
              <a:solidFill>
                <a:srgbClr val="0079C1"/>
              </a:solidFill>
            </a:endParaRPr>
          </a:p>
        </p:txBody>
      </p:sp>
    </p:spTree>
    <p:extLst>
      <p:ext uri="{BB962C8B-B14F-4D97-AF65-F5344CB8AC3E}">
        <p14:creationId xmlns:p14="http://schemas.microsoft.com/office/powerpoint/2010/main" val="2796237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fld id="{0F5BB28C-5AD8-47B0-B66F-B542BD1FAA42}" type="slidenum">
              <a:rPr lang="en-US" sz="1200" smtClean="0"/>
              <a:pPr eaLnBrk="1" hangingPunct="1"/>
              <a:t>7</a:t>
            </a:fld>
            <a:endParaRPr lang="en-US" sz="1200" smtClean="0"/>
          </a:p>
        </p:txBody>
      </p:sp>
      <p:sp>
        <p:nvSpPr>
          <p:cNvPr id="100355" name="Rectangle 2"/>
          <p:cNvSpPr>
            <a:spLocks noGrp="1" noChangeArrowheads="1"/>
          </p:cNvSpPr>
          <p:nvPr>
            <p:ph type="title"/>
          </p:nvPr>
        </p:nvSpPr>
        <p:spPr/>
        <p:txBody>
          <a:bodyPr/>
          <a:lstStyle/>
          <a:p>
            <a:pPr eaLnBrk="1" hangingPunct="1"/>
            <a:r>
              <a:rPr lang="en-GB" smtClean="0"/>
              <a:t>Where energy comes from </a:t>
            </a:r>
          </a:p>
        </p:txBody>
      </p:sp>
      <p:sp>
        <p:nvSpPr>
          <p:cNvPr id="100356" name="Rectangle 3"/>
          <p:cNvSpPr>
            <a:spLocks noGrp="1" noChangeArrowheads="1"/>
          </p:cNvSpPr>
          <p:nvPr>
            <p:ph type="body" idx="1"/>
          </p:nvPr>
        </p:nvSpPr>
        <p:spPr/>
        <p:txBody>
          <a:bodyPr/>
          <a:lstStyle/>
          <a:p>
            <a:r>
              <a:rPr lang="en-GB" dirty="0" smtClean="0">
                <a:hlinkClick r:id="rId2"/>
              </a:rPr>
              <a:t>http://www.nationalgrid.com/NR/rdonlyres/194E85A8-7D7E-4754-9F7C-3B51BE8424D7/43864/NationalGrid_351.wmv</a:t>
            </a:r>
            <a:endParaRPr lang="en-GB" dirty="0" smtClean="0"/>
          </a:p>
          <a:p>
            <a:endParaRPr lang="en-GB" dirty="0" smtClean="0"/>
          </a:p>
        </p:txBody>
      </p:sp>
    </p:spTree>
    <p:extLst>
      <p:ext uri="{BB962C8B-B14F-4D97-AF65-F5344CB8AC3E}">
        <p14:creationId xmlns:p14="http://schemas.microsoft.com/office/powerpoint/2010/main" val="4193710203"/>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fld id="{58BBC120-921E-48E8-A64F-4E162DF22B34}" type="slidenum">
              <a:rPr lang="en-US" sz="1200" smtClean="0"/>
              <a:pPr eaLnBrk="1" hangingPunct="1"/>
              <a:t>70</a:t>
            </a:fld>
            <a:endParaRPr lang="en-US" sz="1200" smtClean="0"/>
          </a:p>
        </p:txBody>
      </p:sp>
      <p:sp>
        <p:nvSpPr>
          <p:cNvPr id="177155" name="Rectangle 2"/>
          <p:cNvSpPr>
            <a:spLocks noGrp="1" noChangeArrowheads="1"/>
          </p:cNvSpPr>
          <p:nvPr>
            <p:ph type="title"/>
          </p:nvPr>
        </p:nvSpPr>
        <p:spPr/>
        <p:txBody>
          <a:bodyPr/>
          <a:lstStyle/>
          <a:p>
            <a:pPr eaLnBrk="1" hangingPunct="1"/>
            <a:r>
              <a:rPr lang="en-GB" smtClean="0"/>
              <a:t>Dispatch Centre</a:t>
            </a:r>
          </a:p>
        </p:txBody>
      </p:sp>
      <p:sp>
        <p:nvSpPr>
          <p:cNvPr id="177156" name="Rectangle 3"/>
          <p:cNvSpPr>
            <a:spLocks noGrp="1" noChangeArrowheads="1"/>
          </p:cNvSpPr>
          <p:nvPr>
            <p:ph type="body" idx="1"/>
          </p:nvPr>
        </p:nvSpPr>
        <p:spPr>
          <a:xfrm>
            <a:off x="571500" y="1714500"/>
            <a:ext cx="8089900" cy="4648200"/>
          </a:xfrm>
        </p:spPr>
        <p:txBody>
          <a:bodyPr/>
          <a:lstStyle/>
          <a:p>
            <a:r>
              <a:rPr lang="en-GB" smtClean="0"/>
              <a:t>Split into 3 teams:</a:t>
            </a:r>
          </a:p>
          <a:p>
            <a:pPr lvl="1"/>
            <a:r>
              <a:rPr lang="en-GB" sz="2400" smtClean="0"/>
              <a:t>Emergency Dispatch</a:t>
            </a:r>
          </a:p>
          <a:p>
            <a:pPr lvl="1"/>
            <a:r>
              <a:rPr lang="en-GB" sz="2400" smtClean="0"/>
              <a:t>Repair Dispatch</a:t>
            </a:r>
          </a:p>
          <a:p>
            <a:pPr lvl="1"/>
            <a:r>
              <a:rPr lang="en-GB" sz="2400" smtClean="0"/>
              <a:t>Delivery Support</a:t>
            </a:r>
            <a:endParaRPr lang="en-GB" smtClean="0"/>
          </a:p>
          <a:p>
            <a:r>
              <a:rPr lang="en-GB" smtClean="0"/>
              <a:t>Dispatch Centre operates 24/7 shift patterns</a:t>
            </a:r>
          </a:p>
          <a:p>
            <a:r>
              <a:rPr lang="en-GB" smtClean="0"/>
              <a:t>Manages both ‘Reactive’ and ‘Planned’ work order types</a:t>
            </a:r>
            <a:endParaRPr lang="en-GB" sz="2500" smtClean="0"/>
          </a:p>
        </p:txBody>
      </p:sp>
      <p:sp>
        <p:nvSpPr>
          <p:cNvPr id="13317" name="Rectangle 10"/>
          <p:cNvSpPr>
            <a:spLocks noChangeArrowheads="1"/>
          </p:cNvSpPr>
          <p:nvPr/>
        </p:nvSpPr>
        <p:spPr bwMode="auto">
          <a:xfrm>
            <a:off x="2301875" y="5486400"/>
            <a:ext cx="4556125" cy="822325"/>
          </a:xfrm>
          <a:prstGeom prst="rect">
            <a:avLst/>
          </a:prstGeom>
          <a:solidFill>
            <a:schemeClr val="bg1"/>
          </a:solidFill>
          <a:ln w="9525" algn="ctr">
            <a:solidFill>
              <a:srgbClr val="0098F6"/>
            </a:solidFill>
            <a:round/>
            <a:headEnd/>
            <a:tailEnd/>
          </a:ln>
          <a:scene3d>
            <a:camera prst="orthographicFront"/>
            <a:lightRig rig="threePt" dir="t"/>
          </a:scene3d>
          <a:sp3d>
            <a:bevelT/>
          </a:sp3d>
        </p:spPr>
        <p:txBody>
          <a:bodyPr lIns="36000" rIns="36000" anchor="ctr"/>
          <a:lstStyle/>
          <a:p>
            <a:pPr marL="85725" algn="ctr" eaLnBrk="0" fontAlgn="base" hangingPunct="0">
              <a:spcBef>
                <a:spcPct val="0"/>
              </a:spcBef>
              <a:spcAft>
                <a:spcPct val="50000"/>
              </a:spcAft>
              <a:buClr>
                <a:srgbClr val="0079C1"/>
              </a:buClr>
              <a:defRPr/>
            </a:pPr>
            <a:r>
              <a:rPr lang="en-GB" sz="1600" b="1" dirty="0">
                <a:solidFill>
                  <a:srgbClr val="000000"/>
                </a:solidFill>
              </a:rPr>
              <a:t>Through our people, we will deliver a safe and productive Dispatch service</a:t>
            </a:r>
          </a:p>
        </p:txBody>
      </p:sp>
      <p:pic>
        <p:nvPicPr>
          <p:cNvPr id="177160" name="Picture 6" descr="thumbna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5100" y="3065463"/>
            <a:ext cx="10287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6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875" y="2352675"/>
            <a:ext cx="2352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7369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fld id="{126EB5DE-96D8-4A71-9130-43B4B72DE30A}" type="slidenum">
              <a:rPr lang="en-US" sz="1200" smtClean="0"/>
              <a:pPr eaLnBrk="1" hangingPunct="1"/>
              <a:t>71</a:t>
            </a:fld>
            <a:endParaRPr lang="en-US" sz="1200" smtClean="0"/>
          </a:p>
        </p:txBody>
      </p:sp>
      <p:sp>
        <p:nvSpPr>
          <p:cNvPr id="178179" name="Rectangle 2"/>
          <p:cNvSpPr>
            <a:spLocks noGrp="1" noChangeArrowheads="1"/>
          </p:cNvSpPr>
          <p:nvPr>
            <p:ph type="title"/>
          </p:nvPr>
        </p:nvSpPr>
        <p:spPr/>
        <p:txBody>
          <a:bodyPr/>
          <a:lstStyle/>
          <a:p>
            <a:pPr eaLnBrk="1" hangingPunct="1"/>
            <a:r>
              <a:rPr lang="en-GB" smtClean="0"/>
              <a:t>2012/13 Workload Volumes</a:t>
            </a:r>
          </a:p>
        </p:txBody>
      </p:sp>
      <p:sp>
        <p:nvSpPr>
          <p:cNvPr id="178180" name="Text Box 3"/>
          <p:cNvSpPr txBox="1">
            <a:spLocks noChangeArrowheads="1"/>
          </p:cNvSpPr>
          <p:nvPr/>
        </p:nvSpPr>
        <p:spPr bwMode="auto">
          <a:xfrm>
            <a:off x="1790700" y="3694113"/>
            <a:ext cx="4411663"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pPr>
            <a:r>
              <a:rPr lang="en-GB" sz="1400" b="0" u="sng">
                <a:solidFill>
                  <a:srgbClr val="000000"/>
                </a:solidFill>
              </a:rPr>
              <a:t>Key Manpower Stats</a:t>
            </a:r>
          </a:p>
          <a:p>
            <a:pPr eaLnBrk="1" fontAlgn="base" hangingPunct="1">
              <a:spcBef>
                <a:spcPct val="0"/>
              </a:spcBef>
              <a:spcAft>
                <a:spcPct val="0"/>
              </a:spcAft>
            </a:pPr>
            <a:r>
              <a:rPr lang="en-GB" sz="1400" b="0">
                <a:solidFill>
                  <a:srgbClr val="000000"/>
                </a:solidFill>
              </a:rPr>
              <a:t> </a:t>
            </a:r>
          </a:p>
          <a:p>
            <a:pPr eaLnBrk="1" fontAlgn="base" hangingPunct="1">
              <a:spcBef>
                <a:spcPct val="0"/>
              </a:spcBef>
              <a:spcAft>
                <a:spcPct val="0"/>
              </a:spcAft>
              <a:buFontTx/>
              <a:buChar char="•"/>
            </a:pPr>
            <a:r>
              <a:rPr lang="en-GB" sz="1400" b="0">
                <a:solidFill>
                  <a:srgbClr val="000000"/>
                </a:solidFill>
              </a:rPr>
              <a:t>1,200 Emergency FCO’s &amp; Contractors</a:t>
            </a:r>
          </a:p>
          <a:p>
            <a:pPr eaLnBrk="1" fontAlgn="base" hangingPunct="1">
              <a:spcBef>
                <a:spcPct val="0"/>
              </a:spcBef>
              <a:spcAft>
                <a:spcPct val="0"/>
              </a:spcAft>
              <a:buFontTx/>
              <a:buChar char="•"/>
            </a:pPr>
            <a:endParaRPr lang="en-GB" sz="1400" b="0">
              <a:solidFill>
                <a:srgbClr val="000000"/>
              </a:solidFill>
            </a:endParaRPr>
          </a:p>
          <a:p>
            <a:pPr eaLnBrk="1" fontAlgn="base" hangingPunct="1">
              <a:spcBef>
                <a:spcPct val="0"/>
              </a:spcBef>
              <a:spcAft>
                <a:spcPct val="0"/>
              </a:spcAft>
              <a:buFontTx/>
              <a:buChar char="•"/>
            </a:pPr>
            <a:r>
              <a:rPr lang="en-GB" sz="1400" b="0">
                <a:solidFill>
                  <a:srgbClr val="000000"/>
                </a:solidFill>
              </a:rPr>
              <a:t>700 Repair Teams &amp; Contractors</a:t>
            </a:r>
          </a:p>
          <a:p>
            <a:pPr eaLnBrk="1" fontAlgn="base" hangingPunct="1">
              <a:spcBef>
                <a:spcPct val="0"/>
              </a:spcBef>
              <a:spcAft>
                <a:spcPct val="0"/>
              </a:spcAft>
              <a:buFontTx/>
              <a:buChar char="•"/>
            </a:pPr>
            <a:endParaRPr lang="en-GB" sz="1400" b="0">
              <a:solidFill>
                <a:srgbClr val="000000"/>
              </a:solidFill>
            </a:endParaRPr>
          </a:p>
          <a:p>
            <a:pPr eaLnBrk="1" fontAlgn="base" hangingPunct="1">
              <a:spcBef>
                <a:spcPct val="0"/>
              </a:spcBef>
              <a:spcAft>
                <a:spcPct val="0"/>
              </a:spcAft>
              <a:buFontTx/>
              <a:buChar char="•"/>
            </a:pPr>
            <a:r>
              <a:rPr lang="en-GB" sz="1400" b="0">
                <a:solidFill>
                  <a:srgbClr val="000000"/>
                </a:solidFill>
              </a:rPr>
              <a:t>450 Maintenance Technicians</a:t>
            </a:r>
          </a:p>
          <a:p>
            <a:pPr eaLnBrk="1" fontAlgn="base" hangingPunct="1">
              <a:spcBef>
                <a:spcPct val="0"/>
              </a:spcBef>
              <a:spcAft>
                <a:spcPct val="0"/>
              </a:spcAft>
              <a:buFontTx/>
              <a:buChar char="•"/>
            </a:pPr>
            <a:endParaRPr lang="en-GB" sz="1400" b="0">
              <a:solidFill>
                <a:srgbClr val="000000"/>
              </a:solidFill>
            </a:endParaRPr>
          </a:p>
          <a:p>
            <a:pPr eaLnBrk="1" fontAlgn="base" hangingPunct="1">
              <a:spcBef>
                <a:spcPct val="0"/>
              </a:spcBef>
              <a:spcAft>
                <a:spcPct val="0"/>
              </a:spcAft>
              <a:buFontTx/>
              <a:buChar char="•"/>
            </a:pPr>
            <a:r>
              <a:rPr lang="en-GB" sz="1400" b="0">
                <a:solidFill>
                  <a:srgbClr val="000000"/>
                </a:solidFill>
              </a:rPr>
              <a:t>3,500 Planned Vehicle Service Days</a:t>
            </a:r>
          </a:p>
          <a:p>
            <a:pPr eaLnBrk="1" fontAlgn="base" hangingPunct="1">
              <a:spcBef>
                <a:spcPct val="0"/>
              </a:spcBef>
              <a:spcAft>
                <a:spcPct val="0"/>
              </a:spcAft>
              <a:buFontTx/>
              <a:buChar char="•"/>
            </a:pPr>
            <a:endParaRPr lang="en-GB" sz="1400" b="0">
              <a:solidFill>
                <a:srgbClr val="000000"/>
              </a:solidFill>
            </a:endParaRPr>
          </a:p>
          <a:p>
            <a:pPr eaLnBrk="1" fontAlgn="base" hangingPunct="1">
              <a:spcBef>
                <a:spcPct val="0"/>
              </a:spcBef>
              <a:spcAft>
                <a:spcPct val="0"/>
              </a:spcAft>
              <a:buFontTx/>
              <a:buChar char="•"/>
            </a:pPr>
            <a:r>
              <a:rPr lang="en-GB" sz="1400" b="0">
                <a:solidFill>
                  <a:srgbClr val="000000"/>
                </a:solidFill>
              </a:rPr>
              <a:t>170,000 Sickness Hours</a:t>
            </a:r>
          </a:p>
          <a:p>
            <a:pPr eaLnBrk="1" fontAlgn="base" hangingPunct="1">
              <a:spcBef>
                <a:spcPct val="0"/>
              </a:spcBef>
              <a:spcAft>
                <a:spcPct val="0"/>
              </a:spcAft>
              <a:buFontTx/>
              <a:buChar char="•"/>
            </a:pPr>
            <a:endParaRPr lang="en-GB" sz="1400" b="0">
              <a:solidFill>
                <a:srgbClr val="000000"/>
              </a:solidFill>
            </a:endParaRPr>
          </a:p>
          <a:p>
            <a:pPr eaLnBrk="1" fontAlgn="base" hangingPunct="1">
              <a:spcBef>
                <a:spcPct val="0"/>
              </a:spcBef>
              <a:spcAft>
                <a:spcPct val="0"/>
              </a:spcAft>
              <a:buFontTx/>
              <a:buChar char="•"/>
            </a:pPr>
            <a:r>
              <a:rPr lang="en-GB" sz="1400" b="0">
                <a:solidFill>
                  <a:srgbClr val="000000"/>
                </a:solidFill>
              </a:rPr>
              <a:t>3,000 Union duty days</a:t>
            </a:r>
          </a:p>
          <a:p>
            <a:pPr eaLnBrk="1" fontAlgn="base" hangingPunct="1">
              <a:spcBef>
                <a:spcPct val="0"/>
              </a:spcBef>
              <a:spcAft>
                <a:spcPct val="0"/>
              </a:spcAft>
            </a:pPr>
            <a:endParaRPr lang="en-GB" sz="1400" b="0">
              <a:solidFill>
                <a:srgbClr val="000000"/>
              </a:solidFill>
            </a:endParaRPr>
          </a:p>
        </p:txBody>
      </p:sp>
      <p:pic>
        <p:nvPicPr>
          <p:cNvPr id="17818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600" y="1452563"/>
            <a:ext cx="5097463"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265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fld id="{32F8C202-F245-4ACF-9E97-F7A48B65FB9C}" type="slidenum">
              <a:rPr lang="en-US" sz="1200" smtClean="0"/>
              <a:pPr eaLnBrk="1" hangingPunct="1"/>
              <a:t>8</a:t>
            </a:fld>
            <a:endParaRPr lang="en-US" sz="1200" smtClean="0"/>
          </a:p>
        </p:txBody>
      </p:sp>
      <p:sp>
        <p:nvSpPr>
          <p:cNvPr id="102403" name="Rectangle 2"/>
          <p:cNvSpPr>
            <a:spLocks noGrp="1" noChangeArrowheads="1"/>
          </p:cNvSpPr>
          <p:nvPr>
            <p:ph type="title"/>
          </p:nvPr>
        </p:nvSpPr>
        <p:spPr/>
        <p:txBody>
          <a:bodyPr/>
          <a:lstStyle/>
          <a:p>
            <a:pPr eaLnBrk="1" hangingPunct="1"/>
            <a:r>
              <a:rPr lang="en-GB" smtClean="0"/>
              <a:t>How gas is moved within the UK</a:t>
            </a:r>
            <a:endParaRPr lang="en-US" smtClean="0"/>
          </a:p>
        </p:txBody>
      </p:sp>
      <p:sp>
        <p:nvSpPr>
          <p:cNvPr id="102404" name="Rectangle 3"/>
          <p:cNvSpPr>
            <a:spLocks noGrp="1" noChangeArrowheads="1"/>
          </p:cNvSpPr>
          <p:nvPr>
            <p:ph type="body" idx="1"/>
          </p:nvPr>
        </p:nvSpPr>
        <p:spPr/>
        <p:txBody>
          <a:bodyPr/>
          <a:lstStyle/>
          <a:p>
            <a:pPr lvl="4">
              <a:buFont typeface="Wingdings 2" pitchFamily="18" charset="2"/>
              <a:buNone/>
            </a:pPr>
            <a:endParaRPr lang="en-US" smtClean="0"/>
          </a:p>
          <a:p>
            <a:pPr lvl="4">
              <a:buFont typeface="Wingdings 2" pitchFamily="18" charset="2"/>
              <a:buNone/>
            </a:pPr>
            <a:endParaRPr lang="en-US" smtClean="0"/>
          </a:p>
        </p:txBody>
      </p:sp>
      <p:pic>
        <p:nvPicPr>
          <p:cNvPr id="102405" name="Picture 5" descr="Beach to 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916832"/>
            <a:ext cx="4223300" cy="4031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gas_d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240868"/>
            <a:ext cx="2862724"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Arrow 3"/>
          <p:cNvSpPr/>
          <p:nvPr/>
        </p:nvSpPr>
        <p:spPr bwMode="auto">
          <a:xfrm>
            <a:off x="3330268" y="3645024"/>
            <a:ext cx="1025708" cy="576064"/>
          </a:xfrm>
          <a:prstGeom prst="rightArrow">
            <a:avLst/>
          </a:prstGeom>
          <a:solidFill>
            <a:srgbClr val="0082A3">
              <a:alpha val="3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2800" b="1" smtClean="0">
              <a:solidFill>
                <a:srgbClr val="0079C1"/>
              </a:solidFill>
            </a:endParaRPr>
          </a:p>
        </p:txBody>
      </p:sp>
    </p:spTree>
    <p:extLst>
      <p:ext uri="{BB962C8B-B14F-4D97-AF65-F5344CB8AC3E}">
        <p14:creationId xmlns:p14="http://schemas.microsoft.com/office/powerpoint/2010/main" val="107359267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GB" dirty="0" smtClean="0"/>
              <a:t>Gas distribution – how we are structured</a:t>
            </a:r>
          </a:p>
        </p:txBody>
      </p:sp>
      <p:sp>
        <p:nvSpPr>
          <p:cNvPr id="10445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fld id="{AE2F5781-9729-48DB-9FBC-38567061B0B1}" type="slidenum">
              <a:rPr lang="en-US" sz="1200" smtClean="0"/>
              <a:pPr eaLnBrk="1" hangingPunct="1"/>
              <a:t>9</a:t>
            </a:fld>
            <a:endParaRPr lang="en-US" sz="1200" smtClean="0"/>
          </a:p>
        </p:txBody>
      </p:sp>
      <p:grpSp>
        <p:nvGrpSpPr>
          <p:cNvPr id="104452" name="Group 4"/>
          <p:cNvGrpSpPr>
            <a:grpSpLocks/>
          </p:cNvGrpSpPr>
          <p:nvPr/>
        </p:nvGrpSpPr>
        <p:grpSpPr bwMode="auto">
          <a:xfrm>
            <a:off x="250825" y="1600200"/>
            <a:ext cx="8642350" cy="5068888"/>
            <a:chOff x="179388" y="333375"/>
            <a:chExt cx="8713787" cy="6335713"/>
          </a:xfrm>
        </p:grpSpPr>
        <p:sp>
          <p:nvSpPr>
            <p:cNvPr id="104453" name="Rectangle 23"/>
            <p:cNvSpPr>
              <a:spLocks noChangeArrowheads="1"/>
            </p:cNvSpPr>
            <p:nvPr/>
          </p:nvSpPr>
          <p:spPr bwMode="auto">
            <a:xfrm>
              <a:off x="250825" y="6296025"/>
              <a:ext cx="8642350" cy="373063"/>
            </a:xfrm>
            <a:prstGeom prst="rect">
              <a:avLst/>
            </a:prstGeom>
            <a:solidFill>
              <a:srgbClr val="99CCFF"/>
            </a:solidFill>
            <a:ln w="76200">
              <a:solidFill>
                <a:srgbClr val="009DDC"/>
              </a:solidFill>
              <a:miter lim="800000"/>
              <a:headEnd/>
              <a:tailEnd/>
            </a:ln>
          </p:spPr>
          <p:txBody>
            <a:bodyPr wrap="none" lIns="65306" tIns="32653" rIns="65306" bIns="32653" anchor="ctr"/>
            <a:lstStyle/>
            <a:p>
              <a:pPr algn="ctr" defTabSz="652463" fontAlgn="base">
                <a:spcBef>
                  <a:spcPct val="0"/>
                </a:spcBef>
                <a:spcAft>
                  <a:spcPct val="0"/>
                </a:spcAft>
              </a:pPr>
              <a:r>
                <a:rPr lang="en-GB" sz="1200" b="1">
                  <a:solidFill>
                    <a:srgbClr val="0079C1"/>
                  </a:solidFill>
                </a:rPr>
                <a:t>SSR – UK Regulation – Finance &amp; Shared Services – IS – Legal – HR – Corporate Affairs</a:t>
              </a:r>
            </a:p>
          </p:txBody>
        </p:sp>
        <p:sp>
          <p:nvSpPr>
            <p:cNvPr id="104454" name="Rectangle 44"/>
            <p:cNvSpPr>
              <a:spLocks noChangeArrowheads="1"/>
            </p:cNvSpPr>
            <p:nvPr/>
          </p:nvSpPr>
          <p:spPr bwMode="auto">
            <a:xfrm>
              <a:off x="179388" y="333375"/>
              <a:ext cx="8713787" cy="5832475"/>
            </a:xfrm>
            <a:prstGeom prst="rect">
              <a:avLst/>
            </a:prstGeom>
            <a:solidFill>
              <a:schemeClr val="bg1"/>
            </a:solidFill>
            <a:ln w="76200" cap="sq" algn="ctr">
              <a:solidFill>
                <a:srgbClr val="009DDC"/>
              </a:solidFill>
              <a:miter lim="800000"/>
              <a:headEnd/>
              <a:tailEnd/>
            </a:ln>
          </p:spPr>
          <p:txBody>
            <a:bodyPr lIns="91305" tIns="107841" rIns="91305" bIns="45654"/>
            <a:lstStyle/>
            <a:p>
              <a:pPr algn="ctr" defTabSz="1020763" fontAlgn="base">
                <a:lnSpc>
                  <a:spcPct val="85000"/>
                </a:lnSpc>
                <a:spcBef>
                  <a:spcPct val="0"/>
                </a:spcBef>
                <a:spcAft>
                  <a:spcPct val="0"/>
                </a:spcAft>
              </a:pPr>
              <a:endParaRPr lang="en-US" sz="1400" b="1">
                <a:solidFill>
                  <a:srgbClr val="0079C1"/>
                </a:solidFill>
              </a:endParaRPr>
            </a:p>
          </p:txBody>
        </p:sp>
        <p:sp>
          <p:nvSpPr>
            <p:cNvPr id="104455" name="Right Arrow 45"/>
            <p:cNvSpPr>
              <a:spLocks noChangeArrowheads="1"/>
            </p:cNvSpPr>
            <p:nvPr/>
          </p:nvSpPr>
          <p:spPr bwMode="auto">
            <a:xfrm>
              <a:off x="1423988" y="1341438"/>
              <a:ext cx="7394575" cy="1370012"/>
            </a:xfrm>
            <a:prstGeom prst="rightArrow">
              <a:avLst>
                <a:gd name="adj1" fmla="val 100000"/>
                <a:gd name="adj2" fmla="val 39256"/>
              </a:avLst>
            </a:prstGeom>
            <a:solidFill>
              <a:srgbClr val="00467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305" tIns="45654" rIns="91305" bIns="45654" anchor="ctr"/>
            <a:lstStyle/>
            <a:p>
              <a:pPr defTabSz="1020763" fontAlgn="base">
                <a:lnSpc>
                  <a:spcPct val="85000"/>
                </a:lnSpc>
                <a:spcBef>
                  <a:spcPct val="0"/>
                </a:spcBef>
                <a:spcAft>
                  <a:spcPct val="0"/>
                </a:spcAft>
              </a:pPr>
              <a:r>
                <a:rPr lang="en-GB" sz="1300" b="1">
                  <a:solidFill>
                    <a:srgbClr val="FFFFFF"/>
                  </a:solidFill>
                </a:rPr>
                <a:t>Emergency </a:t>
              </a:r>
            </a:p>
            <a:p>
              <a:pPr defTabSz="1020763" fontAlgn="base">
                <a:lnSpc>
                  <a:spcPct val="85000"/>
                </a:lnSpc>
                <a:spcBef>
                  <a:spcPct val="0"/>
                </a:spcBef>
                <a:spcAft>
                  <a:spcPct val="0"/>
                </a:spcAft>
              </a:pPr>
              <a:r>
                <a:rPr lang="en-GB" sz="1300" b="1">
                  <a:solidFill>
                    <a:srgbClr val="FFFFFF"/>
                  </a:solidFill>
                </a:rPr>
                <a:t>Response &amp;</a:t>
              </a:r>
            </a:p>
            <a:p>
              <a:pPr defTabSz="1020763" fontAlgn="base">
                <a:lnSpc>
                  <a:spcPct val="85000"/>
                </a:lnSpc>
                <a:spcBef>
                  <a:spcPct val="0"/>
                </a:spcBef>
                <a:spcAft>
                  <a:spcPct val="0"/>
                </a:spcAft>
              </a:pPr>
              <a:r>
                <a:rPr lang="en-GB" sz="1300" b="1">
                  <a:solidFill>
                    <a:srgbClr val="FFFFFF"/>
                  </a:solidFill>
                </a:rPr>
                <a:t>Repair</a:t>
              </a:r>
            </a:p>
          </p:txBody>
        </p:sp>
        <p:sp>
          <p:nvSpPr>
            <p:cNvPr id="104456" name="Right Arrow 46"/>
            <p:cNvSpPr>
              <a:spLocks noChangeArrowheads="1"/>
            </p:cNvSpPr>
            <p:nvPr/>
          </p:nvSpPr>
          <p:spPr bwMode="auto">
            <a:xfrm>
              <a:off x="1423988" y="2779713"/>
              <a:ext cx="7394575" cy="1370012"/>
            </a:xfrm>
            <a:prstGeom prst="rightArrow">
              <a:avLst>
                <a:gd name="adj1" fmla="val 100000"/>
                <a:gd name="adj2" fmla="val 39256"/>
              </a:avLst>
            </a:prstGeom>
            <a:solidFill>
              <a:srgbClr val="00467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82276" tIns="45654" rIns="91305" bIns="45654" anchor="ctr"/>
            <a:lstStyle/>
            <a:p>
              <a:pPr defTabSz="1020763" fontAlgn="base">
                <a:lnSpc>
                  <a:spcPct val="85000"/>
                </a:lnSpc>
                <a:spcBef>
                  <a:spcPct val="0"/>
                </a:spcBef>
                <a:spcAft>
                  <a:spcPct val="0"/>
                </a:spcAft>
              </a:pPr>
              <a:r>
                <a:rPr lang="en-GB" sz="1300" b="1">
                  <a:solidFill>
                    <a:srgbClr val="FFFFFF"/>
                  </a:solidFill>
                </a:rPr>
                <a:t>Replace and</a:t>
              </a:r>
              <a:br>
                <a:rPr lang="en-GB" sz="1300" b="1">
                  <a:solidFill>
                    <a:srgbClr val="FFFFFF"/>
                  </a:solidFill>
                </a:rPr>
              </a:br>
              <a:r>
                <a:rPr lang="en-GB" sz="1300" b="1">
                  <a:solidFill>
                    <a:srgbClr val="FFFFFF"/>
                  </a:solidFill>
                </a:rPr>
                <a:t>Extend</a:t>
              </a:r>
            </a:p>
          </p:txBody>
        </p:sp>
        <p:sp>
          <p:nvSpPr>
            <p:cNvPr id="104457" name="Right Arrow 47"/>
            <p:cNvSpPr>
              <a:spLocks noChangeArrowheads="1"/>
            </p:cNvSpPr>
            <p:nvPr/>
          </p:nvSpPr>
          <p:spPr bwMode="auto">
            <a:xfrm>
              <a:off x="1423988" y="4221163"/>
              <a:ext cx="7396162" cy="1371600"/>
            </a:xfrm>
            <a:prstGeom prst="rightArrow">
              <a:avLst>
                <a:gd name="adj1" fmla="val 100000"/>
                <a:gd name="adj2" fmla="val 39219"/>
              </a:avLst>
            </a:prstGeom>
            <a:solidFill>
              <a:srgbClr val="00467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305" tIns="45654" rIns="91305" bIns="45654" anchor="ctr"/>
            <a:lstStyle/>
            <a:p>
              <a:pPr defTabSz="1020763" fontAlgn="base">
                <a:lnSpc>
                  <a:spcPct val="85000"/>
                </a:lnSpc>
                <a:spcBef>
                  <a:spcPct val="0"/>
                </a:spcBef>
                <a:spcAft>
                  <a:spcPct val="0"/>
                </a:spcAft>
              </a:pPr>
              <a:r>
                <a:rPr lang="en-GB" sz="1300" b="1">
                  <a:solidFill>
                    <a:srgbClr val="FFFFFF"/>
                  </a:solidFill>
                </a:rPr>
                <a:t>Operate and </a:t>
              </a:r>
              <a:br>
                <a:rPr lang="en-GB" sz="1300" b="1">
                  <a:solidFill>
                    <a:srgbClr val="FFFFFF"/>
                  </a:solidFill>
                </a:rPr>
              </a:br>
              <a:r>
                <a:rPr lang="en-GB" sz="1300" b="1">
                  <a:solidFill>
                    <a:srgbClr val="FFFFFF"/>
                  </a:solidFill>
                </a:rPr>
                <a:t>Maintain</a:t>
              </a:r>
            </a:p>
          </p:txBody>
        </p:sp>
        <p:sp>
          <p:nvSpPr>
            <p:cNvPr id="104458" name="Rectangle 49"/>
            <p:cNvSpPr>
              <a:spLocks noChangeArrowheads="1"/>
            </p:cNvSpPr>
            <p:nvPr/>
          </p:nvSpPr>
          <p:spPr bwMode="auto">
            <a:xfrm rot="-5400000">
              <a:off x="-1096962" y="3146425"/>
              <a:ext cx="4248150" cy="638175"/>
            </a:xfrm>
            <a:prstGeom prst="rect">
              <a:avLst/>
            </a:prstGeom>
            <a:solidFill>
              <a:srgbClr val="00826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305" tIns="45654" rIns="91305" bIns="45654" anchor="ctr"/>
            <a:lstStyle/>
            <a:p>
              <a:pPr algn="ctr" defTabSz="1020763" fontAlgn="base">
                <a:lnSpc>
                  <a:spcPct val="85000"/>
                </a:lnSpc>
                <a:spcBef>
                  <a:spcPct val="0"/>
                </a:spcBef>
                <a:spcAft>
                  <a:spcPct val="0"/>
                </a:spcAft>
              </a:pPr>
              <a:r>
                <a:rPr lang="en-GB" sz="1400" b="1">
                  <a:solidFill>
                    <a:srgbClr val="FFFFFF"/>
                  </a:solidFill>
                </a:rPr>
                <a:t>UK RIIO Delivery</a:t>
              </a:r>
            </a:p>
          </p:txBody>
        </p:sp>
        <p:sp>
          <p:nvSpPr>
            <p:cNvPr id="104459" name="Rectangle 24"/>
            <p:cNvSpPr>
              <a:spLocks noChangeArrowheads="1"/>
            </p:cNvSpPr>
            <p:nvPr/>
          </p:nvSpPr>
          <p:spPr bwMode="auto">
            <a:xfrm>
              <a:off x="623888" y="5667375"/>
              <a:ext cx="7693025" cy="35401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5306" tIns="32653" rIns="65306" bIns="32653" anchor="ctr"/>
            <a:lstStyle/>
            <a:p>
              <a:pPr algn="ctr" defTabSz="652463" fontAlgn="base">
                <a:spcBef>
                  <a:spcPct val="0"/>
                </a:spcBef>
                <a:spcAft>
                  <a:spcPct val="0"/>
                </a:spcAft>
              </a:pPr>
              <a:r>
                <a:rPr lang="en-GB" sz="1400" b="1">
                  <a:solidFill>
                    <a:srgbClr val="0079C1"/>
                  </a:solidFill>
                </a:rPr>
                <a:t>UK Business Change</a:t>
              </a:r>
            </a:p>
          </p:txBody>
        </p:sp>
        <p:sp>
          <p:nvSpPr>
            <p:cNvPr id="104460" name="Rectangle 50"/>
            <p:cNvSpPr>
              <a:spLocks noChangeArrowheads="1"/>
            </p:cNvSpPr>
            <p:nvPr/>
          </p:nvSpPr>
          <p:spPr bwMode="auto">
            <a:xfrm>
              <a:off x="3136900" y="692150"/>
              <a:ext cx="5035550" cy="534988"/>
            </a:xfrm>
            <a:prstGeom prst="rect">
              <a:avLst/>
            </a:prstGeom>
            <a:solidFill>
              <a:srgbClr val="92D05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305" tIns="45654" rIns="91305" bIns="45654" anchor="ctr"/>
            <a:lstStyle/>
            <a:p>
              <a:pPr algn="ctr" defTabSz="1020763" fontAlgn="base">
                <a:lnSpc>
                  <a:spcPct val="85000"/>
                </a:lnSpc>
                <a:spcBef>
                  <a:spcPct val="0"/>
                </a:spcBef>
                <a:spcAft>
                  <a:spcPct val="0"/>
                </a:spcAft>
              </a:pPr>
              <a:r>
                <a:rPr lang="en-GB" sz="1400" b="1">
                  <a:solidFill>
                    <a:srgbClr val="0079C1"/>
                  </a:solidFill>
                </a:rPr>
                <a:t>Gas Distribution</a:t>
              </a:r>
            </a:p>
          </p:txBody>
        </p:sp>
        <p:sp>
          <p:nvSpPr>
            <p:cNvPr id="104461" name="Rectangle 31"/>
            <p:cNvSpPr>
              <a:spLocks noChangeArrowheads="1"/>
            </p:cNvSpPr>
            <p:nvPr/>
          </p:nvSpPr>
          <p:spPr bwMode="auto">
            <a:xfrm rot="-5400000">
              <a:off x="1447800" y="2970213"/>
              <a:ext cx="4316413" cy="92233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5306" tIns="32653" rIns="65306" bIns="32653" anchor="ctr"/>
            <a:lstStyle/>
            <a:p>
              <a:pPr algn="ctr" defTabSz="652463" fontAlgn="base">
                <a:spcBef>
                  <a:spcPct val="0"/>
                </a:spcBef>
                <a:spcAft>
                  <a:spcPct val="0"/>
                </a:spcAft>
              </a:pPr>
              <a:r>
                <a:rPr lang="en-GB" sz="1400" b="1" dirty="0" smtClean="0">
                  <a:solidFill>
                    <a:srgbClr val="0079C1"/>
                  </a:solidFill>
                </a:rPr>
                <a:t>Stakeholder Delivery</a:t>
              </a:r>
              <a:endParaRPr lang="en-GB" sz="1300" b="1" dirty="0">
                <a:solidFill>
                  <a:srgbClr val="0079C1"/>
                </a:solidFill>
              </a:endParaRPr>
            </a:p>
          </p:txBody>
        </p:sp>
        <p:sp>
          <p:nvSpPr>
            <p:cNvPr id="104462" name="Rectangle 32"/>
            <p:cNvSpPr>
              <a:spLocks noChangeArrowheads="1"/>
            </p:cNvSpPr>
            <p:nvPr/>
          </p:nvSpPr>
          <p:spPr bwMode="auto">
            <a:xfrm rot="-5400000">
              <a:off x="2443163" y="2967038"/>
              <a:ext cx="4314825" cy="93027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5306" tIns="32653" rIns="65306" bIns="32653" anchor="ctr"/>
            <a:lstStyle/>
            <a:p>
              <a:pPr algn="ctr" defTabSz="652463" fontAlgn="base">
                <a:spcBef>
                  <a:spcPct val="0"/>
                </a:spcBef>
                <a:spcAft>
                  <a:spcPct val="0"/>
                </a:spcAft>
              </a:pPr>
              <a:r>
                <a:rPr lang="en-GB" sz="1400" b="1" dirty="0" smtClean="0">
                  <a:solidFill>
                    <a:srgbClr val="0079C1"/>
                  </a:solidFill>
                </a:rPr>
                <a:t>Network Strategy</a:t>
              </a:r>
              <a:endParaRPr lang="en-GB" sz="1400" b="1" dirty="0">
                <a:solidFill>
                  <a:srgbClr val="0079C1"/>
                </a:solidFill>
              </a:endParaRPr>
            </a:p>
          </p:txBody>
        </p:sp>
        <p:sp>
          <p:nvSpPr>
            <p:cNvPr id="104463" name="Rectangle 33"/>
            <p:cNvSpPr>
              <a:spLocks noChangeArrowheads="1"/>
            </p:cNvSpPr>
            <p:nvPr/>
          </p:nvSpPr>
          <p:spPr bwMode="auto">
            <a:xfrm rot="-5400000">
              <a:off x="3446462" y="2968626"/>
              <a:ext cx="4321175" cy="9207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5306" tIns="32653" rIns="65306" bIns="32653" anchor="ctr"/>
            <a:lstStyle/>
            <a:p>
              <a:pPr algn="ctr" defTabSz="652463" fontAlgn="base">
                <a:spcBef>
                  <a:spcPct val="0"/>
                </a:spcBef>
                <a:spcAft>
                  <a:spcPct val="0"/>
                </a:spcAft>
              </a:pPr>
              <a:r>
                <a:rPr lang="en-GB" sz="1400" b="1" dirty="0">
                  <a:solidFill>
                    <a:srgbClr val="0079C1"/>
                  </a:solidFill>
                </a:rPr>
                <a:t>Customer Operations</a:t>
              </a:r>
            </a:p>
          </p:txBody>
        </p:sp>
        <p:sp>
          <p:nvSpPr>
            <p:cNvPr id="104464" name="Rectangle 34"/>
            <p:cNvSpPr>
              <a:spLocks noChangeArrowheads="1"/>
            </p:cNvSpPr>
            <p:nvPr/>
          </p:nvSpPr>
          <p:spPr bwMode="auto">
            <a:xfrm rot="-5400000">
              <a:off x="4470400" y="2967038"/>
              <a:ext cx="4322763" cy="92233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5306" tIns="32653" rIns="65306" bIns="32653" anchor="ctr"/>
            <a:lstStyle/>
            <a:p>
              <a:pPr algn="ctr" defTabSz="652463" fontAlgn="base">
                <a:spcBef>
                  <a:spcPct val="0"/>
                </a:spcBef>
                <a:spcAft>
                  <a:spcPct val="0"/>
                </a:spcAft>
              </a:pPr>
              <a:r>
                <a:rPr lang="en-GB" sz="1400" b="1" dirty="0">
                  <a:solidFill>
                    <a:srgbClr val="0079C1"/>
                  </a:solidFill>
                </a:rPr>
                <a:t>Operations</a:t>
              </a:r>
            </a:p>
          </p:txBody>
        </p:sp>
        <p:sp>
          <p:nvSpPr>
            <p:cNvPr id="104465" name="Rectangle 35"/>
            <p:cNvSpPr>
              <a:spLocks noChangeArrowheads="1"/>
            </p:cNvSpPr>
            <p:nvPr/>
          </p:nvSpPr>
          <p:spPr bwMode="auto">
            <a:xfrm rot="-5400000">
              <a:off x="5550694" y="2967832"/>
              <a:ext cx="4321175" cy="92233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5306" tIns="32653" rIns="65306" bIns="32653" anchor="ctr"/>
            <a:lstStyle/>
            <a:p>
              <a:pPr algn="ctr" defTabSz="652463" fontAlgn="base">
                <a:spcBef>
                  <a:spcPct val="0"/>
                </a:spcBef>
                <a:spcAft>
                  <a:spcPct val="0"/>
                </a:spcAft>
              </a:pPr>
              <a:r>
                <a:rPr lang="en-GB" sz="1400" b="1" dirty="0" smtClean="0">
                  <a:solidFill>
                    <a:srgbClr val="0079C1"/>
                  </a:solidFill>
                </a:rPr>
                <a:t>Gas Distribution Strategic Partnerships</a:t>
              </a:r>
              <a:endParaRPr lang="en-GB" sz="1300" b="1" dirty="0">
                <a:solidFill>
                  <a:srgbClr val="0079C1"/>
                </a:solidFill>
              </a:endParaRPr>
            </a:p>
          </p:txBody>
        </p:sp>
      </p:grpSp>
    </p:spTree>
    <p:extLst>
      <p:ext uri="{BB962C8B-B14F-4D97-AF65-F5344CB8AC3E}">
        <p14:creationId xmlns:p14="http://schemas.microsoft.com/office/powerpoint/2010/main" val="1236380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9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National Grid">
  <a:themeElements>
    <a:clrScheme name="3_National Grid 1">
      <a:dk1>
        <a:srgbClr val="000000"/>
      </a:dk1>
      <a:lt1>
        <a:srgbClr val="FFFFFF"/>
      </a:lt1>
      <a:dk2>
        <a:srgbClr val="0C3B60"/>
      </a:dk2>
      <a:lt2>
        <a:srgbClr val="CDDC29"/>
      </a:lt2>
      <a:accent1>
        <a:srgbClr val="0064A8"/>
      </a:accent1>
      <a:accent2>
        <a:srgbClr val="EE2937"/>
      </a:accent2>
      <a:accent3>
        <a:srgbClr val="FFFFFF"/>
      </a:accent3>
      <a:accent4>
        <a:srgbClr val="000000"/>
      </a:accent4>
      <a:accent5>
        <a:srgbClr val="AAB8D1"/>
      </a:accent5>
      <a:accent6>
        <a:srgbClr val="D82431"/>
      </a:accent6>
      <a:hlink>
        <a:srgbClr val="000000"/>
      </a:hlink>
      <a:folHlink>
        <a:srgbClr val="000000"/>
      </a:folHlink>
    </a:clrScheme>
    <a:fontScheme name="3_National Grid">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National Grid 1">
        <a:dk1>
          <a:srgbClr val="000000"/>
        </a:dk1>
        <a:lt1>
          <a:srgbClr val="FFFFFF"/>
        </a:lt1>
        <a:dk2>
          <a:srgbClr val="0C3B60"/>
        </a:dk2>
        <a:lt2>
          <a:srgbClr val="CDDC29"/>
        </a:lt2>
        <a:accent1>
          <a:srgbClr val="0064A8"/>
        </a:accent1>
        <a:accent2>
          <a:srgbClr val="EE2937"/>
        </a:accent2>
        <a:accent3>
          <a:srgbClr val="FFFFFF"/>
        </a:accent3>
        <a:accent4>
          <a:srgbClr val="000000"/>
        </a:accent4>
        <a:accent5>
          <a:srgbClr val="AAB8D1"/>
        </a:accent5>
        <a:accent6>
          <a:srgbClr val="D82431"/>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NG 4 3 PowerPoint Template 2003 1">
  <a:themeElements>
    <a:clrScheme name="National Grid">
      <a:dk1>
        <a:srgbClr val="000000"/>
      </a:dk1>
      <a:lt1>
        <a:srgbClr val="FFFFFF"/>
      </a:lt1>
      <a:dk2>
        <a:srgbClr val="0C3B60"/>
      </a:dk2>
      <a:lt2>
        <a:srgbClr val="CDDC29"/>
      </a:lt2>
      <a:accent1>
        <a:srgbClr val="0064A8"/>
      </a:accent1>
      <a:accent2>
        <a:srgbClr val="EE2937"/>
      </a:accent2>
      <a:accent3>
        <a:srgbClr val="8A8E94"/>
      </a:accent3>
      <a:accent4>
        <a:srgbClr val="8064A2"/>
      </a:accent4>
      <a:accent5>
        <a:srgbClr val="4BACC6"/>
      </a:accent5>
      <a:accent6>
        <a:srgbClr val="F79646"/>
      </a:accent6>
      <a:hlink>
        <a:srgbClr val="000000"/>
      </a:hlink>
      <a:folHlink>
        <a:srgbClr val="000000"/>
      </a:folHlink>
    </a:clrScheme>
    <a:fontScheme name="National Gri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2.xml><?xml version="1.0" encoding="utf-8"?>
<a:theme xmlns:a="http://schemas.openxmlformats.org/drawingml/2006/main" name="1_POWERPOINT TEMPLATE">
  <a:themeElements>
    <a:clrScheme name="POWERPOINT TEMPLATE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POWERPOINT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POINT TEMPLATE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OWERPOINT TEMPLATE">
  <a:themeElements>
    <a:clrScheme name="POWERPOINT TEMPLATE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POWERPOINT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POINT TEMPLATE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NG 4 3 PowerPoint Template 2003 1">
  <a:themeElements>
    <a:clrScheme name="National Grid">
      <a:dk1>
        <a:srgbClr val="000000"/>
      </a:dk1>
      <a:lt1>
        <a:srgbClr val="FFFFFF"/>
      </a:lt1>
      <a:dk2>
        <a:srgbClr val="0C3B60"/>
      </a:dk2>
      <a:lt2>
        <a:srgbClr val="CDDC29"/>
      </a:lt2>
      <a:accent1>
        <a:srgbClr val="0064A8"/>
      </a:accent1>
      <a:accent2>
        <a:srgbClr val="EE2937"/>
      </a:accent2>
      <a:accent3>
        <a:srgbClr val="8A8E94"/>
      </a:accent3>
      <a:accent4>
        <a:srgbClr val="8064A2"/>
      </a:accent4>
      <a:accent5>
        <a:srgbClr val="4BACC6"/>
      </a:accent5>
      <a:accent6>
        <a:srgbClr val="F79646"/>
      </a:accent6>
      <a:hlink>
        <a:srgbClr val="000000"/>
      </a:hlink>
      <a:folHlink>
        <a:srgbClr val="000000"/>
      </a:folHlink>
    </a:clrScheme>
    <a:fontScheme name="National Gri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09D771CD6D7954DAF0E6BE231A4BE1E" ma:contentTypeVersion="0" ma:contentTypeDescription="Create a new document." ma:contentTypeScope="" ma:versionID="78609badd99f0a2b63f6cd917849335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8B5B4B-C061-4EA1-8ABC-3F12C3196AA0}">
  <ds:schemaRefs>
    <ds:schemaRef ds:uri="http://www.w3.org/XML/1998/namespace"/>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s>
</ds:datastoreItem>
</file>

<file path=customXml/itemProps2.xml><?xml version="1.0" encoding="utf-8"?>
<ds:datastoreItem xmlns:ds="http://schemas.openxmlformats.org/officeDocument/2006/customXml" ds:itemID="{91C06332-5924-41EB-9A4D-FC4216FD58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A5141798-483E-4050-8149-9994377A10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478</TotalTime>
  <Words>6255</Words>
  <Application>Microsoft Office PowerPoint</Application>
  <PresentationFormat>On-screen Show (4:3)</PresentationFormat>
  <Paragraphs>977</Paragraphs>
  <Slides>71</Slides>
  <Notes>52</Notes>
  <HiddenSlides>0</HiddenSlides>
  <MMClips>0</MMClips>
  <ScaleCrop>false</ScaleCrop>
  <HeadingPairs>
    <vt:vector size="6" baseType="variant">
      <vt:variant>
        <vt:lpstr>Theme</vt:lpstr>
      </vt:variant>
      <vt:variant>
        <vt:i4>12</vt:i4>
      </vt:variant>
      <vt:variant>
        <vt:lpstr>Embedded OLE Servers</vt:lpstr>
      </vt:variant>
      <vt:variant>
        <vt:i4>1</vt:i4>
      </vt:variant>
      <vt:variant>
        <vt:lpstr>Slide Titles</vt:lpstr>
      </vt:variant>
      <vt:variant>
        <vt:i4>71</vt:i4>
      </vt:variant>
    </vt:vector>
  </HeadingPairs>
  <TitlesOfParts>
    <vt:vector size="84" baseType="lpstr">
      <vt:lpstr>9_NG Photo</vt:lpstr>
      <vt:lpstr>11_NG Photo</vt:lpstr>
      <vt:lpstr>NG Photo</vt:lpstr>
      <vt:lpstr>1_NG Photo</vt:lpstr>
      <vt:lpstr>POWERPOINT TEMPLATE</vt:lpstr>
      <vt:lpstr>2_NG Photo</vt:lpstr>
      <vt:lpstr>8_NG Photo</vt:lpstr>
      <vt:lpstr>3_NG Photo</vt:lpstr>
      <vt:lpstr>1_NG 4 3 PowerPoint Template 2003 1</vt:lpstr>
      <vt:lpstr>3_National Grid</vt:lpstr>
      <vt:lpstr>2_NG 4 3 PowerPoint Template 2003 1</vt:lpstr>
      <vt:lpstr>1_POWERPOINT TEMPLATE</vt:lpstr>
      <vt:lpstr>Drawing</vt:lpstr>
      <vt:lpstr>Safety Moment </vt:lpstr>
      <vt:lpstr>Safety Moment Mobile Phones  </vt:lpstr>
      <vt:lpstr>Safety Message Mobile Phones </vt:lpstr>
      <vt:lpstr>Welcome  </vt:lpstr>
      <vt:lpstr>Agenda</vt:lpstr>
      <vt:lpstr>Introduction to National Grid Gas Distribution</vt:lpstr>
      <vt:lpstr>Where energy comes from </vt:lpstr>
      <vt:lpstr>How gas is moved within the UK</vt:lpstr>
      <vt:lpstr>Gas distribution – how we are structured</vt:lpstr>
      <vt:lpstr>PowerPoint Presentation</vt:lpstr>
      <vt:lpstr>Working with our stakeholders</vt:lpstr>
      <vt:lpstr>Our five key priorities</vt:lpstr>
      <vt:lpstr>Our recent engagement results</vt:lpstr>
      <vt:lpstr>  Our stakeholders’ feedback </vt:lpstr>
      <vt:lpstr>Our 12 new commitments – 2014/15</vt:lpstr>
      <vt:lpstr> Our new stakeholder commitments - 2014/15 </vt:lpstr>
      <vt:lpstr>Overview for the day</vt:lpstr>
      <vt:lpstr>Overview for today</vt:lpstr>
      <vt:lpstr>Distribution Network Control Centre Overview 2014</vt:lpstr>
      <vt:lpstr>Gas Transportation &amp; Distribution</vt:lpstr>
      <vt:lpstr>PowerPoint Presentation</vt:lpstr>
      <vt:lpstr>PowerPoint Presentation</vt:lpstr>
      <vt:lpstr>What does RIIO mean to DNCC</vt:lpstr>
      <vt:lpstr>Facilitating the Future</vt:lpstr>
      <vt:lpstr>National Grid Gas Distribution</vt:lpstr>
      <vt:lpstr>Our Journey</vt:lpstr>
      <vt:lpstr>Our Journey</vt:lpstr>
      <vt:lpstr>Connection Models – the evolution</vt:lpstr>
      <vt:lpstr>First Commercial 3rd Party Owned and                Operated Bio-gas Project Connected</vt:lpstr>
      <vt:lpstr>First commercial single integrated kiosk  Bio-gas project</vt:lpstr>
      <vt:lpstr>First Commercial commercial project connected to our &gt;7barg (LTS) network </vt:lpstr>
      <vt:lpstr>Our Biomethane Sites</vt:lpstr>
      <vt:lpstr>Our Journey</vt:lpstr>
      <vt:lpstr>Connection Models – the evolution</vt:lpstr>
      <vt:lpstr>Innovation – Integrated Injection Unit </vt:lpstr>
      <vt:lpstr>Newly refreshed website</vt:lpstr>
      <vt:lpstr>Thank you</vt:lpstr>
      <vt:lpstr>Firm Load Shedding Overview</vt:lpstr>
      <vt:lpstr>Firm Load Shedding Agenda</vt:lpstr>
      <vt:lpstr>Firm Load Shedding</vt:lpstr>
      <vt:lpstr>Firm Load Shedding </vt:lpstr>
      <vt:lpstr>Interruption Reform – What is it?</vt:lpstr>
      <vt:lpstr>Process</vt:lpstr>
      <vt:lpstr>Process</vt:lpstr>
      <vt:lpstr>Exercise Viper 2014 results</vt:lpstr>
      <vt:lpstr>Comparison of Exercise Viper and Exercise Ulysses </vt:lpstr>
      <vt:lpstr>Validation 2014</vt:lpstr>
      <vt:lpstr>Continual Improvement</vt:lpstr>
      <vt:lpstr>Continual Improvement</vt:lpstr>
      <vt:lpstr>Firm Load Shedding</vt:lpstr>
      <vt:lpstr>Customer Centre Overview</vt:lpstr>
      <vt:lpstr>Customer Centre Overview</vt:lpstr>
      <vt:lpstr>Performance</vt:lpstr>
      <vt:lpstr>Current Initiatives</vt:lpstr>
      <vt:lpstr>Performance Excellence</vt:lpstr>
      <vt:lpstr>Visual management and workplace audit</vt:lpstr>
      <vt:lpstr>Structured approach to problem solving</vt:lpstr>
      <vt:lpstr>Customer Centre – Plant Protection</vt:lpstr>
      <vt:lpstr>Plant Protection</vt:lpstr>
      <vt:lpstr>PowerPoint Presentation</vt:lpstr>
      <vt:lpstr>Dispatch Centre / Resource Management Overview</vt:lpstr>
      <vt:lpstr>Operating Model</vt:lpstr>
      <vt:lpstr>There are four key areas within Customer Operations</vt:lpstr>
      <vt:lpstr>PowerPoint Presentation</vt:lpstr>
      <vt:lpstr>PowerPoint Presentation</vt:lpstr>
      <vt:lpstr>Planning &amp; Dispatch Process</vt:lpstr>
      <vt:lpstr>Resource Management</vt:lpstr>
      <vt:lpstr>PowerPoint Presentation</vt:lpstr>
      <vt:lpstr>UK Overview</vt:lpstr>
      <vt:lpstr>Dispatch Centre</vt:lpstr>
      <vt:lpstr>2012/13 Workload Volumes</vt:lpstr>
    </vt:vector>
  </TitlesOfParts>
  <Company>National Grid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Centre Overview May 2014</dc:title>
  <dc:creator>National Grid</dc:creator>
  <cp:lastModifiedBy>National Grid</cp:lastModifiedBy>
  <cp:revision>18</cp:revision>
  <dcterms:created xsi:type="dcterms:W3CDTF">2014-09-25T09:11:37Z</dcterms:created>
  <dcterms:modified xsi:type="dcterms:W3CDTF">2014-11-07T09:04:57Z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0x010100D09D771CD6D7954DAF0E6BE231A4BE1E</vt:lpwstr>
  </property>
</Properties>
</file>